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10_E1BD2734.xml" ContentType="application/vnd.ms-powerpoint.comments+xml"/>
  <Override PartName="/ppt/comments/modernComment_11F_2CC128E.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85" r:id="rId5"/>
    <p:sldId id="261" r:id="rId6"/>
    <p:sldId id="307" r:id="rId7"/>
    <p:sldId id="263" r:id="rId8"/>
    <p:sldId id="257" r:id="rId9"/>
    <p:sldId id="299" r:id="rId10"/>
    <p:sldId id="298" r:id="rId11"/>
    <p:sldId id="308" r:id="rId12"/>
    <p:sldId id="284" r:id="rId13"/>
    <p:sldId id="272" r:id="rId14"/>
    <p:sldId id="287" r:id="rId15"/>
    <p:sldId id="286" r:id="rId16"/>
    <p:sldId id="275" r:id="rId17"/>
    <p:sldId id="310" r:id="rId18"/>
    <p:sldId id="311" r:id="rId19"/>
    <p:sldId id="276" r:id="rId20"/>
    <p:sldId id="264" r:id="rId21"/>
    <p:sldId id="279" r:id="rId22"/>
    <p:sldId id="309" r:id="rId23"/>
    <p:sldId id="265" r:id="rId24"/>
    <p:sldId id="268" r:id="rId25"/>
    <p:sldId id="269" r:id="rId26"/>
    <p:sldId id="305" r:id="rId27"/>
    <p:sldId id="306" r:id="rId28"/>
    <p:sldId id="271" r:id="rId29"/>
    <p:sldId id="31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284D87-7203-3C8F-65E3-02079C46ECCE}" name="Gabriele Pinto" initials="GP" userId="fdf989fd84d02dc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42C71"/>
    <a:srgbClr val="AB25A5"/>
    <a:srgbClr val="B21E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10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8/10/relationships/authors" Target="authors.xml"/><Relationship Id="rId8" Type="http://schemas.openxmlformats.org/officeDocument/2006/relationships/slide" Target="slides/slide7.xml"/></Relationships>
</file>

<file path=ppt/comments/modernComment_11F_2CC128E.xml><?xml version="1.0" encoding="utf-8"?>
<p188:cmLst xmlns:a="http://schemas.openxmlformats.org/drawingml/2006/main" xmlns:r="http://schemas.openxmlformats.org/officeDocument/2006/relationships" xmlns:p188="http://schemas.microsoft.com/office/powerpoint/2018/8/main">
  <p188:cm id="{B315D70F-698A-451D-9E86-A69ED9FFA3C1}" authorId="{CB284D87-7203-3C8F-65E3-02079C46ECCE}" created="2022-11-23T12:58:09.427">
    <ac:deMkLst xmlns:ac="http://schemas.microsoft.com/office/drawing/2013/main/command">
      <pc:docMk xmlns:pc="http://schemas.microsoft.com/office/powerpoint/2013/main/command"/>
      <pc:sldMk xmlns:pc="http://schemas.microsoft.com/office/powerpoint/2013/main/command" cId="46928526" sldId="287"/>
      <ac:picMk id="4" creationId="{CB1C656A-C642-9173-991F-07F5C51AF44F}"/>
    </ac:deMkLst>
    <p188:txBody>
      <a:bodyPr/>
      <a:lstStyle/>
      <a:p>
        <a:r>
          <a:rPr lang="en-GB"/>
          <a:t>Spiegare esempio color non sig</a:t>
        </a:r>
      </a:p>
    </p188:txBody>
  </p188:cm>
</p188:cmLst>
</file>

<file path=ppt/comments/modernComment_110_E1BD2734.xml><?xml version="1.0" encoding="utf-8"?>
<p188:cmLst xmlns:a="http://schemas.openxmlformats.org/drawingml/2006/main" xmlns:r="http://schemas.openxmlformats.org/officeDocument/2006/relationships" xmlns:p188="http://schemas.microsoft.com/office/powerpoint/2018/8/main">
  <p188:cm id="{19B4F47C-05F2-4EA5-AEFF-1F98D6E30524}" authorId="{CB284D87-7203-3C8F-65E3-02079C46ECCE}" created="2022-11-23T13:56:38.849">
    <ac:txMkLst xmlns:ac="http://schemas.microsoft.com/office/drawing/2013/main/command">
      <pc:docMk xmlns:pc="http://schemas.microsoft.com/office/powerpoint/2013/main/command"/>
      <pc:sldMk xmlns:pc="http://schemas.microsoft.com/office/powerpoint/2013/main/command" cId="3787269940" sldId="272"/>
      <ac:spMk id="5" creationId="{420A2352-2B3A-EBE7-CD1E-00C7949A8803}"/>
      <ac:txMk cp="166" len="23">
        <ac:context len="232" hash="301785399"/>
      </ac:txMk>
    </ac:txMkLst>
    <p188:pos x="3926840" y="2075815"/>
    <p188:txBody>
      <a:bodyPr/>
      <a:lstStyle/>
      <a:p>
        <a:r>
          <a:rPr lang="en-GB"/>
          <a:t>Discuss causality</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E825-1448-03FD-6FBB-87F37152CB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A79662-3A40-8670-2FF9-4BBA099028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0B7BFDC-3BB1-7856-E141-C33B47CE2312}"/>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5" name="Footer Placeholder 4">
            <a:extLst>
              <a:ext uri="{FF2B5EF4-FFF2-40B4-BE49-F238E27FC236}">
                <a16:creationId xmlns:a16="http://schemas.microsoft.com/office/drawing/2014/main" id="{09E9CF6E-37D3-D795-DB1A-618FC0FABE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81A427-8611-EA0E-2865-1E91C875E937}"/>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433652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822A7-4DDF-39B1-0991-C627BFEC66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034B5FD-C495-4CC3-A215-EF6F4A053A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4F1EC3-CF12-75C7-8E6C-13EC080211AA}"/>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5" name="Footer Placeholder 4">
            <a:extLst>
              <a:ext uri="{FF2B5EF4-FFF2-40B4-BE49-F238E27FC236}">
                <a16:creationId xmlns:a16="http://schemas.microsoft.com/office/drawing/2014/main" id="{53A08DF5-B40B-9215-6BAD-39182DF742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A45602-65C6-E384-872F-93CEF680DBF6}"/>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2278847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C664B-86A1-0751-AD5C-4A52A7D898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D80D72-7691-E568-572A-9B9B439E0F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107E10-D635-3872-E271-3DDAFF624639}"/>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5" name="Footer Placeholder 4">
            <a:extLst>
              <a:ext uri="{FF2B5EF4-FFF2-40B4-BE49-F238E27FC236}">
                <a16:creationId xmlns:a16="http://schemas.microsoft.com/office/drawing/2014/main" id="{5D3307B9-237B-6F55-E118-5E31498468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5EC995-CC4B-CFC2-333C-69E7AC8917D5}"/>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3422326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AD800-F073-23AC-BD33-1258DEACD0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2F2B63-939F-E659-9BBB-EEB34039DB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D49B0B-5D21-112E-D60E-6A016E598D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71226B0-2822-B93B-0EFF-213338DF1788}"/>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6" name="Footer Placeholder 5">
            <a:extLst>
              <a:ext uri="{FF2B5EF4-FFF2-40B4-BE49-F238E27FC236}">
                <a16:creationId xmlns:a16="http://schemas.microsoft.com/office/drawing/2014/main" id="{23B1FC14-B2CC-1E7B-18FD-2589382D7E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D05C7D-A6FD-C812-2600-2C218D009271}"/>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1128313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98A5-1C88-D91D-C2A1-ADE083D5480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DC65CF-4728-0496-74D3-2172B7F40E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96904B-C640-8B4A-F1B6-DCC28C00A2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83C2A8-FD04-3147-9F3B-21C09BC487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9ABF4-8AF8-3B4C-4790-927468EBD4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E6A3C38-060A-9F44-C379-B29DA79A5E94}"/>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8" name="Footer Placeholder 7">
            <a:extLst>
              <a:ext uri="{FF2B5EF4-FFF2-40B4-BE49-F238E27FC236}">
                <a16:creationId xmlns:a16="http://schemas.microsoft.com/office/drawing/2014/main" id="{F91F5BBF-6D5E-5390-75EE-D677DC7E6E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C4A9E2-EF16-D9A0-D3ED-43C3D34804A4}"/>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4212602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65C21-78F9-D9ED-4834-28FF29F9736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95D73F-90CA-5D1D-0FA2-163C9D70A087}"/>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4" name="Footer Placeholder 3">
            <a:extLst>
              <a:ext uri="{FF2B5EF4-FFF2-40B4-BE49-F238E27FC236}">
                <a16:creationId xmlns:a16="http://schemas.microsoft.com/office/drawing/2014/main" id="{51F85736-34AC-E539-DB03-E406E7122A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72ED367-BA6E-015E-5DF7-29DF284291BA}"/>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3006001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1737F-B292-86E7-F4F5-6FE6C5998C8A}"/>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3" name="Footer Placeholder 2">
            <a:extLst>
              <a:ext uri="{FF2B5EF4-FFF2-40B4-BE49-F238E27FC236}">
                <a16:creationId xmlns:a16="http://schemas.microsoft.com/office/drawing/2014/main" id="{04A13D52-E06F-6D0B-5D77-6DBF420E452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2A8E8B0-9D16-5981-A982-4BA04974298F}"/>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78968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F27F-2B43-D96E-AC32-C101B883E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3108ED3-0446-CEA4-1B21-648D73B1C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322E3D1-0FA4-2018-8904-1E027A9992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E4297-FA43-5FDA-B44D-F808FE7925C6}"/>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6" name="Footer Placeholder 5">
            <a:extLst>
              <a:ext uri="{FF2B5EF4-FFF2-40B4-BE49-F238E27FC236}">
                <a16:creationId xmlns:a16="http://schemas.microsoft.com/office/drawing/2014/main" id="{2A0D05F7-4219-5694-1CE3-29A7A24D0E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144A13-3C95-C602-B580-3062C93549AB}"/>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1264104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02126-FC72-C132-75CC-0D810C1E61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7ADA0F-B637-9194-7354-4BB0DF96FF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942307-358D-0D17-2A7A-2F5F332270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091EF1-F4CE-C3E7-F69E-4CF5A736E6FB}"/>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6" name="Footer Placeholder 5">
            <a:extLst>
              <a:ext uri="{FF2B5EF4-FFF2-40B4-BE49-F238E27FC236}">
                <a16:creationId xmlns:a16="http://schemas.microsoft.com/office/drawing/2014/main" id="{669984D3-A1B4-CBD1-8455-D7ECCF267E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FFF847-8294-E0BB-155F-682CF67B4F28}"/>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2806060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7076-8A5D-5097-D507-F6A6CD695F3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40B0D3-BB17-EBD7-F98D-E37F9B7812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1EB6FD-E79F-41B6-2284-C654F435C7A4}"/>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5" name="Footer Placeholder 4">
            <a:extLst>
              <a:ext uri="{FF2B5EF4-FFF2-40B4-BE49-F238E27FC236}">
                <a16:creationId xmlns:a16="http://schemas.microsoft.com/office/drawing/2014/main" id="{FD5F834B-4ABF-F60E-6AA7-B70002DB42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928AE3-80D3-8840-B20C-4CFD1D7B1511}"/>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315619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264E93-CEF4-8D82-3619-07ED9FE65A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09D350-A9A9-F1E9-A049-7588E089B0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2913C6-2E16-99AC-1D85-638790AA993E}"/>
              </a:ext>
            </a:extLst>
          </p:cNvPr>
          <p:cNvSpPr>
            <a:spLocks noGrp="1"/>
          </p:cNvSpPr>
          <p:nvPr>
            <p:ph type="dt" sz="half" idx="10"/>
          </p:nvPr>
        </p:nvSpPr>
        <p:spPr/>
        <p:txBody>
          <a:bodyPr/>
          <a:lstStyle/>
          <a:p>
            <a:fld id="{A44B4E0C-05DF-4FFB-8463-4B8DF2CFFEE7}" type="datetimeFigureOut">
              <a:rPr lang="en-GB" smtClean="0"/>
              <a:t>30/05/2023</a:t>
            </a:fld>
            <a:endParaRPr lang="en-GB"/>
          </a:p>
        </p:txBody>
      </p:sp>
      <p:sp>
        <p:nvSpPr>
          <p:cNvPr id="5" name="Footer Placeholder 4">
            <a:extLst>
              <a:ext uri="{FF2B5EF4-FFF2-40B4-BE49-F238E27FC236}">
                <a16:creationId xmlns:a16="http://schemas.microsoft.com/office/drawing/2014/main" id="{9B97DE24-375C-DE47-5F14-61041FDADA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95CCC6-744B-EB5F-98EF-21B9B5D7C423}"/>
              </a:ext>
            </a:extLst>
          </p:cNvPr>
          <p:cNvSpPr>
            <a:spLocks noGrp="1"/>
          </p:cNvSpPr>
          <p:nvPr>
            <p:ph type="sldNum" sz="quarter" idx="12"/>
          </p:nvPr>
        </p:nvSpPr>
        <p:spPr/>
        <p:txBody>
          <a:bodyPr/>
          <a:lstStyle/>
          <a:p>
            <a:fld id="{6D57C39B-82B3-42C6-A4CD-C3BD9F6DFED0}" type="slidenum">
              <a:rPr lang="en-GB" smtClean="0"/>
              <a:t>‹N›</a:t>
            </a:fld>
            <a:endParaRPr lang="en-GB"/>
          </a:p>
        </p:txBody>
      </p:sp>
    </p:spTree>
    <p:extLst>
      <p:ext uri="{BB962C8B-B14F-4D97-AF65-F5344CB8AC3E}">
        <p14:creationId xmlns:p14="http://schemas.microsoft.com/office/powerpoint/2010/main" val="3394609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32D121-C175-0112-9FF5-48E8884DED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834C10-87AD-9743-DC07-8E86D7814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1CAF15-924A-D298-C524-11D7998A10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B4E0C-05DF-4FFB-8463-4B8DF2CFFEE7}" type="datetimeFigureOut">
              <a:rPr lang="en-GB" smtClean="0"/>
              <a:t>30/05/2023</a:t>
            </a:fld>
            <a:endParaRPr lang="en-GB"/>
          </a:p>
        </p:txBody>
      </p:sp>
      <p:sp>
        <p:nvSpPr>
          <p:cNvPr id="5" name="Footer Placeholder 4">
            <a:extLst>
              <a:ext uri="{FF2B5EF4-FFF2-40B4-BE49-F238E27FC236}">
                <a16:creationId xmlns:a16="http://schemas.microsoft.com/office/drawing/2014/main" id="{E5131562-9763-A88A-FAA3-26F605911A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358FD00-7893-B218-4163-5CD2C947F2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7C39B-82B3-42C6-A4CD-C3BD9F6DFED0}" type="slidenum">
              <a:rPr lang="en-GB" smtClean="0"/>
              <a:t>‹N›</a:t>
            </a:fld>
            <a:endParaRPr lang="en-GB"/>
          </a:p>
        </p:txBody>
      </p:sp>
    </p:spTree>
    <p:extLst>
      <p:ext uri="{BB962C8B-B14F-4D97-AF65-F5344CB8AC3E}">
        <p14:creationId xmlns:p14="http://schemas.microsoft.com/office/powerpoint/2010/main" val="2125211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www.europarl.europa.eu/at-your-service/it/be-heard/eurobarometer/2019-european-elections-entered-a-new-dimension" TargetMode="External"/><Relationship Id="rId3" Type="http://schemas.openxmlformats.org/officeDocument/2006/relationships/image" Target="../media/image14.sv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ezionielettorali.herokuapp.com/" TargetMode="External"/><Relationship Id="rId2" Type="http://schemas.microsoft.com/office/2018/10/relationships/comments" Target="../comments/modernComment_110_E1BD273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microsoft.com/office/2018/10/relationships/comments" Target="../comments/modernComment_11F_2CC128E.xml"/></Relationships>
</file>

<file path=ppt/slides/_rels/slide15.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45.png"/><Relationship Id="rId18" Type="http://schemas.openxmlformats.org/officeDocument/2006/relationships/image" Target="../media/image50.svg"/><Relationship Id="rId3" Type="http://schemas.openxmlformats.org/officeDocument/2006/relationships/image" Target="../media/image37.png"/><Relationship Id="rId7" Type="http://schemas.openxmlformats.org/officeDocument/2006/relationships/image" Target="../media/image4.png"/><Relationship Id="rId12" Type="http://schemas.openxmlformats.org/officeDocument/2006/relationships/image" Target="../media/image44.svg"/><Relationship Id="rId17" Type="http://schemas.openxmlformats.org/officeDocument/2006/relationships/image" Target="../media/image49.png"/><Relationship Id="rId2" Type="http://schemas.openxmlformats.org/officeDocument/2006/relationships/image" Target="../media/image36.png"/><Relationship Id="rId16" Type="http://schemas.openxmlformats.org/officeDocument/2006/relationships/image" Target="../media/image48.svg"/><Relationship Id="rId20" Type="http://schemas.openxmlformats.org/officeDocument/2006/relationships/image" Target="../media/image52.svg"/><Relationship Id="rId1" Type="http://schemas.openxmlformats.org/officeDocument/2006/relationships/slideLayout" Target="../slideLayouts/slideLayout2.xml"/><Relationship Id="rId6" Type="http://schemas.openxmlformats.org/officeDocument/2006/relationships/image" Target="../media/image40.svg"/><Relationship Id="rId11" Type="http://schemas.openxmlformats.org/officeDocument/2006/relationships/image" Target="../media/image43.png"/><Relationship Id="rId5" Type="http://schemas.openxmlformats.org/officeDocument/2006/relationships/image" Target="../media/image39.png"/><Relationship Id="rId15" Type="http://schemas.openxmlformats.org/officeDocument/2006/relationships/image" Target="../media/image47.png"/><Relationship Id="rId10" Type="http://schemas.openxmlformats.org/officeDocument/2006/relationships/image" Target="../media/image42.svg"/><Relationship Id="rId19" Type="http://schemas.openxmlformats.org/officeDocument/2006/relationships/image" Target="../media/image51.png"/><Relationship Id="rId4" Type="http://schemas.openxmlformats.org/officeDocument/2006/relationships/image" Target="../media/image38.svg"/><Relationship Id="rId9" Type="http://schemas.openxmlformats.org/officeDocument/2006/relationships/image" Target="../media/image41.png"/><Relationship Id="rId14" Type="http://schemas.openxmlformats.org/officeDocument/2006/relationships/image" Target="../media/image46.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3" Type="http://schemas.openxmlformats.org/officeDocument/2006/relationships/image" Target="../media/image66.png"/><Relationship Id="rId18" Type="http://schemas.openxmlformats.org/officeDocument/2006/relationships/image" Target="../media/image70.svg"/><Relationship Id="rId26" Type="http://schemas.openxmlformats.org/officeDocument/2006/relationships/image" Target="../media/image78.svg"/><Relationship Id="rId21" Type="http://schemas.openxmlformats.org/officeDocument/2006/relationships/image" Target="../media/image73.png"/><Relationship Id="rId34" Type="http://schemas.openxmlformats.org/officeDocument/2006/relationships/image" Target="../media/image86.svg"/><Relationship Id="rId7" Type="http://schemas.openxmlformats.org/officeDocument/2006/relationships/image" Target="../media/image60.png"/><Relationship Id="rId12" Type="http://schemas.openxmlformats.org/officeDocument/2006/relationships/image" Target="../media/image65.svg"/><Relationship Id="rId17" Type="http://schemas.openxmlformats.org/officeDocument/2006/relationships/image" Target="../media/image4.png"/><Relationship Id="rId25" Type="http://schemas.openxmlformats.org/officeDocument/2006/relationships/image" Target="../media/image77.png"/><Relationship Id="rId33" Type="http://schemas.openxmlformats.org/officeDocument/2006/relationships/image" Target="../media/image85.png"/><Relationship Id="rId38" Type="http://schemas.openxmlformats.org/officeDocument/2006/relationships/image" Target="../media/image90.svg"/><Relationship Id="rId2" Type="http://schemas.openxmlformats.org/officeDocument/2006/relationships/image" Target="../media/image3.png"/><Relationship Id="rId16" Type="http://schemas.openxmlformats.org/officeDocument/2006/relationships/image" Target="../media/image69.svg"/><Relationship Id="rId20" Type="http://schemas.openxmlformats.org/officeDocument/2006/relationships/image" Target="../media/image72.svg"/><Relationship Id="rId29"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image" Target="../media/image64.png"/><Relationship Id="rId24" Type="http://schemas.openxmlformats.org/officeDocument/2006/relationships/image" Target="../media/image76.svg"/><Relationship Id="rId32" Type="http://schemas.openxmlformats.org/officeDocument/2006/relationships/image" Target="../media/image84.svg"/><Relationship Id="rId37" Type="http://schemas.openxmlformats.org/officeDocument/2006/relationships/image" Target="../media/image89.png"/><Relationship Id="rId5" Type="http://schemas.openxmlformats.org/officeDocument/2006/relationships/image" Target="../media/image58.png"/><Relationship Id="rId15" Type="http://schemas.openxmlformats.org/officeDocument/2006/relationships/image" Target="../media/image68.png"/><Relationship Id="rId23" Type="http://schemas.openxmlformats.org/officeDocument/2006/relationships/image" Target="../media/image75.png"/><Relationship Id="rId28" Type="http://schemas.openxmlformats.org/officeDocument/2006/relationships/image" Target="../media/image80.svg"/><Relationship Id="rId36" Type="http://schemas.openxmlformats.org/officeDocument/2006/relationships/image" Target="../media/image88.svg"/><Relationship Id="rId10" Type="http://schemas.openxmlformats.org/officeDocument/2006/relationships/image" Target="../media/image63.svg"/><Relationship Id="rId19" Type="http://schemas.openxmlformats.org/officeDocument/2006/relationships/image" Target="../media/image71.png"/><Relationship Id="rId31" Type="http://schemas.openxmlformats.org/officeDocument/2006/relationships/image" Target="../media/image83.png"/><Relationship Id="rId4" Type="http://schemas.openxmlformats.org/officeDocument/2006/relationships/image" Target="../media/image57.svg"/><Relationship Id="rId9" Type="http://schemas.openxmlformats.org/officeDocument/2006/relationships/image" Target="../media/image62.png"/><Relationship Id="rId14" Type="http://schemas.openxmlformats.org/officeDocument/2006/relationships/image" Target="../media/image67.svg"/><Relationship Id="rId22" Type="http://schemas.openxmlformats.org/officeDocument/2006/relationships/image" Target="../media/image74.svg"/><Relationship Id="rId27" Type="http://schemas.openxmlformats.org/officeDocument/2006/relationships/image" Target="../media/image79.png"/><Relationship Id="rId30" Type="http://schemas.openxmlformats.org/officeDocument/2006/relationships/image" Target="../media/image82.svg"/><Relationship Id="rId35" Type="http://schemas.openxmlformats.org/officeDocument/2006/relationships/image" Target="../media/image87.png"/><Relationship Id="rId8" Type="http://schemas.openxmlformats.org/officeDocument/2006/relationships/image" Target="../media/image61.svg"/><Relationship Id="rId3" Type="http://schemas.openxmlformats.org/officeDocument/2006/relationships/image" Target="../media/image56.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24.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2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7BFF-D7AC-4B79-AB91-59101601BF48}"/>
              </a:ext>
            </a:extLst>
          </p:cNvPr>
          <p:cNvSpPr>
            <a:spLocks noGrp="1"/>
          </p:cNvSpPr>
          <p:nvPr>
            <p:ph type="ctrTitle"/>
          </p:nvPr>
        </p:nvSpPr>
        <p:spPr>
          <a:xfrm>
            <a:off x="169754" y="3792351"/>
            <a:ext cx="11641079" cy="1328290"/>
          </a:xfrm>
        </p:spPr>
        <p:txBody>
          <a:bodyPr vert="horz" lIns="91440" tIns="45720" rIns="91440" bIns="45720" rtlCol="0" anchor="ctr">
            <a:normAutofit/>
          </a:bodyPr>
          <a:lstStyle/>
          <a:p>
            <a:pPr>
              <a:lnSpc>
                <a:spcPct val="100000"/>
              </a:lnSpc>
            </a:pPr>
            <a:r>
              <a:rPr lang="en-US" sz="2400" b="1" dirty="0"/>
              <a:t>Una </a:t>
            </a:r>
            <a:r>
              <a:rPr lang="en-US" sz="2400" b="1" dirty="0" err="1"/>
              <a:t>stima</a:t>
            </a:r>
            <a:r>
              <a:rPr lang="en-US" sz="2400" b="1" dirty="0"/>
              <a:t> del </a:t>
            </a:r>
            <a:r>
              <a:rPr lang="en-US" sz="2400" b="1" dirty="0" err="1"/>
              <a:t>costo</a:t>
            </a:r>
            <a:r>
              <a:rPr lang="en-US" sz="2400" b="1" dirty="0"/>
              <a:t> di </a:t>
            </a:r>
            <a:r>
              <a:rPr lang="en-US" sz="2400" b="1" dirty="0" err="1"/>
              <a:t>recarsi</a:t>
            </a:r>
            <a:r>
              <a:rPr lang="en-US" sz="2400" b="1" dirty="0"/>
              <a:t> al </a:t>
            </a:r>
            <a:r>
              <a:rPr lang="en-US" sz="2400" b="1" dirty="0" err="1"/>
              <a:t>seggio</a:t>
            </a:r>
            <a:r>
              <a:rPr lang="en-US" sz="2400" b="1" dirty="0"/>
              <a:t> e i </a:t>
            </a:r>
            <a:r>
              <a:rPr lang="en-US" sz="2400" b="1" dirty="0" err="1"/>
              <a:t>suoi</a:t>
            </a:r>
            <a:r>
              <a:rPr lang="en-US" sz="2400" b="1" dirty="0"/>
              <a:t> </a:t>
            </a:r>
            <a:r>
              <a:rPr lang="en-US" sz="2400" b="1" dirty="0" err="1"/>
              <a:t>effetti</a:t>
            </a:r>
            <a:br>
              <a:rPr lang="en-US" sz="2400" b="1" dirty="0"/>
            </a:br>
            <a:r>
              <a:rPr lang="en-US" sz="2400" b="1" dirty="0" err="1"/>
              <a:t>sull’affluenza</a:t>
            </a:r>
            <a:r>
              <a:rPr lang="en-US" sz="2400" b="1" dirty="0"/>
              <a:t> e il </a:t>
            </a:r>
            <a:r>
              <a:rPr lang="en-US" sz="2400" b="1" dirty="0" err="1"/>
              <a:t>voto</a:t>
            </a:r>
            <a:br>
              <a:rPr lang="en-US" sz="2000" dirty="0"/>
            </a:br>
            <a:endParaRPr lang="en-US" sz="2000" dirty="0"/>
          </a:p>
        </p:txBody>
      </p:sp>
      <p:pic>
        <p:nvPicPr>
          <p:cNvPr id="8" name="Picture 7" descr="A group of people standing on a sidewalk&#10;&#10;Description automatically generated with medium confidence">
            <a:extLst>
              <a:ext uri="{FF2B5EF4-FFF2-40B4-BE49-F238E27FC236}">
                <a16:creationId xmlns:a16="http://schemas.microsoft.com/office/drawing/2014/main" id="{374E206E-5470-17A8-6DCB-43E00D9A140C}"/>
              </a:ext>
            </a:extLst>
          </p:cNvPr>
          <p:cNvPicPr>
            <a:picLocks noChangeAspect="1"/>
          </p:cNvPicPr>
          <p:nvPr/>
        </p:nvPicPr>
        <p:blipFill rotWithShape="1">
          <a:blip r:embed="rId2">
            <a:extLst>
              <a:ext uri="{28A0092B-C50C-407E-A947-70E740481C1C}">
                <a14:useLocalDpi xmlns:a14="http://schemas.microsoft.com/office/drawing/2010/main" val="0"/>
              </a:ext>
            </a:extLst>
          </a:blip>
          <a:srcRect t="23776" b="22118"/>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Subtitle 2">
            <a:extLst>
              <a:ext uri="{FF2B5EF4-FFF2-40B4-BE49-F238E27FC236}">
                <a16:creationId xmlns:a16="http://schemas.microsoft.com/office/drawing/2014/main" id="{892F0B7E-D4BB-9782-AF7B-5F42457D2F93}"/>
              </a:ext>
            </a:extLst>
          </p:cNvPr>
          <p:cNvSpPr>
            <a:spLocks noGrp="1"/>
          </p:cNvSpPr>
          <p:nvPr>
            <p:ph type="subTitle" idx="1"/>
          </p:nvPr>
        </p:nvSpPr>
        <p:spPr>
          <a:xfrm>
            <a:off x="4006550" y="4526670"/>
            <a:ext cx="3788548" cy="1827501"/>
          </a:xfrm>
        </p:spPr>
        <p:txBody>
          <a:bodyPr vert="horz" lIns="91440" tIns="45720" rIns="91440" bIns="45720" rtlCol="0" anchor="ctr">
            <a:normAutofit/>
          </a:bodyPr>
          <a:lstStyle/>
          <a:p>
            <a:r>
              <a:rPr lang="en-US" sz="1500" b="1" dirty="0"/>
              <a:t>Giampaolo </a:t>
            </a:r>
            <a:r>
              <a:rPr lang="en-US" sz="1500" b="1" dirty="0" err="1"/>
              <a:t>Garzarelli</a:t>
            </a:r>
            <a:r>
              <a:rPr lang="en-US" sz="1500" b="1" dirty="0"/>
              <a:t> &amp; Gabriele Pinto </a:t>
            </a:r>
            <a:br>
              <a:rPr lang="en-US" sz="1500" dirty="0"/>
            </a:br>
            <a:r>
              <a:rPr lang="en-US" sz="1500" dirty="0"/>
              <a:t>Sapienza University </a:t>
            </a:r>
            <a:br>
              <a:rPr lang="en-US" sz="1500" dirty="0"/>
            </a:br>
            <a:r>
              <a:rPr lang="en-US" sz="1500" dirty="0"/>
              <a:t>Department of Social sciences and Economics</a:t>
            </a:r>
          </a:p>
          <a:p>
            <a:pPr indent="-228600">
              <a:buFont typeface="Arial" panose="020B0604020202020204" pitchFamily="34" charset="0"/>
              <a:buChar char="•"/>
            </a:pPr>
            <a:endParaRPr lang="en-US" sz="1500" dirty="0">
              <a:highlight>
                <a:srgbClr val="FFFF00"/>
              </a:highlight>
            </a:endParaRPr>
          </a:p>
        </p:txBody>
      </p:sp>
      <p:pic>
        <p:nvPicPr>
          <p:cNvPr id="11" name="Picture 10" descr="Logo, company name&#10;&#10;Description automatically generated">
            <a:extLst>
              <a:ext uri="{FF2B5EF4-FFF2-40B4-BE49-F238E27FC236}">
                <a16:creationId xmlns:a16="http://schemas.microsoft.com/office/drawing/2014/main" id="{798545B5-8231-9BBB-1B0B-728BCF968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9804" y="5754524"/>
            <a:ext cx="1082040" cy="387004"/>
          </a:xfrm>
          <a:prstGeom prst="rect">
            <a:avLst/>
          </a:prstGeom>
        </p:spPr>
      </p:pic>
      <p:sp>
        <p:nvSpPr>
          <p:cNvPr id="7" name="Rettangolo 6">
            <a:extLst>
              <a:ext uri="{FF2B5EF4-FFF2-40B4-BE49-F238E27FC236}">
                <a16:creationId xmlns:a16="http://schemas.microsoft.com/office/drawing/2014/main" id="{C7E53B94-A0FA-5912-D2C1-32E9AC11E93F}"/>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9" name="Rettangolo 8">
            <a:extLst>
              <a:ext uri="{FF2B5EF4-FFF2-40B4-BE49-F238E27FC236}">
                <a16:creationId xmlns:a16="http://schemas.microsoft.com/office/drawing/2014/main" id="{5AB9D029-9204-EBA3-D591-68C5CFBEF27A}"/>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290897722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6069FD-0E5C-67B0-8E4C-299E230F7A54}"/>
              </a:ext>
            </a:extLst>
          </p:cNvPr>
          <p:cNvPicPr>
            <a:picLocks noChangeAspect="1"/>
          </p:cNvPicPr>
          <p:nvPr/>
        </p:nvPicPr>
        <p:blipFill rotWithShape="1">
          <a:blip r:embed="rId2"/>
          <a:srcRect l="14262" r="18239"/>
          <a:stretch/>
        </p:blipFill>
        <p:spPr>
          <a:xfrm rot="21235146">
            <a:off x="1721908" y="1450386"/>
            <a:ext cx="5407068" cy="4575407"/>
          </a:xfrm>
          <a:prstGeom prst="rect">
            <a:avLst/>
          </a:prstGeom>
        </p:spPr>
      </p:pic>
      <p:sp>
        <p:nvSpPr>
          <p:cNvPr id="2" name="Title 1">
            <a:extLst>
              <a:ext uri="{FF2B5EF4-FFF2-40B4-BE49-F238E27FC236}">
                <a16:creationId xmlns:a16="http://schemas.microsoft.com/office/drawing/2014/main" id="{BEF0D119-54E1-63D9-C2A2-C01B2B2979D5}"/>
              </a:ext>
            </a:extLst>
          </p:cNvPr>
          <p:cNvSpPr>
            <a:spLocks noGrp="1"/>
          </p:cNvSpPr>
          <p:nvPr>
            <p:ph type="title"/>
          </p:nvPr>
        </p:nvSpPr>
        <p:spPr/>
        <p:txBody>
          <a:bodyPr/>
          <a:lstStyle/>
          <a:p>
            <a:r>
              <a:rPr lang="en-GB" dirty="0"/>
              <a:t>Il </a:t>
            </a:r>
            <a:r>
              <a:rPr lang="en-GB" dirty="0" err="1"/>
              <a:t>lavoro</a:t>
            </a:r>
            <a:r>
              <a:rPr lang="en-GB" dirty="0"/>
              <a:t> in </a:t>
            </a:r>
            <a:r>
              <a:rPr lang="en-GB" dirty="0" err="1"/>
              <a:t>sintesi</a:t>
            </a:r>
            <a:endParaRPr lang="en-GB" dirty="0"/>
          </a:p>
        </p:txBody>
      </p:sp>
      <p:pic>
        <p:nvPicPr>
          <p:cNvPr id="5" name="Graphic 4" descr="Group with solid fill">
            <a:extLst>
              <a:ext uri="{FF2B5EF4-FFF2-40B4-BE49-F238E27FC236}">
                <a16:creationId xmlns:a16="http://schemas.microsoft.com/office/drawing/2014/main" id="{EEAF32E2-46F3-96AD-2DF5-E36D7E4C99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64459" y="4808338"/>
            <a:ext cx="914400" cy="914400"/>
          </a:xfrm>
          <a:prstGeom prst="rect">
            <a:avLst/>
          </a:prstGeom>
        </p:spPr>
      </p:pic>
      <p:pic>
        <p:nvPicPr>
          <p:cNvPr id="7" name="Graphic 6" descr="Group with solid fill">
            <a:extLst>
              <a:ext uri="{FF2B5EF4-FFF2-40B4-BE49-F238E27FC236}">
                <a16:creationId xmlns:a16="http://schemas.microsoft.com/office/drawing/2014/main" id="{A77B55E7-BFD9-3A9C-364D-73D824D758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26633" y="1772560"/>
            <a:ext cx="914400" cy="914400"/>
          </a:xfrm>
          <a:prstGeom prst="rect">
            <a:avLst/>
          </a:prstGeom>
        </p:spPr>
      </p:pic>
      <p:pic>
        <p:nvPicPr>
          <p:cNvPr id="11" name="Graphic 10" descr="Modern architecture with solid fill">
            <a:extLst>
              <a:ext uri="{FF2B5EF4-FFF2-40B4-BE49-F238E27FC236}">
                <a16:creationId xmlns:a16="http://schemas.microsoft.com/office/drawing/2014/main" id="{9902849F-AA00-994D-E264-BEFA9F4CA33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12359" y="2759076"/>
            <a:ext cx="742950" cy="742950"/>
          </a:xfrm>
          <a:prstGeom prst="rect">
            <a:avLst/>
          </a:prstGeom>
        </p:spPr>
      </p:pic>
      <p:cxnSp>
        <p:nvCxnSpPr>
          <p:cNvPr id="13" name="Connector: Elbow 12">
            <a:extLst>
              <a:ext uri="{FF2B5EF4-FFF2-40B4-BE49-F238E27FC236}">
                <a16:creationId xmlns:a16="http://schemas.microsoft.com/office/drawing/2014/main" id="{306AA48C-D66C-8377-68FE-249C0FA14F5D}"/>
              </a:ext>
            </a:extLst>
          </p:cNvPr>
          <p:cNvCxnSpPr>
            <a:cxnSpLocks/>
            <a:stCxn id="7" idx="2"/>
            <a:endCxn id="11" idx="1"/>
          </p:cNvCxnSpPr>
          <p:nvPr/>
        </p:nvCxnSpPr>
        <p:spPr>
          <a:xfrm rot="5400000">
            <a:off x="4176301" y="2723018"/>
            <a:ext cx="443591" cy="371474"/>
          </a:xfrm>
          <a:prstGeom prst="bentConnector4">
            <a:avLst>
              <a:gd name="adj1" fmla="val 8129"/>
              <a:gd name="adj2" fmla="val 161539"/>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D85E074F-FBE6-E343-FF4E-E3E7DEC83349}"/>
              </a:ext>
            </a:extLst>
          </p:cNvPr>
          <p:cNvCxnSpPr>
            <a:cxnSpLocks/>
            <a:stCxn id="5" idx="0"/>
            <a:endCxn id="11" idx="2"/>
          </p:cNvCxnSpPr>
          <p:nvPr/>
        </p:nvCxnSpPr>
        <p:spPr>
          <a:xfrm rot="5400000" flipH="1" flipV="1">
            <a:off x="2849590" y="3074095"/>
            <a:ext cx="1306312" cy="2162175"/>
          </a:xfrm>
          <a:prstGeom prst="bentConnector3">
            <a:avLst>
              <a:gd name="adj1" fmla="val -2499"/>
            </a:avLst>
          </a:prstGeom>
          <a:ln w="28575">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7D1C0C9-2731-0B40-64A8-01266DDBBB82}"/>
              </a:ext>
            </a:extLst>
          </p:cNvPr>
          <p:cNvSpPr txBox="1"/>
          <p:nvPr/>
        </p:nvSpPr>
        <p:spPr>
          <a:xfrm>
            <a:off x="3112727" y="4146813"/>
            <a:ext cx="1544997" cy="646331"/>
          </a:xfrm>
          <a:prstGeom prst="rect">
            <a:avLst/>
          </a:prstGeom>
          <a:noFill/>
        </p:spPr>
        <p:txBody>
          <a:bodyPr wrap="square" rtlCol="0">
            <a:spAutoFit/>
          </a:bodyPr>
          <a:lstStyle/>
          <a:p>
            <a:pPr algn="ctr"/>
            <a:r>
              <a:rPr lang="en-GB" dirty="0">
                <a:solidFill>
                  <a:srgbClr val="002060"/>
                </a:solidFill>
              </a:rPr>
              <a:t>1km</a:t>
            </a:r>
          </a:p>
          <a:p>
            <a:pPr algn="ctr"/>
            <a:r>
              <a:rPr lang="en-GB" dirty="0">
                <a:solidFill>
                  <a:srgbClr val="002060"/>
                </a:solidFill>
              </a:rPr>
              <a:t>(15 </a:t>
            </a:r>
            <a:r>
              <a:rPr lang="en-GB" dirty="0" err="1">
                <a:solidFill>
                  <a:srgbClr val="002060"/>
                </a:solidFill>
              </a:rPr>
              <a:t>minuti</a:t>
            </a:r>
            <a:r>
              <a:rPr lang="en-GB" dirty="0">
                <a:solidFill>
                  <a:srgbClr val="002060"/>
                </a:solidFill>
              </a:rPr>
              <a:t>)</a:t>
            </a:r>
          </a:p>
        </p:txBody>
      </p:sp>
      <p:sp>
        <p:nvSpPr>
          <p:cNvPr id="34" name="TextBox 33">
            <a:extLst>
              <a:ext uri="{FF2B5EF4-FFF2-40B4-BE49-F238E27FC236}">
                <a16:creationId xmlns:a16="http://schemas.microsoft.com/office/drawing/2014/main" id="{E46C2F95-28BF-8F87-41E8-C28E95DA2595}"/>
              </a:ext>
            </a:extLst>
          </p:cNvPr>
          <p:cNvSpPr txBox="1"/>
          <p:nvPr/>
        </p:nvSpPr>
        <p:spPr>
          <a:xfrm>
            <a:off x="2662091" y="2595585"/>
            <a:ext cx="1378816" cy="646331"/>
          </a:xfrm>
          <a:prstGeom prst="rect">
            <a:avLst/>
          </a:prstGeom>
          <a:noFill/>
        </p:spPr>
        <p:txBody>
          <a:bodyPr wrap="square" rtlCol="0">
            <a:spAutoFit/>
          </a:bodyPr>
          <a:lstStyle/>
          <a:p>
            <a:pPr algn="ctr"/>
            <a:r>
              <a:rPr lang="en-GB" dirty="0">
                <a:solidFill>
                  <a:srgbClr val="FF0000"/>
                </a:solidFill>
              </a:rPr>
              <a:t>50 </a:t>
            </a:r>
            <a:r>
              <a:rPr lang="en-GB" dirty="0" err="1">
                <a:solidFill>
                  <a:srgbClr val="FF0000"/>
                </a:solidFill>
              </a:rPr>
              <a:t>metri</a:t>
            </a:r>
            <a:r>
              <a:rPr lang="en-GB" dirty="0">
                <a:solidFill>
                  <a:srgbClr val="FF0000"/>
                </a:solidFill>
              </a:rPr>
              <a:t> </a:t>
            </a:r>
          </a:p>
          <a:p>
            <a:pPr algn="ctr"/>
            <a:r>
              <a:rPr lang="en-GB" dirty="0">
                <a:solidFill>
                  <a:srgbClr val="FF0000"/>
                </a:solidFill>
              </a:rPr>
              <a:t>(1 </a:t>
            </a:r>
            <a:r>
              <a:rPr lang="en-GB" dirty="0" err="1">
                <a:solidFill>
                  <a:srgbClr val="FF0000"/>
                </a:solidFill>
              </a:rPr>
              <a:t>minuto</a:t>
            </a:r>
            <a:r>
              <a:rPr lang="en-GB" dirty="0">
                <a:solidFill>
                  <a:srgbClr val="FF0000"/>
                </a:solidFill>
              </a:rPr>
              <a:t>)</a:t>
            </a:r>
          </a:p>
        </p:txBody>
      </p:sp>
      <p:sp>
        <p:nvSpPr>
          <p:cNvPr id="38" name="TextBox 37">
            <a:extLst>
              <a:ext uri="{FF2B5EF4-FFF2-40B4-BE49-F238E27FC236}">
                <a16:creationId xmlns:a16="http://schemas.microsoft.com/office/drawing/2014/main" id="{196A259F-F335-3923-FE88-321F30ABFE3B}"/>
              </a:ext>
            </a:extLst>
          </p:cNvPr>
          <p:cNvSpPr txBox="1"/>
          <p:nvPr/>
        </p:nvSpPr>
        <p:spPr>
          <a:xfrm>
            <a:off x="4862616" y="2668886"/>
            <a:ext cx="1378816" cy="923330"/>
          </a:xfrm>
          <a:prstGeom prst="rect">
            <a:avLst/>
          </a:prstGeom>
          <a:noFill/>
        </p:spPr>
        <p:txBody>
          <a:bodyPr wrap="square" rtlCol="0">
            <a:spAutoFit/>
          </a:bodyPr>
          <a:lstStyle/>
          <a:p>
            <a:pPr algn="ctr"/>
            <a:r>
              <a:rPr lang="en-GB" b="1" dirty="0" err="1">
                <a:solidFill>
                  <a:schemeClr val="accent1">
                    <a:lumMod val="75000"/>
                  </a:schemeClr>
                </a:solidFill>
              </a:rPr>
              <a:t>Locali</a:t>
            </a:r>
            <a:r>
              <a:rPr lang="en-GB" b="1" dirty="0">
                <a:solidFill>
                  <a:schemeClr val="accent1">
                    <a:lumMod val="75000"/>
                  </a:schemeClr>
                </a:solidFill>
              </a:rPr>
              <a:t> del </a:t>
            </a:r>
            <a:r>
              <a:rPr lang="en-GB" b="1" dirty="0" err="1">
                <a:solidFill>
                  <a:schemeClr val="accent1">
                    <a:lumMod val="75000"/>
                  </a:schemeClr>
                </a:solidFill>
              </a:rPr>
              <a:t>seggio</a:t>
            </a:r>
            <a:r>
              <a:rPr lang="en-GB" b="1" dirty="0">
                <a:solidFill>
                  <a:schemeClr val="accent1">
                    <a:lumMod val="75000"/>
                  </a:schemeClr>
                </a:solidFill>
              </a:rPr>
              <a:t> (</a:t>
            </a:r>
            <a:r>
              <a:rPr lang="en-GB" b="1" dirty="0" err="1">
                <a:solidFill>
                  <a:schemeClr val="accent1">
                    <a:lumMod val="75000"/>
                  </a:schemeClr>
                </a:solidFill>
              </a:rPr>
              <a:t>scuola</a:t>
            </a:r>
            <a:r>
              <a:rPr lang="en-GB" b="1" dirty="0">
                <a:solidFill>
                  <a:schemeClr val="accent1">
                    <a:lumMod val="75000"/>
                  </a:schemeClr>
                </a:solidFill>
              </a:rPr>
              <a:t>)</a:t>
            </a:r>
          </a:p>
        </p:txBody>
      </p:sp>
      <p:sp>
        <p:nvSpPr>
          <p:cNvPr id="39" name="TextBox 38">
            <a:extLst>
              <a:ext uri="{FF2B5EF4-FFF2-40B4-BE49-F238E27FC236}">
                <a16:creationId xmlns:a16="http://schemas.microsoft.com/office/drawing/2014/main" id="{AA98C4B3-4396-B18C-BB60-141CD8BABE41}"/>
              </a:ext>
            </a:extLst>
          </p:cNvPr>
          <p:cNvSpPr txBox="1"/>
          <p:nvPr/>
        </p:nvSpPr>
        <p:spPr>
          <a:xfrm>
            <a:off x="7441833" y="1080062"/>
            <a:ext cx="4305300" cy="954107"/>
          </a:xfrm>
          <a:prstGeom prst="rect">
            <a:avLst/>
          </a:prstGeom>
          <a:noFill/>
        </p:spPr>
        <p:txBody>
          <a:bodyPr wrap="square" rtlCol="0">
            <a:spAutoFit/>
          </a:bodyPr>
          <a:lstStyle/>
          <a:p>
            <a:r>
              <a:rPr lang="en-GB" sz="2800" dirty="0"/>
              <a:t>I </a:t>
            </a:r>
            <a:r>
              <a:rPr lang="en-GB" sz="2800" dirty="0" err="1">
                <a:solidFill>
                  <a:schemeClr val="accent1">
                    <a:lumMod val="75000"/>
                  </a:schemeClr>
                </a:solidFill>
              </a:rPr>
              <a:t>blu</a:t>
            </a:r>
            <a:r>
              <a:rPr lang="en-GB" sz="2800" dirty="0">
                <a:solidFill>
                  <a:schemeClr val="accent1">
                    <a:lumMod val="75000"/>
                  </a:schemeClr>
                </a:solidFill>
              </a:rPr>
              <a:t> </a:t>
            </a:r>
            <a:r>
              <a:rPr lang="en-GB" sz="2800" dirty="0" err="1"/>
              <a:t>vanno</a:t>
            </a:r>
            <a:r>
              <a:rPr lang="en-GB" sz="2800" dirty="0"/>
              <a:t> a </a:t>
            </a:r>
            <a:r>
              <a:rPr lang="en-GB" sz="2800" dirty="0" err="1"/>
              <a:t>votare</a:t>
            </a:r>
            <a:r>
              <a:rPr lang="en-GB" sz="2800" dirty="0"/>
              <a:t> </a:t>
            </a:r>
            <a:r>
              <a:rPr lang="en-GB" sz="2800" dirty="0" err="1"/>
              <a:t>meno</a:t>
            </a:r>
            <a:r>
              <a:rPr lang="en-GB" sz="2800" dirty="0"/>
              <a:t> </a:t>
            </a:r>
            <a:r>
              <a:rPr lang="en-GB" sz="2800" dirty="0" err="1"/>
              <a:t>dei</a:t>
            </a:r>
            <a:r>
              <a:rPr lang="en-GB" sz="2800" dirty="0">
                <a:solidFill>
                  <a:srgbClr val="FF0000"/>
                </a:solidFill>
              </a:rPr>
              <a:t> </a:t>
            </a:r>
            <a:r>
              <a:rPr lang="en-GB" sz="2800" dirty="0" err="1">
                <a:solidFill>
                  <a:srgbClr val="FF0000"/>
                </a:solidFill>
              </a:rPr>
              <a:t>rossi</a:t>
            </a:r>
            <a:r>
              <a:rPr lang="en-GB" sz="2800" dirty="0"/>
              <a:t>?</a:t>
            </a:r>
            <a:r>
              <a:rPr lang="en-GB" sz="2800" dirty="0">
                <a:solidFill>
                  <a:schemeClr val="accent1">
                    <a:lumMod val="75000"/>
                  </a:schemeClr>
                </a:solidFill>
              </a:rPr>
              <a:t> </a:t>
            </a:r>
            <a:endParaRPr lang="en-GB" sz="2800" dirty="0"/>
          </a:p>
        </p:txBody>
      </p:sp>
      <p:sp>
        <p:nvSpPr>
          <p:cNvPr id="6" name="Rettangolo 5">
            <a:extLst>
              <a:ext uri="{FF2B5EF4-FFF2-40B4-BE49-F238E27FC236}">
                <a16:creationId xmlns:a16="http://schemas.microsoft.com/office/drawing/2014/main" id="{C0562021-A209-3269-9A84-4667223861A0}"/>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8" name="Rettangolo 7">
            <a:extLst>
              <a:ext uri="{FF2B5EF4-FFF2-40B4-BE49-F238E27FC236}">
                <a16:creationId xmlns:a16="http://schemas.microsoft.com/office/drawing/2014/main" id="{60CCF60D-A094-A0C3-FDFE-5A43D9EDC889}"/>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66419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randombar(horizontal)">
                                      <p:cBhvr>
                                        <p:cTn id="15" dur="500"/>
                                        <p:tgtEl>
                                          <p:spTgt spid="34"/>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randombar(horizontal)">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EDC13-A155-ACAE-3A03-6E0498E0F5EE}"/>
              </a:ext>
            </a:extLst>
          </p:cNvPr>
          <p:cNvSpPr>
            <a:spLocks noGrp="1"/>
          </p:cNvSpPr>
          <p:nvPr>
            <p:ph type="title"/>
          </p:nvPr>
        </p:nvSpPr>
        <p:spPr/>
        <p:txBody>
          <a:bodyPr/>
          <a:lstStyle/>
          <a:p>
            <a:r>
              <a:rPr lang="en-GB" dirty="0" err="1"/>
              <a:t>Risposta</a:t>
            </a:r>
            <a:r>
              <a:rPr lang="en-GB" dirty="0"/>
              <a:t>:</a:t>
            </a:r>
          </a:p>
        </p:txBody>
      </p:sp>
      <p:sp>
        <p:nvSpPr>
          <p:cNvPr id="3" name="Content Placeholder 2">
            <a:extLst>
              <a:ext uri="{FF2B5EF4-FFF2-40B4-BE49-F238E27FC236}">
                <a16:creationId xmlns:a16="http://schemas.microsoft.com/office/drawing/2014/main" id="{689828AC-D2C9-CE0A-ED21-55C9F5DF7CDC}"/>
              </a:ext>
            </a:extLst>
          </p:cNvPr>
          <p:cNvSpPr>
            <a:spLocks noGrp="1"/>
          </p:cNvSpPr>
          <p:nvPr>
            <p:ph idx="1"/>
          </p:nvPr>
        </p:nvSpPr>
        <p:spPr>
          <a:xfrm>
            <a:off x="838200" y="1825625"/>
            <a:ext cx="4525349" cy="4351338"/>
          </a:xfrm>
        </p:spPr>
        <p:txBody>
          <a:bodyPr>
            <a:normAutofit/>
          </a:bodyPr>
          <a:lstStyle/>
          <a:p>
            <a:r>
              <a:rPr lang="en-GB" dirty="0" err="1"/>
              <a:t>si</a:t>
            </a:r>
            <a:endParaRPr lang="en-GB" dirty="0"/>
          </a:p>
          <a:p>
            <a:r>
              <a:rPr lang="it-IT" dirty="0"/>
              <a:t>Essere 1 km </a:t>
            </a:r>
            <a:r>
              <a:rPr lang="it-IT" b="1" dirty="0">
                <a:solidFill>
                  <a:schemeClr val="accent1"/>
                </a:solidFill>
              </a:rPr>
              <a:t>più lontano </a:t>
            </a:r>
            <a:r>
              <a:rPr lang="it-IT" dirty="0"/>
              <a:t>dal seggio elettorale </a:t>
            </a:r>
            <a:r>
              <a:rPr lang="it-IT" b="1" dirty="0">
                <a:solidFill>
                  <a:schemeClr val="accent1"/>
                </a:solidFill>
              </a:rPr>
              <a:t>riduce l'affluenza </a:t>
            </a:r>
            <a:r>
              <a:rPr lang="it-IT" dirty="0"/>
              <a:t>del 2% 
</a:t>
            </a:r>
            <a:r>
              <a:rPr lang="it-IT" sz="1800" dirty="0"/>
              <a:t>(1/4 della deviazione standard dell'affluenza)</a:t>
            </a:r>
          </a:p>
          <a:p>
            <a:r>
              <a:rPr lang="it-IT" sz="1800" dirty="0"/>
              <a:t>La presenza di </a:t>
            </a:r>
            <a:r>
              <a:rPr lang="it-IT" sz="1800" dirty="0">
                <a:solidFill>
                  <a:schemeClr val="accent1"/>
                </a:solidFill>
              </a:rPr>
              <a:t>questi costi sfavorisce i partiti di sinistra</a:t>
            </a:r>
            <a:endParaRPr lang="en-GB" sz="1800" dirty="0">
              <a:solidFill>
                <a:schemeClr val="accent1"/>
              </a:solidFill>
            </a:endParaRPr>
          </a:p>
        </p:txBody>
      </p:sp>
      <p:pic>
        <p:nvPicPr>
          <p:cNvPr id="4" name="Immagine 3">
            <a:extLst>
              <a:ext uri="{FF2B5EF4-FFF2-40B4-BE49-F238E27FC236}">
                <a16:creationId xmlns:a16="http://schemas.microsoft.com/office/drawing/2014/main" id="{1A5E1D02-6542-DB13-C463-7D904AA88C2E}"/>
              </a:ext>
            </a:extLst>
          </p:cNvPr>
          <p:cNvPicPr>
            <a:picLocks noChangeAspect="1"/>
          </p:cNvPicPr>
          <p:nvPr/>
        </p:nvPicPr>
        <p:blipFill>
          <a:blip r:embed="rId2"/>
          <a:stretch>
            <a:fillRect/>
          </a:stretch>
        </p:blipFill>
        <p:spPr>
          <a:xfrm>
            <a:off x="5334821" y="1690688"/>
            <a:ext cx="7055075" cy="4652036"/>
          </a:xfrm>
          <a:prstGeom prst="rect">
            <a:avLst/>
          </a:prstGeom>
        </p:spPr>
      </p:pic>
      <p:sp>
        <p:nvSpPr>
          <p:cNvPr id="6" name="Rectangle 5">
            <a:extLst>
              <a:ext uri="{FF2B5EF4-FFF2-40B4-BE49-F238E27FC236}">
                <a16:creationId xmlns:a16="http://schemas.microsoft.com/office/drawing/2014/main" id="{061F1F43-DE50-3D5E-2611-CF4E59E363EE}"/>
              </a:ext>
            </a:extLst>
          </p:cNvPr>
          <p:cNvSpPr/>
          <p:nvPr/>
        </p:nvSpPr>
        <p:spPr>
          <a:xfrm>
            <a:off x="7640026" y="2634134"/>
            <a:ext cx="4525349" cy="421605"/>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ttangolo 9">
            <a:extLst>
              <a:ext uri="{FF2B5EF4-FFF2-40B4-BE49-F238E27FC236}">
                <a16:creationId xmlns:a16="http://schemas.microsoft.com/office/drawing/2014/main" id="{EE5A44A5-5EE4-60D1-46D3-7EBE773DD971}"/>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1" name="Rettangolo 10">
            <a:extLst>
              <a:ext uri="{FF2B5EF4-FFF2-40B4-BE49-F238E27FC236}">
                <a16:creationId xmlns:a16="http://schemas.microsoft.com/office/drawing/2014/main" id="{E1D63568-5866-D9C1-7C1F-BA6DAF8793AE}"/>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6442043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C3AE9C-0723-B3E9-C9B1-8CD29A2F667D}"/>
              </a:ext>
            </a:extLst>
          </p:cNvPr>
          <p:cNvSpPr>
            <a:spLocks noGrp="1"/>
          </p:cNvSpPr>
          <p:nvPr>
            <p:ph type="title"/>
          </p:nvPr>
        </p:nvSpPr>
        <p:spPr>
          <a:xfrm>
            <a:off x="633446" y="640081"/>
            <a:ext cx="6562262" cy="3849244"/>
          </a:xfrm>
          <a:noFill/>
        </p:spPr>
        <p:txBody>
          <a:bodyPr vert="horz" lIns="91440" tIns="45720" rIns="91440" bIns="45720" rtlCol="0" anchor="b">
            <a:normAutofit/>
          </a:bodyPr>
          <a:lstStyle/>
          <a:p>
            <a:pPr algn="r"/>
            <a:r>
              <a:rPr lang="en-US" sz="6000" dirty="0"/>
              <a:t>Teoria e </a:t>
            </a:r>
            <a:r>
              <a:rPr lang="en-US" sz="6000" dirty="0" err="1"/>
              <a:t>contesto</a:t>
            </a:r>
            <a:endParaRPr lang="en-US" sz="6000" dirty="0"/>
          </a:p>
        </p:txBody>
      </p:sp>
      <p:pic>
        <p:nvPicPr>
          <p:cNvPr id="4" name="Picture 3" descr="Complex maths formulae on a blackboard">
            <a:extLst>
              <a:ext uri="{FF2B5EF4-FFF2-40B4-BE49-F238E27FC236}">
                <a16:creationId xmlns:a16="http://schemas.microsoft.com/office/drawing/2014/main" id="{8E2FA9DB-4D7A-6E91-EBB0-6E4C3ACE181D}"/>
              </a:ext>
            </a:extLst>
          </p:cNvPr>
          <p:cNvPicPr>
            <a:picLocks noChangeAspect="1"/>
          </p:cNvPicPr>
          <p:nvPr/>
        </p:nvPicPr>
        <p:blipFill rotWithShape="1">
          <a:blip r:embed="rId2"/>
          <a:srcRect l="32288" r="18364" b="-1"/>
          <a:stretch/>
        </p:blipFill>
        <p:spPr>
          <a:xfrm>
            <a:off x="7552944" y="10"/>
            <a:ext cx="4636008" cy="6857990"/>
          </a:xfrm>
          <a:prstGeom prst="rect">
            <a:avLst/>
          </a:prstGeom>
        </p:spPr>
      </p:pic>
      <p:sp>
        <p:nvSpPr>
          <p:cNvPr id="6" name="Rettangolo 5">
            <a:extLst>
              <a:ext uri="{FF2B5EF4-FFF2-40B4-BE49-F238E27FC236}">
                <a16:creationId xmlns:a16="http://schemas.microsoft.com/office/drawing/2014/main" id="{1956CA1D-2A92-E8DB-860A-BF2C792EE44E}"/>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52B63453-926C-37BF-4C46-D0239955E90D}"/>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90501020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3EA3C-ACC1-FDFB-796B-B5C687A653E6}"/>
              </a:ext>
            </a:extLst>
          </p:cNvPr>
          <p:cNvSpPr>
            <a:spLocks noGrp="1"/>
          </p:cNvSpPr>
          <p:nvPr>
            <p:ph type="title"/>
          </p:nvPr>
        </p:nvSpPr>
        <p:spPr/>
        <p:txBody>
          <a:bodyPr/>
          <a:lstStyle/>
          <a:p>
            <a:r>
              <a:rPr lang="en-GB" dirty="0" err="1"/>
              <a:t>Perchè</a:t>
            </a:r>
            <a:r>
              <a:rPr lang="en-GB" dirty="0"/>
              <a:t> le </a:t>
            </a:r>
            <a:r>
              <a:rPr lang="en-GB" dirty="0" err="1"/>
              <a:t>persone</a:t>
            </a:r>
            <a:r>
              <a:rPr lang="en-GB" dirty="0"/>
              <a:t> </a:t>
            </a:r>
            <a:r>
              <a:rPr lang="en-GB" dirty="0" err="1"/>
              <a:t>votano</a:t>
            </a:r>
            <a:r>
              <a:rPr lang="en-GB" dirty="0"/>
              <a:t>?</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E446BB10-6949-C791-47B1-95A580B73F82}"/>
                  </a:ext>
                </a:extLst>
              </p:cNvPr>
              <p:cNvSpPr txBox="1"/>
              <p:nvPr/>
            </p:nvSpPr>
            <p:spPr>
              <a:xfrm>
                <a:off x="3608583" y="2399526"/>
                <a:ext cx="3928319"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it-IT" sz="3600" b="0" i="0" smtClean="0">
                          <a:latin typeface="Cambria Math" panose="02040503050406030204" pitchFamily="18" charset="0"/>
                        </a:rPr>
                        <m:t>Vote</m:t>
                      </m:r>
                      <m:r>
                        <a:rPr lang="en-GB" sz="3600" i="1" smtClean="0">
                          <a:latin typeface="Cambria Math" panose="02040503050406030204" pitchFamily="18" charset="0"/>
                        </a:rPr>
                        <m:t>=</m:t>
                      </m:r>
                      <m:r>
                        <a:rPr lang="it-IT" sz="3600" b="0" i="1" smtClean="0">
                          <a:latin typeface="Cambria Math" panose="02040503050406030204" pitchFamily="18" charset="0"/>
                        </a:rPr>
                        <m:t>𝐵𝑝</m:t>
                      </m:r>
                      <m:r>
                        <a:rPr lang="it-IT" sz="3600" b="0" i="1" smtClean="0">
                          <a:latin typeface="Cambria Math" panose="02040503050406030204" pitchFamily="18" charset="0"/>
                        </a:rPr>
                        <m:t>+</m:t>
                      </m:r>
                      <m:r>
                        <a:rPr lang="it-IT" sz="3600" b="0" i="1" smtClean="0">
                          <a:latin typeface="Cambria Math" panose="02040503050406030204" pitchFamily="18" charset="0"/>
                        </a:rPr>
                        <m:t>𝐷</m:t>
                      </m:r>
                      <m:r>
                        <a:rPr lang="it-IT" sz="3600" b="0" i="1" smtClean="0">
                          <a:latin typeface="Cambria Math" panose="02040503050406030204" pitchFamily="18" charset="0"/>
                        </a:rPr>
                        <m:t>−</m:t>
                      </m:r>
                      <m:r>
                        <a:rPr lang="it-IT" sz="3600" b="0" i="1" smtClean="0">
                          <a:solidFill>
                            <a:srgbClr val="0070C0"/>
                          </a:solidFill>
                          <a:latin typeface="Cambria Math" panose="02040503050406030204" pitchFamily="18" charset="0"/>
                        </a:rPr>
                        <m:t>𝐶</m:t>
                      </m:r>
                    </m:oMath>
                  </m:oMathPara>
                </a14:m>
                <a:endParaRPr lang="en-GB" sz="3600" dirty="0"/>
              </a:p>
            </p:txBody>
          </p:sp>
        </mc:Choice>
        <mc:Fallback>
          <p:sp>
            <p:nvSpPr>
              <p:cNvPr id="4" name="TextBox 3">
                <a:extLst>
                  <a:ext uri="{FF2B5EF4-FFF2-40B4-BE49-F238E27FC236}">
                    <a16:creationId xmlns:a16="http://schemas.microsoft.com/office/drawing/2014/main" id="{E446BB10-6949-C791-47B1-95A580B73F82}"/>
                  </a:ext>
                </a:extLst>
              </p:cNvPr>
              <p:cNvSpPr txBox="1">
                <a:spLocks noRot="1" noChangeAspect="1" noMove="1" noResize="1" noEditPoints="1" noAdjustHandles="1" noChangeArrowheads="1" noChangeShapeType="1" noTextEdit="1"/>
              </p:cNvSpPr>
              <p:nvPr/>
            </p:nvSpPr>
            <p:spPr>
              <a:xfrm>
                <a:off x="3608583" y="2399526"/>
                <a:ext cx="3928319" cy="553998"/>
              </a:xfrm>
              <a:prstGeom prst="rect">
                <a:avLst/>
              </a:prstGeom>
              <a:blipFill>
                <a:blip r:embed="rId2"/>
                <a:stretch>
                  <a:fillRect/>
                </a:stretch>
              </a:blipFill>
            </p:spPr>
            <p:txBody>
              <a:bodyPr/>
              <a:lstStyle/>
              <a:p>
                <a:r>
                  <a:rPr lang="it-IT">
                    <a:noFill/>
                  </a:rPr>
                  <a:t> </a:t>
                </a:r>
              </a:p>
            </p:txBody>
          </p:sp>
        </mc:Fallback>
      </mc:AlternateContent>
      <p:sp>
        <p:nvSpPr>
          <p:cNvPr id="7" name="TextBox 6">
            <a:extLst>
              <a:ext uri="{FF2B5EF4-FFF2-40B4-BE49-F238E27FC236}">
                <a16:creationId xmlns:a16="http://schemas.microsoft.com/office/drawing/2014/main" id="{3F7650FF-4D8A-E322-0927-791F7D497373}"/>
              </a:ext>
            </a:extLst>
          </p:cNvPr>
          <p:cNvSpPr txBox="1"/>
          <p:nvPr/>
        </p:nvSpPr>
        <p:spPr>
          <a:xfrm>
            <a:off x="2189018" y="1476937"/>
            <a:ext cx="4461163" cy="646331"/>
          </a:xfrm>
          <a:prstGeom prst="rect">
            <a:avLst/>
          </a:prstGeom>
          <a:noFill/>
        </p:spPr>
        <p:txBody>
          <a:bodyPr wrap="square" rtlCol="0">
            <a:spAutoFit/>
          </a:bodyPr>
          <a:lstStyle/>
          <a:p>
            <a:r>
              <a:rPr lang="en-GB" b="1" dirty="0" err="1"/>
              <a:t>B</a:t>
            </a:r>
            <a:r>
              <a:rPr lang="en-GB" dirty="0" err="1"/>
              <a:t>enefici</a:t>
            </a:r>
            <a:r>
              <a:rPr lang="en-GB" dirty="0"/>
              <a:t> di </a:t>
            </a:r>
            <a:r>
              <a:rPr lang="en-GB" dirty="0" err="1"/>
              <a:t>vedere</a:t>
            </a:r>
            <a:r>
              <a:rPr lang="en-GB" dirty="0"/>
              <a:t> il proprio </a:t>
            </a:r>
            <a:r>
              <a:rPr lang="en-GB" dirty="0" err="1"/>
              <a:t>candidato</a:t>
            </a:r>
            <a:r>
              <a:rPr lang="en-GB" dirty="0"/>
              <a:t> </a:t>
            </a:r>
            <a:r>
              <a:rPr lang="en-GB" dirty="0" err="1"/>
              <a:t>vincere</a:t>
            </a:r>
            <a:endParaRPr lang="en-GB" dirty="0"/>
          </a:p>
        </p:txBody>
      </p:sp>
      <p:sp>
        <p:nvSpPr>
          <p:cNvPr id="9" name="TextBox 8">
            <a:extLst>
              <a:ext uri="{FF2B5EF4-FFF2-40B4-BE49-F238E27FC236}">
                <a16:creationId xmlns:a16="http://schemas.microsoft.com/office/drawing/2014/main" id="{7A9133EE-77D1-31D9-0651-8A9C5DD395C6}"/>
              </a:ext>
            </a:extLst>
          </p:cNvPr>
          <p:cNvSpPr txBox="1"/>
          <p:nvPr/>
        </p:nvSpPr>
        <p:spPr>
          <a:xfrm>
            <a:off x="6587838" y="1797081"/>
            <a:ext cx="4461163" cy="369332"/>
          </a:xfrm>
          <a:prstGeom prst="rect">
            <a:avLst/>
          </a:prstGeom>
          <a:noFill/>
        </p:spPr>
        <p:txBody>
          <a:bodyPr wrap="square" rtlCol="0">
            <a:spAutoFit/>
          </a:bodyPr>
          <a:lstStyle/>
          <a:p>
            <a:r>
              <a:rPr lang="en-GB" b="1" dirty="0" err="1"/>
              <a:t>P</a:t>
            </a:r>
            <a:r>
              <a:rPr lang="en-GB" dirty="0" err="1"/>
              <a:t>robabilità</a:t>
            </a:r>
            <a:r>
              <a:rPr lang="en-GB" dirty="0"/>
              <a:t> di </a:t>
            </a:r>
            <a:r>
              <a:rPr lang="en-GB" dirty="0" err="1"/>
              <a:t>essere</a:t>
            </a:r>
            <a:r>
              <a:rPr lang="en-GB" dirty="0"/>
              <a:t> </a:t>
            </a:r>
            <a:r>
              <a:rPr lang="en-GB" dirty="0" err="1"/>
              <a:t>decisivo</a:t>
            </a:r>
            <a:endParaRPr lang="en-GB" dirty="0"/>
          </a:p>
        </p:txBody>
      </p:sp>
      <p:sp>
        <p:nvSpPr>
          <p:cNvPr id="11" name="TextBox 10">
            <a:extLst>
              <a:ext uri="{FF2B5EF4-FFF2-40B4-BE49-F238E27FC236}">
                <a16:creationId xmlns:a16="http://schemas.microsoft.com/office/drawing/2014/main" id="{164B7534-92AB-D042-6CCE-DF6329E9C272}"/>
              </a:ext>
            </a:extLst>
          </p:cNvPr>
          <p:cNvSpPr txBox="1"/>
          <p:nvPr/>
        </p:nvSpPr>
        <p:spPr>
          <a:xfrm>
            <a:off x="5140066" y="3645234"/>
            <a:ext cx="1597891" cy="369332"/>
          </a:xfrm>
          <a:prstGeom prst="rect">
            <a:avLst/>
          </a:prstGeom>
          <a:noFill/>
        </p:spPr>
        <p:txBody>
          <a:bodyPr wrap="square" rtlCol="0">
            <a:spAutoFit/>
          </a:bodyPr>
          <a:lstStyle/>
          <a:p>
            <a:r>
              <a:rPr lang="en-GB" b="1" dirty="0" err="1"/>
              <a:t>D</a:t>
            </a:r>
            <a:r>
              <a:rPr lang="en-GB" dirty="0" err="1"/>
              <a:t>overe</a:t>
            </a:r>
            <a:r>
              <a:rPr lang="en-GB" dirty="0"/>
              <a:t> </a:t>
            </a:r>
            <a:r>
              <a:rPr lang="en-GB" dirty="0" err="1"/>
              <a:t>civico</a:t>
            </a:r>
            <a:endParaRPr lang="en-GB" dirty="0"/>
          </a:p>
        </p:txBody>
      </p:sp>
      <p:sp>
        <p:nvSpPr>
          <p:cNvPr id="13" name="TextBox 12">
            <a:extLst>
              <a:ext uri="{FF2B5EF4-FFF2-40B4-BE49-F238E27FC236}">
                <a16:creationId xmlns:a16="http://schemas.microsoft.com/office/drawing/2014/main" id="{F05ECA20-6063-2560-1CEF-C30B0254A38B}"/>
              </a:ext>
            </a:extLst>
          </p:cNvPr>
          <p:cNvSpPr txBox="1"/>
          <p:nvPr/>
        </p:nvSpPr>
        <p:spPr>
          <a:xfrm>
            <a:off x="8042564" y="3183569"/>
            <a:ext cx="3311236" cy="923330"/>
          </a:xfrm>
          <a:prstGeom prst="rect">
            <a:avLst/>
          </a:prstGeom>
          <a:noFill/>
        </p:spPr>
        <p:txBody>
          <a:bodyPr wrap="square" rtlCol="0">
            <a:spAutoFit/>
          </a:bodyPr>
          <a:lstStyle/>
          <a:p>
            <a:r>
              <a:rPr lang="en-GB" b="1" dirty="0" err="1">
                <a:solidFill>
                  <a:srgbClr val="0070C0"/>
                </a:solidFill>
              </a:rPr>
              <a:t>C</a:t>
            </a:r>
            <a:r>
              <a:rPr lang="en-GB" dirty="0" err="1">
                <a:solidFill>
                  <a:srgbClr val="0070C0"/>
                </a:solidFill>
              </a:rPr>
              <a:t>osto</a:t>
            </a:r>
            <a:r>
              <a:rPr lang="en-GB" dirty="0">
                <a:solidFill>
                  <a:srgbClr val="0070C0"/>
                </a:solidFill>
              </a:rPr>
              <a:t> di </a:t>
            </a:r>
            <a:r>
              <a:rPr lang="en-GB" dirty="0" err="1">
                <a:solidFill>
                  <a:srgbClr val="0070C0"/>
                </a:solidFill>
              </a:rPr>
              <a:t>andare</a:t>
            </a:r>
            <a:r>
              <a:rPr lang="en-GB" dirty="0">
                <a:solidFill>
                  <a:srgbClr val="0070C0"/>
                </a:solidFill>
              </a:rPr>
              <a:t> a </a:t>
            </a:r>
            <a:r>
              <a:rPr lang="en-GB" dirty="0" err="1">
                <a:solidFill>
                  <a:srgbClr val="0070C0"/>
                </a:solidFill>
              </a:rPr>
              <a:t>votare</a:t>
            </a:r>
            <a:r>
              <a:rPr lang="en-GB" dirty="0">
                <a:solidFill>
                  <a:srgbClr val="0070C0"/>
                </a:solidFill>
              </a:rPr>
              <a:t>: (</a:t>
            </a:r>
            <a:r>
              <a:rPr lang="en-GB" dirty="0" err="1">
                <a:solidFill>
                  <a:srgbClr val="0070C0"/>
                </a:solidFill>
              </a:rPr>
              <a:t>informarsi</a:t>
            </a:r>
            <a:r>
              <a:rPr lang="en-GB" dirty="0">
                <a:solidFill>
                  <a:srgbClr val="0070C0"/>
                </a:solidFill>
              </a:rPr>
              <a:t>, </a:t>
            </a:r>
            <a:r>
              <a:rPr lang="en-GB" dirty="0" err="1">
                <a:solidFill>
                  <a:srgbClr val="0070C0"/>
                </a:solidFill>
              </a:rPr>
              <a:t>recarsi</a:t>
            </a:r>
            <a:r>
              <a:rPr lang="en-GB" dirty="0">
                <a:solidFill>
                  <a:srgbClr val="0070C0"/>
                </a:solidFill>
              </a:rPr>
              <a:t> al </a:t>
            </a:r>
            <a:r>
              <a:rPr lang="en-GB" dirty="0" err="1">
                <a:solidFill>
                  <a:srgbClr val="0070C0"/>
                </a:solidFill>
              </a:rPr>
              <a:t>seggio</a:t>
            </a:r>
            <a:r>
              <a:rPr lang="en-GB" dirty="0">
                <a:solidFill>
                  <a:srgbClr val="0070C0"/>
                </a:solidFill>
              </a:rPr>
              <a:t>, etc…)</a:t>
            </a:r>
          </a:p>
        </p:txBody>
      </p:sp>
      <p:cxnSp>
        <p:nvCxnSpPr>
          <p:cNvPr id="15" name="Connector: Elbow 14">
            <a:extLst>
              <a:ext uri="{FF2B5EF4-FFF2-40B4-BE49-F238E27FC236}">
                <a16:creationId xmlns:a16="http://schemas.microsoft.com/office/drawing/2014/main" id="{269E3DF5-A77A-0B64-E3C0-DBC674E6841C}"/>
              </a:ext>
            </a:extLst>
          </p:cNvPr>
          <p:cNvCxnSpPr>
            <a:cxnSpLocks/>
            <a:stCxn id="7" idx="1"/>
            <a:endCxn id="4" idx="0"/>
          </p:cNvCxnSpPr>
          <p:nvPr/>
        </p:nvCxnSpPr>
        <p:spPr>
          <a:xfrm rot="10800000" flipH="1" flipV="1">
            <a:off x="2189017" y="1800102"/>
            <a:ext cx="3383725" cy="599423"/>
          </a:xfrm>
          <a:prstGeom prst="bentConnector4">
            <a:avLst>
              <a:gd name="adj1" fmla="val -6756"/>
              <a:gd name="adj2" fmla="val 76956"/>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50F38129-C6BB-250D-F1CC-DE5473E17F15}"/>
              </a:ext>
            </a:extLst>
          </p:cNvPr>
          <p:cNvCxnSpPr>
            <a:cxnSpLocks/>
            <a:stCxn id="9" idx="1"/>
            <a:endCxn id="4" idx="0"/>
          </p:cNvCxnSpPr>
          <p:nvPr/>
        </p:nvCxnSpPr>
        <p:spPr>
          <a:xfrm rot="10800000" flipV="1">
            <a:off x="5572744" y="1981746"/>
            <a:ext cx="1015095" cy="41777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4308CBE2-01F8-0CEE-043A-50511325FC60}"/>
              </a:ext>
            </a:extLst>
          </p:cNvPr>
          <p:cNvCxnSpPr>
            <a:cxnSpLocks/>
            <a:stCxn id="11" idx="0"/>
          </p:cNvCxnSpPr>
          <p:nvPr/>
        </p:nvCxnSpPr>
        <p:spPr>
          <a:xfrm rot="5400000" flipH="1" flipV="1">
            <a:off x="5832440" y="3060096"/>
            <a:ext cx="691710" cy="47856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AC79BA61-0010-CA96-7799-6B6F409B22FB}"/>
              </a:ext>
            </a:extLst>
          </p:cNvPr>
          <p:cNvCxnSpPr>
            <a:cxnSpLocks/>
            <a:stCxn id="13" idx="0"/>
            <a:endCxn id="4" idx="3"/>
          </p:cNvCxnSpPr>
          <p:nvPr/>
        </p:nvCxnSpPr>
        <p:spPr>
          <a:xfrm rot="16200000" flipV="1">
            <a:off x="8364020" y="1849407"/>
            <a:ext cx="507044" cy="2161280"/>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8" name="Rettangolo 7">
            <a:extLst>
              <a:ext uri="{FF2B5EF4-FFF2-40B4-BE49-F238E27FC236}">
                <a16:creationId xmlns:a16="http://schemas.microsoft.com/office/drawing/2014/main" id="{46A3C8B1-8458-C3B4-2F0A-8F6D6A62F184}"/>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0" name="Rettangolo 9">
            <a:extLst>
              <a:ext uri="{FF2B5EF4-FFF2-40B4-BE49-F238E27FC236}">
                <a16:creationId xmlns:a16="http://schemas.microsoft.com/office/drawing/2014/main" id="{41555114-7562-B15A-9E86-D523C49790DB}"/>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28662187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arn(inVertical)">
                                      <p:cBhvr>
                                        <p:cTn id="24" dur="500"/>
                                        <p:tgtEl>
                                          <p:spTgt spid="23"/>
                                        </p:tgtEl>
                                      </p:cBhvr>
                                    </p:animEffect>
                                  </p:childTnLst>
                                </p:cTn>
                              </p:par>
                            </p:childTnLst>
                          </p:cTn>
                        </p:par>
                        <p:par>
                          <p:cTn id="25" fill="hold">
                            <p:stCondLst>
                              <p:cond delay="1500"/>
                            </p:stCondLst>
                            <p:childTnLst>
                              <p:par>
                                <p:cTn id="26" presetID="16" presetClass="entr" presetSubtype="2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902CB9-C7DC-4673-B7D5-F22DCF0EC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75461-2231-4E56-4462-6319BFE941BA}"/>
              </a:ext>
            </a:extLst>
          </p:cNvPr>
          <p:cNvSpPr>
            <a:spLocks noGrp="1"/>
          </p:cNvSpPr>
          <p:nvPr>
            <p:ph type="title"/>
          </p:nvPr>
        </p:nvSpPr>
        <p:spPr>
          <a:xfrm>
            <a:off x="838200" y="552741"/>
            <a:ext cx="3999971" cy="1690798"/>
          </a:xfrm>
        </p:spPr>
        <p:txBody>
          <a:bodyPr vert="horz" lIns="91440" tIns="45720" rIns="91440" bIns="45720" rtlCol="0" anchor="ctr">
            <a:normAutofit fontScale="90000"/>
          </a:bodyPr>
          <a:lstStyle/>
          <a:p>
            <a:r>
              <a:rPr lang="en-US" sz="3700" kern="1200" dirty="0" err="1">
                <a:solidFill>
                  <a:schemeClr val="tx1"/>
                </a:solidFill>
                <a:latin typeface="+mj-lt"/>
                <a:ea typeface="+mj-ea"/>
                <a:cs typeface="+mj-cs"/>
              </a:rPr>
              <a:t>Ridurre</a:t>
            </a:r>
            <a:r>
              <a:rPr lang="en-US" sz="3700" kern="1200" dirty="0">
                <a:solidFill>
                  <a:schemeClr val="tx1"/>
                </a:solidFill>
                <a:latin typeface="+mj-lt"/>
                <a:ea typeface="+mj-ea"/>
                <a:cs typeface="+mj-cs"/>
              </a:rPr>
              <a:t> il </a:t>
            </a:r>
            <a:r>
              <a:rPr lang="en-US" sz="3700" kern="1200" dirty="0" err="1">
                <a:solidFill>
                  <a:schemeClr val="tx1"/>
                </a:solidFill>
                <a:latin typeface="+mj-lt"/>
                <a:ea typeface="+mj-ea"/>
                <a:cs typeface="+mj-cs"/>
              </a:rPr>
              <a:t>costo</a:t>
            </a:r>
            <a:r>
              <a:rPr lang="en-US" sz="3700" kern="1200" dirty="0">
                <a:solidFill>
                  <a:schemeClr val="tx1"/>
                </a:solidFill>
                <a:latin typeface="+mj-lt"/>
                <a:ea typeface="+mj-ea"/>
                <a:cs typeface="+mj-cs"/>
              </a:rPr>
              <a:t> di </a:t>
            </a:r>
            <a:r>
              <a:rPr lang="en-US" sz="3700" kern="1200" dirty="0" err="1">
                <a:solidFill>
                  <a:schemeClr val="tx1"/>
                </a:solidFill>
                <a:latin typeface="+mj-lt"/>
                <a:ea typeface="+mj-ea"/>
                <a:cs typeface="+mj-cs"/>
              </a:rPr>
              <a:t>andare</a:t>
            </a:r>
            <a:r>
              <a:rPr lang="en-US" sz="3700" kern="1200" dirty="0">
                <a:solidFill>
                  <a:schemeClr val="tx1"/>
                </a:solidFill>
                <a:latin typeface="+mj-lt"/>
                <a:ea typeface="+mj-ea"/>
                <a:cs typeface="+mj-cs"/>
              </a:rPr>
              <a:t> a </a:t>
            </a:r>
            <a:r>
              <a:rPr lang="en-US" sz="3700" kern="1200" dirty="0" err="1">
                <a:solidFill>
                  <a:schemeClr val="tx1"/>
                </a:solidFill>
                <a:latin typeface="+mj-lt"/>
                <a:ea typeface="+mj-ea"/>
                <a:cs typeface="+mj-cs"/>
              </a:rPr>
              <a:t>votare</a:t>
            </a:r>
            <a:endParaRPr lang="en-US" sz="3700"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63D8F3D5-BEEE-C13C-A6B1-1C9D68349529}"/>
              </a:ext>
            </a:extLst>
          </p:cNvPr>
          <p:cNvSpPr txBox="1"/>
          <p:nvPr/>
        </p:nvSpPr>
        <p:spPr>
          <a:xfrm>
            <a:off x="1040067" y="2490201"/>
            <a:ext cx="3999971" cy="3721829"/>
          </a:xfrm>
          <a:prstGeom prst="rect">
            <a:avLst/>
          </a:prstGeom>
        </p:spPr>
        <p:txBody>
          <a:bodyPr vert="horz" lIns="91440" tIns="45720" rIns="91440" bIns="45720" rtlCol="0">
            <a:normAutofit/>
          </a:bodyPr>
          <a:lstStyle/>
          <a:p>
            <a:pPr>
              <a:lnSpc>
                <a:spcPct val="90000"/>
              </a:lnSpc>
              <a:spcAft>
                <a:spcPts val="600"/>
              </a:spcAft>
            </a:pPr>
            <a:r>
              <a:rPr lang="it-IT" sz="2000" dirty="0"/>
              <a:t>Alla domanda sul perché NON hanno votato, il 23% degli intervistati ha menzionato uno dei seguenti motivi:</a:t>
            </a:r>
          </a:p>
        </p:txBody>
      </p:sp>
      <p:pic>
        <p:nvPicPr>
          <p:cNvPr id="12" name="Graphic 11" descr="Train with solid fill">
            <a:extLst>
              <a:ext uri="{FF2B5EF4-FFF2-40B4-BE49-F238E27FC236}">
                <a16:creationId xmlns:a16="http://schemas.microsoft.com/office/drawing/2014/main" id="{316ACE08-AADB-9E71-6C71-8ECB14B94E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9592" y="5006357"/>
            <a:ext cx="1140340" cy="1140340"/>
          </a:xfrm>
          <a:prstGeom prst="rect">
            <a:avLst/>
          </a:prstGeom>
        </p:spPr>
      </p:pic>
      <p:pic>
        <p:nvPicPr>
          <p:cNvPr id="7" name="Graphic 6" descr="Mountain scene with solid fill">
            <a:extLst>
              <a:ext uri="{FF2B5EF4-FFF2-40B4-BE49-F238E27FC236}">
                <a16:creationId xmlns:a16="http://schemas.microsoft.com/office/drawing/2014/main" id="{5F108B39-C186-31E9-880D-0644B7C4AC9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00358" y="4000236"/>
            <a:ext cx="2152419" cy="2152419"/>
          </a:xfrm>
          <a:prstGeom prst="rect">
            <a:avLst/>
          </a:prstGeom>
        </p:spPr>
      </p:pic>
      <p:pic>
        <p:nvPicPr>
          <p:cNvPr id="10" name="Graphic 9" descr="Briefcase with solid fill">
            <a:extLst>
              <a:ext uri="{FF2B5EF4-FFF2-40B4-BE49-F238E27FC236}">
                <a16:creationId xmlns:a16="http://schemas.microsoft.com/office/drawing/2014/main" id="{CC818677-6AD8-1CAC-D5D6-6B31FD140DA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25871" y="5337598"/>
            <a:ext cx="1140339" cy="1140339"/>
          </a:xfrm>
          <a:prstGeom prst="rect">
            <a:avLst/>
          </a:prstGeom>
        </p:spPr>
      </p:pic>
      <p:pic>
        <p:nvPicPr>
          <p:cNvPr id="9" name="Picture 8">
            <a:extLst>
              <a:ext uri="{FF2B5EF4-FFF2-40B4-BE49-F238E27FC236}">
                <a16:creationId xmlns:a16="http://schemas.microsoft.com/office/drawing/2014/main" id="{C1629091-11D1-0D4D-D6FC-896C241E865C}"/>
              </a:ext>
            </a:extLst>
          </p:cNvPr>
          <p:cNvPicPr>
            <a:picLocks noChangeAspect="1"/>
          </p:cNvPicPr>
          <p:nvPr/>
        </p:nvPicPr>
        <p:blipFill>
          <a:blip r:embed="rId8"/>
          <a:stretch>
            <a:fillRect/>
          </a:stretch>
        </p:blipFill>
        <p:spPr>
          <a:xfrm>
            <a:off x="5320145" y="233851"/>
            <a:ext cx="6144254" cy="3802772"/>
          </a:xfrm>
          <a:prstGeom prst="rect">
            <a:avLst/>
          </a:prstGeom>
        </p:spPr>
      </p:pic>
      <p:pic>
        <p:nvPicPr>
          <p:cNvPr id="14" name="Graphic 13" descr="Tropical scene with solid fill">
            <a:extLst>
              <a:ext uri="{FF2B5EF4-FFF2-40B4-BE49-F238E27FC236}">
                <a16:creationId xmlns:a16="http://schemas.microsoft.com/office/drawing/2014/main" id="{754BBBFE-8863-B109-D008-F5BFDBDF7DF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13708" y="3879338"/>
            <a:ext cx="1567973" cy="1567973"/>
          </a:xfrm>
          <a:prstGeom prst="rect">
            <a:avLst/>
          </a:prstGeom>
        </p:spPr>
      </p:pic>
      <p:pic>
        <p:nvPicPr>
          <p:cNvPr id="5" name="Graphic 4" descr="Van outline">
            <a:extLst>
              <a:ext uri="{FF2B5EF4-FFF2-40B4-BE49-F238E27FC236}">
                <a16:creationId xmlns:a16="http://schemas.microsoft.com/office/drawing/2014/main" id="{FE1697A1-DE6D-3618-F9BC-430CAAC68A1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470987" y="3661252"/>
            <a:ext cx="1642111" cy="1642111"/>
          </a:xfrm>
          <a:prstGeom prst="rect">
            <a:avLst/>
          </a:prstGeom>
        </p:spPr>
      </p:pic>
      <p:sp>
        <p:nvSpPr>
          <p:cNvPr id="11" name="Rectangle 10">
            <a:extLst>
              <a:ext uri="{FF2B5EF4-FFF2-40B4-BE49-F238E27FC236}">
                <a16:creationId xmlns:a16="http://schemas.microsoft.com/office/drawing/2014/main" id="{D11CD108-73B4-31AC-8A2D-25DF59FFAB8A}"/>
              </a:ext>
            </a:extLst>
          </p:cNvPr>
          <p:cNvSpPr/>
          <p:nvPr/>
        </p:nvSpPr>
        <p:spPr>
          <a:xfrm>
            <a:off x="7321036" y="1505527"/>
            <a:ext cx="160419" cy="14131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asellaDiTesto 5">
            <a:extLst>
              <a:ext uri="{FF2B5EF4-FFF2-40B4-BE49-F238E27FC236}">
                <a16:creationId xmlns:a16="http://schemas.microsoft.com/office/drawing/2014/main" id="{D42CFFFC-5E83-3CC1-7F95-0CF4885B194E}"/>
              </a:ext>
            </a:extLst>
          </p:cNvPr>
          <p:cNvSpPr txBox="1"/>
          <p:nvPr/>
        </p:nvSpPr>
        <p:spPr>
          <a:xfrm>
            <a:off x="925790" y="3766061"/>
            <a:ext cx="3716859" cy="2145203"/>
          </a:xfrm>
          <a:prstGeom prst="rect">
            <a:avLst/>
          </a:prstGeom>
          <a:noFill/>
        </p:spPr>
        <p:txBody>
          <a:bodyPr wrap="square">
            <a:spAutoFit/>
          </a:bodyPr>
          <a:lstStyle/>
          <a:p>
            <a:pPr marL="285750" indent="-285750">
              <a:lnSpc>
                <a:spcPct val="90000"/>
              </a:lnSpc>
              <a:spcAft>
                <a:spcPts val="600"/>
              </a:spcAft>
              <a:buFont typeface="Arial" panose="020B0604020202020204" pitchFamily="34" charset="0"/>
              <a:buChar char="•"/>
            </a:pPr>
            <a:r>
              <a:rPr lang="it-IT" sz="1800" i="1" dirty="0"/>
              <a:t>In vacanza o fuori casa
Troppo occupato o senza tempo o al lavoro
Coinvolto in un'attività familiare o ricreativa</a:t>
            </a:r>
          </a:p>
          <a:p>
            <a:pPr>
              <a:lnSpc>
                <a:spcPct val="90000"/>
              </a:lnSpc>
              <a:spcAft>
                <a:spcPts val="600"/>
              </a:spcAft>
            </a:pPr>
            <a:r>
              <a:rPr lang="it-IT" sz="1800" i="1" dirty="0"/>
              <a:t>(</a:t>
            </a:r>
            <a:r>
              <a:rPr lang="it-IT" sz="1800" i="1" dirty="0">
                <a:hlinkClick r:id="rId13"/>
              </a:rPr>
              <a:t>Eurobarometro 2019</a:t>
            </a:r>
            <a:r>
              <a:rPr lang="it-IT" sz="1800" dirty="0"/>
              <a:t>)
</a:t>
            </a:r>
            <a:endParaRPr lang="en-US" sz="1800" dirty="0"/>
          </a:p>
        </p:txBody>
      </p:sp>
      <p:sp>
        <p:nvSpPr>
          <p:cNvPr id="13" name="Rettangolo 12">
            <a:extLst>
              <a:ext uri="{FF2B5EF4-FFF2-40B4-BE49-F238E27FC236}">
                <a16:creationId xmlns:a16="http://schemas.microsoft.com/office/drawing/2014/main" id="{F2769148-5EE5-120E-F280-CAB23446A16D}"/>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5" name="Rettangolo 14">
            <a:extLst>
              <a:ext uri="{FF2B5EF4-FFF2-40B4-BE49-F238E27FC236}">
                <a16:creationId xmlns:a16="http://schemas.microsoft.com/office/drawing/2014/main" id="{3E8839FD-3958-D46A-7CC5-343FE5E946FB}"/>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8215034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5461-2231-4E56-4462-6319BFE941BA}"/>
              </a:ext>
            </a:extLst>
          </p:cNvPr>
          <p:cNvSpPr>
            <a:spLocks noGrp="1"/>
          </p:cNvSpPr>
          <p:nvPr>
            <p:ph type="title"/>
          </p:nvPr>
        </p:nvSpPr>
        <p:spPr/>
        <p:txBody>
          <a:bodyPr/>
          <a:lstStyle/>
          <a:p>
            <a:r>
              <a:rPr lang="en-US" sz="4400" kern="1200" dirty="0" err="1">
                <a:solidFill>
                  <a:schemeClr val="tx1"/>
                </a:solidFill>
                <a:latin typeface="+mj-lt"/>
                <a:ea typeface="+mj-ea"/>
                <a:cs typeface="+mj-cs"/>
              </a:rPr>
              <a:t>Ridurre</a:t>
            </a:r>
            <a:r>
              <a:rPr lang="en-US" sz="4400" kern="1200" dirty="0">
                <a:solidFill>
                  <a:schemeClr val="tx1"/>
                </a:solidFill>
                <a:latin typeface="+mj-lt"/>
                <a:ea typeface="+mj-ea"/>
                <a:cs typeface="+mj-cs"/>
              </a:rPr>
              <a:t> il </a:t>
            </a:r>
            <a:r>
              <a:rPr lang="en-US" sz="4400" kern="1200" dirty="0" err="1">
                <a:solidFill>
                  <a:schemeClr val="tx1"/>
                </a:solidFill>
                <a:latin typeface="+mj-lt"/>
                <a:ea typeface="+mj-ea"/>
                <a:cs typeface="+mj-cs"/>
              </a:rPr>
              <a:t>costo</a:t>
            </a:r>
            <a:r>
              <a:rPr lang="en-US" sz="4400" kern="1200" dirty="0">
                <a:solidFill>
                  <a:schemeClr val="tx1"/>
                </a:solidFill>
                <a:latin typeface="+mj-lt"/>
                <a:ea typeface="+mj-ea"/>
                <a:cs typeface="+mj-cs"/>
              </a:rPr>
              <a:t> di </a:t>
            </a:r>
            <a:r>
              <a:rPr lang="en-US" sz="4400" kern="1200" dirty="0" err="1">
                <a:solidFill>
                  <a:schemeClr val="tx1"/>
                </a:solidFill>
                <a:latin typeface="+mj-lt"/>
                <a:ea typeface="+mj-ea"/>
                <a:cs typeface="+mj-cs"/>
              </a:rPr>
              <a:t>andare</a:t>
            </a:r>
            <a:r>
              <a:rPr lang="en-US" sz="4400" kern="1200" dirty="0">
                <a:solidFill>
                  <a:schemeClr val="tx1"/>
                </a:solidFill>
                <a:latin typeface="+mj-lt"/>
                <a:ea typeface="+mj-ea"/>
                <a:cs typeface="+mj-cs"/>
              </a:rPr>
              <a:t> a </a:t>
            </a:r>
            <a:r>
              <a:rPr lang="en-US" sz="4400" kern="1200" dirty="0" err="1">
                <a:solidFill>
                  <a:schemeClr val="tx1"/>
                </a:solidFill>
                <a:latin typeface="+mj-lt"/>
                <a:ea typeface="+mj-ea"/>
                <a:cs typeface="+mj-cs"/>
              </a:rPr>
              <a:t>votare</a:t>
            </a:r>
            <a:r>
              <a:rPr lang="en-US" sz="4400" kern="1200" dirty="0">
                <a:solidFill>
                  <a:schemeClr val="tx1"/>
                </a:solidFill>
                <a:latin typeface="+mj-lt"/>
                <a:ea typeface="+mj-ea"/>
                <a:cs typeface="+mj-cs"/>
              </a:rPr>
              <a:t> (in US)</a:t>
            </a:r>
            <a:endParaRPr lang="en-GB" dirty="0"/>
          </a:p>
        </p:txBody>
      </p:sp>
      <p:pic>
        <p:nvPicPr>
          <p:cNvPr id="8" name="Picture 7">
            <a:extLst>
              <a:ext uri="{FF2B5EF4-FFF2-40B4-BE49-F238E27FC236}">
                <a16:creationId xmlns:a16="http://schemas.microsoft.com/office/drawing/2014/main" id="{F897697E-CE8D-D14C-3E07-5A8A27346CF8}"/>
              </a:ext>
            </a:extLst>
          </p:cNvPr>
          <p:cNvPicPr>
            <a:picLocks noChangeAspect="1"/>
          </p:cNvPicPr>
          <p:nvPr/>
        </p:nvPicPr>
        <p:blipFill rotWithShape="1">
          <a:blip r:embed="rId2"/>
          <a:srcRect l="19877" t="26364" r="17513" b="28866"/>
          <a:stretch/>
        </p:blipFill>
        <p:spPr>
          <a:xfrm>
            <a:off x="647699" y="1634763"/>
            <a:ext cx="3796477" cy="1310327"/>
          </a:xfrm>
          <a:prstGeom prst="rect">
            <a:avLst/>
          </a:prstGeom>
        </p:spPr>
      </p:pic>
      <p:pic>
        <p:nvPicPr>
          <p:cNvPr id="16" name="Picture 15">
            <a:extLst>
              <a:ext uri="{FF2B5EF4-FFF2-40B4-BE49-F238E27FC236}">
                <a16:creationId xmlns:a16="http://schemas.microsoft.com/office/drawing/2014/main" id="{63FF7A83-003A-63C6-E64E-4AA6440528E0}"/>
              </a:ext>
            </a:extLst>
          </p:cNvPr>
          <p:cNvPicPr>
            <a:picLocks noChangeAspect="1"/>
          </p:cNvPicPr>
          <p:nvPr/>
        </p:nvPicPr>
        <p:blipFill rotWithShape="1">
          <a:blip r:embed="rId3"/>
          <a:srcRect b="34457"/>
          <a:stretch/>
        </p:blipFill>
        <p:spPr>
          <a:xfrm>
            <a:off x="7266050" y="4103425"/>
            <a:ext cx="4278252" cy="2196303"/>
          </a:xfrm>
          <a:prstGeom prst="rect">
            <a:avLst/>
          </a:prstGeom>
        </p:spPr>
      </p:pic>
      <p:pic>
        <p:nvPicPr>
          <p:cNvPr id="18" name="Picture 17">
            <a:extLst>
              <a:ext uri="{FF2B5EF4-FFF2-40B4-BE49-F238E27FC236}">
                <a16:creationId xmlns:a16="http://schemas.microsoft.com/office/drawing/2014/main" id="{3A2E57C5-FF3C-94A6-7DB7-EA6F485F1C5E}"/>
              </a:ext>
            </a:extLst>
          </p:cNvPr>
          <p:cNvPicPr>
            <a:picLocks noChangeAspect="1"/>
          </p:cNvPicPr>
          <p:nvPr/>
        </p:nvPicPr>
        <p:blipFill rotWithShape="1">
          <a:blip r:embed="rId4"/>
          <a:srcRect b="29455"/>
          <a:stretch/>
        </p:blipFill>
        <p:spPr>
          <a:xfrm>
            <a:off x="7338250" y="1307728"/>
            <a:ext cx="4145522" cy="2802200"/>
          </a:xfrm>
          <a:prstGeom prst="rect">
            <a:avLst/>
          </a:prstGeom>
        </p:spPr>
      </p:pic>
      <p:pic>
        <p:nvPicPr>
          <p:cNvPr id="23" name="Picture 22">
            <a:extLst>
              <a:ext uri="{FF2B5EF4-FFF2-40B4-BE49-F238E27FC236}">
                <a16:creationId xmlns:a16="http://schemas.microsoft.com/office/drawing/2014/main" id="{CD464104-EFD1-ECB6-B615-9ABAC8878122}"/>
              </a:ext>
            </a:extLst>
          </p:cNvPr>
          <p:cNvPicPr>
            <a:picLocks noChangeAspect="1"/>
          </p:cNvPicPr>
          <p:nvPr/>
        </p:nvPicPr>
        <p:blipFill rotWithShape="1">
          <a:blip r:embed="rId5"/>
          <a:srcRect b="11117"/>
          <a:stretch/>
        </p:blipFill>
        <p:spPr>
          <a:xfrm>
            <a:off x="647699" y="3429000"/>
            <a:ext cx="3276605" cy="2942380"/>
          </a:xfrm>
          <a:prstGeom prst="rect">
            <a:avLst/>
          </a:prstGeom>
        </p:spPr>
      </p:pic>
      <p:sp>
        <p:nvSpPr>
          <p:cNvPr id="24" name="TextBox 23">
            <a:extLst>
              <a:ext uri="{FF2B5EF4-FFF2-40B4-BE49-F238E27FC236}">
                <a16:creationId xmlns:a16="http://schemas.microsoft.com/office/drawing/2014/main" id="{2B636D7B-6F67-2323-69C1-36B2767F2A81}"/>
              </a:ext>
            </a:extLst>
          </p:cNvPr>
          <p:cNvSpPr txBox="1"/>
          <p:nvPr/>
        </p:nvSpPr>
        <p:spPr>
          <a:xfrm>
            <a:off x="7338250" y="3932988"/>
            <a:ext cx="3000375" cy="307777"/>
          </a:xfrm>
          <a:prstGeom prst="rect">
            <a:avLst/>
          </a:prstGeom>
          <a:noFill/>
        </p:spPr>
        <p:txBody>
          <a:bodyPr wrap="square" rtlCol="0">
            <a:spAutoFit/>
          </a:bodyPr>
          <a:lstStyle/>
          <a:p>
            <a:r>
              <a:rPr lang="en-GB" sz="1400" i="1" dirty="0"/>
              <a:t>credits: pew research </a:t>
            </a:r>
            <a:r>
              <a:rPr lang="en-GB" sz="1400" i="1" dirty="0" err="1"/>
              <a:t>center</a:t>
            </a:r>
            <a:endParaRPr lang="en-GB" sz="1400" i="1" dirty="0"/>
          </a:p>
        </p:txBody>
      </p:sp>
      <p:sp>
        <p:nvSpPr>
          <p:cNvPr id="25" name="TextBox 24">
            <a:extLst>
              <a:ext uri="{FF2B5EF4-FFF2-40B4-BE49-F238E27FC236}">
                <a16:creationId xmlns:a16="http://schemas.microsoft.com/office/drawing/2014/main" id="{82772B87-C6AD-25E7-1EF0-DE196B7118FD}"/>
              </a:ext>
            </a:extLst>
          </p:cNvPr>
          <p:cNvSpPr txBox="1"/>
          <p:nvPr/>
        </p:nvSpPr>
        <p:spPr>
          <a:xfrm>
            <a:off x="1443802" y="6351200"/>
            <a:ext cx="3000375" cy="307777"/>
          </a:xfrm>
          <a:prstGeom prst="rect">
            <a:avLst/>
          </a:prstGeom>
          <a:noFill/>
        </p:spPr>
        <p:txBody>
          <a:bodyPr wrap="square" rtlCol="0">
            <a:spAutoFit/>
          </a:bodyPr>
          <a:lstStyle/>
          <a:p>
            <a:r>
              <a:rPr lang="en-GB" sz="1400" i="1"/>
              <a:t>credits: statista</a:t>
            </a:r>
          </a:p>
        </p:txBody>
      </p:sp>
      <p:sp>
        <p:nvSpPr>
          <p:cNvPr id="26" name="TextBox 25">
            <a:extLst>
              <a:ext uri="{FF2B5EF4-FFF2-40B4-BE49-F238E27FC236}">
                <a16:creationId xmlns:a16="http://schemas.microsoft.com/office/drawing/2014/main" id="{BF661EBC-A52D-80C8-44FE-FD287D96D4A1}"/>
              </a:ext>
            </a:extLst>
          </p:cNvPr>
          <p:cNvSpPr txBox="1"/>
          <p:nvPr/>
        </p:nvSpPr>
        <p:spPr>
          <a:xfrm>
            <a:off x="1291071" y="2911992"/>
            <a:ext cx="3000375" cy="307777"/>
          </a:xfrm>
          <a:prstGeom prst="rect">
            <a:avLst/>
          </a:prstGeom>
          <a:noFill/>
        </p:spPr>
        <p:txBody>
          <a:bodyPr wrap="square" rtlCol="0">
            <a:spAutoFit/>
          </a:bodyPr>
          <a:lstStyle/>
          <a:p>
            <a:r>
              <a:rPr lang="en-GB" sz="1400" i="1"/>
              <a:t>credits: fivethirtyeight</a:t>
            </a:r>
          </a:p>
        </p:txBody>
      </p:sp>
      <p:sp>
        <p:nvSpPr>
          <p:cNvPr id="5" name="Rettangolo 4">
            <a:extLst>
              <a:ext uri="{FF2B5EF4-FFF2-40B4-BE49-F238E27FC236}">
                <a16:creationId xmlns:a16="http://schemas.microsoft.com/office/drawing/2014/main" id="{FB829766-968B-3087-5566-39C2F5143432}"/>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6" name="Rettangolo 5">
            <a:extLst>
              <a:ext uri="{FF2B5EF4-FFF2-40B4-BE49-F238E27FC236}">
                <a16:creationId xmlns:a16="http://schemas.microsoft.com/office/drawing/2014/main" id="{17999F31-8BD0-9069-2F61-42BB9D867841}"/>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
        <p:nvSpPr>
          <p:cNvPr id="3" name="CasellaDiTesto 2">
            <a:extLst>
              <a:ext uri="{FF2B5EF4-FFF2-40B4-BE49-F238E27FC236}">
                <a16:creationId xmlns:a16="http://schemas.microsoft.com/office/drawing/2014/main" id="{1C37C9DD-81EE-38D6-BB4D-9DF2EB6AFE98}"/>
              </a:ext>
            </a:extLst>
          </p:cNvPr>
          <p:cNvSpPr txBox="1"/>
          <p:nvPr/>
        </p:nvSpPr>
        <p:spPr>
          <a:xfrm>
            <a:off x="4372438" y="1875752"/>
            <a:ext cx="2741344" cy="369332"/>
          </a:xfrm>
          <a:prstGeom prst="rect">
            <a:avLst/>
          </a:prstGeom>
          <a:noFill/>
        </p:spPr>
        <p:txBody>
          <a:bodyPr wrap="square" rtlCol="0">
            <a:spAutoFit/>
          </a:bodyPr>
          <a:lstStyle/>
          <a:p>
            <a:r>
              <a:rPr lang="it-IT" b="1" dirty="0">
                <a:solidFill>
                  <a:schemeClr val="accent1"/>
                </a:solidFill>
              </a:rPr>
              <a:t>Aumenta l’affluenza…</a:t>
            </a:r>
          </a:p>
        </p:txBody>
      </p:sp>
      <p:sp>
        <p:nvSpPr>
          <p:cNvPr id="4" name="CasellaDiTesto 3">
            <a:extLst>
              <a:ext uri="{FF2B5EF4-FFF2-40B4-BE49-F238E27FC236}">
                <a16:creationId xmlns:a16="http://schemas.microsoft.com/office/drawing/2014/main" id="{22BD8095-360E-9D82-7383-7220A595C528}"/>
              </a:ext>
            </a:extLst>
          </p:cNvPr>
          <p:cNvSpPr txBox="1"/>
          <p:nvPr/>
        </p:nvSpPr>
        <p:spPr>
          <a:xfrm>
            <a:off x="4925950" y="4612888"/>
            <a:ext cx="2187831" cy="646331"/>
          </a:xfrm>
          <a:prstGeom prst="rect">
            <a:avLst/>
          </a:prstGeom>
          <a:noFill/>
        </p:spPr>
        <p:txBody>
          <a:bodyPr wrap="square" rtlCol="0">
            <a:spAutoFit/>
          </a:bodyPr>
          <a:lstStyle/>
          <a:p>
            <a:r>
              <a:rPr lang="it-IT" b="1" dirty="0">
                <a:solidFill>
                  <a:srgbClr val="FF0000"/>
                </a:solidFill>
              </a:rPr>
              <a:t>Ha conseguenze sul voto…</a:t>
            </a:r>
          </a:p>
        </p:txBody>
      </p:sp>
      <p:cxnSp>
        <p:nvCxnSpPr>
          <p:cNvPr id="9" name="Connettore a gomito 8">
            <a:extLst>
              <a:ext uri="{FF2B5EF4-FFF2-40B4-BE49-F238E27FC236}">
                <a16:creationId xmlns:a16="http://schemas.microsoft.com/office/drawing/2014/main" id="{226ED18E-61DE-61AC-1841-278CC848FDC8}"/>
              </a:ext>
            </a:extLst>
          </p:cNvPr>
          <p:cNvCxnSpPr>
            <a:stCxn id="3" idx="1"/>
            <a:endCxn id="23" idx="3"/>
          </p:cNvCxnSpPr>
          <p:nvPr/>
        </p:nvCxnSpPr>
        <p:spPr>
          <a:xfrm rot="10800000" flipV="1">
            <a:off x="3924304" y="2060418"/>
            <a:ext cx="448134" cy="2839772"/>
          </a:xfrm>
          <a:prstGeom prst="bentConnector3">
            <a:avLst>
              <a:gd name="adj1" fmla="val 1860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ttore a gomito 11">
            <a:extLst>
              <a:ext uri="{FF2B5EF4-FFF2-40B4-BE49-F238E27FC236}">
                <a16:creationId xmlns:a16="http://schemas.microsoft.com/office/drawing/2014/main" id="{C3A5DD06-FFE3-36FA-A511-CB9FD40AE0F3}"/>
              </a:ext>
            </a:extLst>
          </p:cNvPr>
          <p:cNvCxnSpPr>
            <a:cxnSpLocks/>
            <a:stCxn id="4" idx="3"/>
            <a:endCxn id="18" idx="1"/>
          </p:cNvCxnSpPr>
          <p:nvPr/>
        </p:nvCxnSpPr>
        <p:spPr>
          <a:xfrm flipV="1">
            <a:off x="7113781" y="2708828"/>
            <a:ext cx="224469" cy="2227226"/>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DA673236-0299-54FF-14DB-BA54F53F41FF}"/>
              </a:ext>
            </a:extLst>
          </p:cNvPr>
          <p:cNvSpPr txBox="1"/>
          <p:nvPr/>
        </p:nvSpPr>
        <p:spPr>
          <a:xfrm>
            <a:off x="4925950" y="5259219"/>
            <a:ext cx="2187831" cy="1200329"/>
          </a:xfrm>
          <a:prstGeom prst="rect">
            <a:avLst/>
          </a:prstGeom>
          <a:noFill/>
        </p:spPr>
        <p:txBody>
          <a:bodyPr wrap="square" rtlCol="0">
            <a:spAutoFit/>
          </a:bodyPr>
          <a:lstStyle/>
          <a:p>
            <a:r>
              <a:rPr lang="it-IT" dirty="0">
                <a:solidFill>
                  <a:srgbClr val="FF0000"/>
                </a:solidFill>
              </a:rPr>
              <a:t>… e sulla percezione dell’integrità del processo elettorale</a:t>
            </a:r>
          </a:p>
        </p:txBody>
      </p:sp>
    </p:spTree>
    <p:extLst>
      <p:ext uri="{BB962C8B-B14F-4D97-AF65-F5344CB8AC3E}">
        <p14:creationId xmlns:p14="http://schemas.microsoft.com/office/powerpoint/2010/main" val="3297606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ground, outdoor, skating&#10;&#10;Description automatically generated">
            <a:extLst>
              <a:ext uri="{FF2B5EF4-FFF2-40B4-BE49-F238E27FC236}">
                <a16:creationId xmlns:a16="http://schemas.microsoft.com/office/drawing/2014/main" id="{258AC021-8039-7555-837C-92BCDBD615B2}"/>
              </a:ext>
            </a:extLst>
          </p:cNvPr>
          <p:cNvPicPr>
            <a:picLocks noChangeAspect="1"/>
          </p:cNvPicPr>
          <p:nvPr/>
        </p:nvPicPr>
        <p:blipFill rotWithShape="1">
          <a:blip r:embed="rId2">
            <a:extLst>
              <a:ext uri="{28A0092B-C50C-407E-A947-70E740481C1C}">
                <a14:useLocalDpi xmlns:a14="http://schemas.microsoft.com/office/drawing/2010/main" val="0"/>
              </a:ext>
            </a:extLst>
          </a:blip>
          <a:srcRect b="10476"/>
          <a:stretch/>
        </p:blipFill>
        <p:spPr>
          <a:xfrm>
            <a:off x="4624306" y="2251509"/>
            <a:ext cx="3040056" cy="1948953"/>
          </a:xfrm>
          <a:prstGeom prst="rect">
            <a:avLst/>
          </a:prstGeom>
        </p:spPr>
      </p:pic>
      <p:pic>
        <p:nvPicPr>
          <p:cNvPr id="7" name="Picture 6" descr="A group of people standing on a sidewalk&#10;&#10;Description automatically generated with medium confidence">
            <a:extLst>
              <a:ext uri="{FF2B5EF4-FFF2-40B4-BE49-F238E27FC236}">
                <a16:creationId xmlns:a16="http://schemas.microsoft.com/office/drawing/2014/main" id="{B204E0A2-D4DB-9FD0-1BCB-EEE030EE0F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36" y="2251509"/>
            <a:ext cx="3462834" cy="1948953"/>
          </a:xfrm>
          <a:prstGeom prst="rect">
            <a:avLst/>
          </a:prstGeom>
        </p:spPr>
      </p:pic>
      <p:sp>
        <p:nvSpPr>
          <p:cNvPr id="4" name="Title 3">
            <a:extLst>
              <a:ext uri="{FF2B5EF4-FFF2-40B4-BE49-F238E27FC236}">
                <a16:creationId xmlns:a16="http://schemas.microsoft.com/office/drawing/2014/main" id="{3A730A5C-D639-913E-AAA1-A2ABE90887C7}"/>
              </a:ext>
            </a:extLst>
          </p:cNvPr>
          <p:cNvSpPr>
            <a:spLocks noGrp="1"/>
          </p:cNvSpPr>
          <p:nvPr>
            <p:ph type="title"/>
          </p:nvPr>
        </p:nvSpPr>
        <p:spPr>
          <a:xfrm>
            <a:off x="838200" y="554481"/>
            <a:ext cx="10515600" cy="1325563"/>
          </a:xfrm>
        </p:spPr>
        <p:txBody>
          <a:bodyPr>
            <a:normAutofit fontScale="90000"/>
          </a:bodyPr>
          <a:lstStyle/>
          <a:p>
            <a:r>
              <a:rPr lang="en-US" dirty="0"/>
              <a:t>Come </a:t>
            </a:r>
            <a:r>
              <a:rPr lang="en-US" dirty="0" err="1"/>
              <a:t>possiamo</a:t>
            </a:r>
            <a:r>
              <a:rPr lang="en-US" dirty="0"/>
              <a:t> </a:t>
            </a:r>
            <a:r>
              <a:rPr lang="en-US" dirty="0" err="1"/>
              <a:t>aumentare</a:t>
            </a:r>
            <a:r>
              <a:rPr lang="en-US" dirty="0"/>
              <a:t> </a:t>
            </a:r>
            <a:r>
              <a:rPr lang="en-US" dirty="0" err="1"/>
              <a:t>l’affluenza</a:t>
            </a:r>
            <a:r>
              <a:rPr lang="en-US" dirty="0"/>
              <a:t>? </a:t>
            </a:r>
            <a:r>
              <a:rPr lang="en-US" sz="4400" kern="1200" dirty="0" err="1">
                <a:solidFill>
                  <a:schemeClr val="tx1"/>
                </a:solidFill>
                <a:latin typeface="+mj-lt"/>
                <a:ea typeface="+mj-ea"/>
                <a:cs typeface="+mj-cs"/>
              </a:rPr>
              <a:t>Riducendo</a:t>
            </a:r>
            <a:r>
              <a:rPr lang="en-US" sz="4400" kern="1200" dirty="0">
                <a:solidFill>
                  <a:schemeClr val="tx1"/>
                </a:solidFill>
                <a:latin typeface="+mj-lt"/>
                <a:ea typeface="+mj-ea"/>
                <a:cs typeface="+mj-cs"/>
              </a:rPr>
              <a:t> il </a:t>
            </a:r>
            <a:r>
              <a:rPr lang="en-US" sz="4400" kern="1200" dirty="0" err="1">
                <a:solidFill>
                  <a:schemeClr val="tx1"/>
                </a:solidFill>
                <a:latin typeface="+mj-lt"/>
                <a:ea typeface="+mj-ea"/>
                <a:cs typeface="+mj-cs"/>
              </a:rPr>
              <a:t>costo</a:t>
            </a:r>
            <a:r>
              <a:rPr lang="en-US" sz="4400" kern="1200" dirty="0">
                <a:solidFill>
                  <a:schemeClr val="tx1"/>
                </a:solidFill>
                <a:latin typeface="+mj-lt"/>
                <a:ea typeface="+mj-ea"/>
                <a:cs typeface="+mj-cs"/>
              </a:rPr>
              <a:t> di </a:t>
            </a:r>
            <a:r>
              <a:rPr lang="en-US" sz="4400" kern="1200" dirty="0" err="1">
                <a:solidFill>
                  <a:schemeClr val="tx1"/>
                </a:solidFill>
                <a:latin typeface="+mj-lt"/>
                <a:ea typeface="+mj-ea"/>
                <a:cs typeface="+mj-cs"/>
              </a:rPr>
              <a:t>andare</a:t>
            </a:r>
            <a:r>
              <a:rPr lang="en-US" sz="4400" kern="1200" dirty="0">
                <a:solidFill>
                  <a:schemeClr val="tx1"/>
                </a:solidFill>
                <a:latin typeface="+mj-lt"/>
                <a:ea typeface="+mj-ea"/>
                <a:cs typeface="+mj-cs"/>
              </a:rPr>
              <a:t> a </a:t>
            </a:r>
            <a:r>
              <a:rPr lang="en-US" sz="4400" kern="1200" dirty="0" err="1">
                <a:solidFill>
                  <a:schemeClr val="tx1"/>
                </a:solidFill>
                <a:latin typeface="+mj-lt"/>
                <a:ea typeface="+mj-ea"/>
                <a:cs typeface="+mj-cs"/>
              </a:rPr>
              <a:t>votare</a:t>
            </a:r>
            <a:endParaRPr lang="en-GB" dirty="0"/>
          </a:p>
        </p:txBody>
      </p:sp>
      <p:sp>
        <p:nvSpPr>
          <p:cNvPr id="6" name="Title 1">
            <a:extLst>
              <a:ext uri="{FF2B5EF4-FFF2-40B4-BE49-F238E27FC236}">
                <a16:creationId xmlns:a16="http://schemas.microsoft.com/office/drawing/2014/main" id="{3504ECE4-3F4F-C4C6-1175-37E3998BB326}"/>
              </a:ext>
            </a:extLst>
          </p:cNvPr>
          <p:cNvSpPr txBox="1">
            <a:spLocks/>
          </p:cNvSpPr>
          <p:nvPr/>
        </p:nvSpPr>
        <p:spPr>
          <a:xfrm>
            <a:off x="999836" y="1274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a:p>
        </p:txBody>
      </p:sp>
      <p:sp>
        <p:nvSpPr>
          <p:cNvPr id="8" name="TextBox 7">
            <a:extLst>
              <a:ext uri="{FF2B5EF4-FFF2-40B4-BE49-F238E27FC236}">
                <a16:creationId xmlns:a16="http://schemas.microsoft.com/office/drawing/2014/main" id="{3BA39A8B-0A41-98B2-7E3E-9D482AD42BC6}"/>
              </a:ext>
            </a:extLst>
          </p:cNvPr>
          <p:cNvSpPr txBox="1"/>
          <p:nvPr/>
        </p:nvSpPr>
        <p:spPr>
          <a:xfrm>
            <a:off x="838200" y="4322549"/>
            <a:ext cx="10240819" cy="2154436"/>
          </a:xfrm>
          <a:prstGeom prst="rect">
            <a:avLst/>
          </a:prstGeom>
          <a:noFill/>
        </p:spPr>
        <p:txBody>
          <a:bodyPr wrap="square" rtlCol="0">
            <a:spAutoFit/>
          </a:bodyPr>
          <a:lstStyle/>
          <a:p>
            <a:r>
              <a:rPr lang="en-GB" sz="2800" dirty="0" err="1"/>
              <a:t>Politica</a:t>
            </a:r>
            <a:r>
              <a:rPr lang="en-GB" sz="2800" dirty="0"/>
              <a:t> </a:t>
            </a:r>
            <a:r>
              <a:rPr lang="en-GB" sz="2800" dirty="0" err="1"/>
              <a:t>molto</a:t>
            </a:r>
            <a:r>
              <a:rPr lang="en-GB" sz="2800" dirty="0"/>
              <a:t> </a:t>
            </a:r>
            <a:r>
              <a:rPr lang="en-GB" sz="2800" dirty="0" err="1"/>
              <a:t>diffusa</a:t>
            </a:r>
            <a:r>
              <a:rPr lang="en-GB" sz="2800" dirty="0"/>
              <a:t> </a:t>
            </a:r>
            <a:r>
              <a:rPr lang="en-GB" sz="1400" dirty="0"/>
              <a:t>(</a:t>
            </a:r>
            <a:r>
              <a:rPr lang="en-GB" sz="1400" dirty="0" err="1"/>
              <a:t>Giammo</a:t>
            </a:r>
            <a:r>
              <a:rPr lang="en-GB" sz="1400" dirty="0"/>
              <a:t> &amp; </a:t>
            </a:r>
            <a:r>
              <a:rPr lang="en-GB" sz="1400" dirty="0" err="1"/>
              <a:t>Brox</a:t>
            </a:r>
            <a:r>
              <a:rPr lang="en-GB" sz="1400" dirty="0"/>
              <a:t>, 2010)</a:t>
            </a:r>
          </a:p>
          <a:p>
            <a:r>
              <a:rPr lang="en-GB" sz="2800" dirty="0"/>
              <a:t>…</a:t>
            </a:r>
            <a:r>
              <a:rPr lang="en-GB" sz="2800" dirty="0" err="1"/>
              <a:t>che</a:t>
            </a:r>
            <a:r>
              <a:rPr lang="en-GB" sz="2800" dirty="0"/>
              <a:t> </a:t>
            </a:r>
            <a:r>
              <a:rPr lang="en-GB" sz="2800" dirty="0" err="1"/>
              <a:t>sembra</a:t>
            </a:r>
            <a:r>
              <a:rPr lang="en-GB" sz="2800" dirty="0"/>
              <a:t> </a:t>
            </a:r>
            <a:r>
              <a:rPr lang="en-GB" sz="2800" dirty="0" err="1"/>
              <a:t>funzionare</a:t>
            </a:r>
            <a:r>
              <a:rPr lang="en-GB" sz="2800" dirty="0"/>
              <a:t> bene!</a:t>
            </a:r>
            <a:br>
              <a:rPr lang="en-GB" sz="2800" dirty="0"/>
            </a:br>
            <a:r>
              <a:rPr lang="en-GB" sz="2800" dirty="0"/>
              <a:t> </a:t>
            </a:r>
            <a:r>
              <a:rPr lang="en-GB" sz="1400" dirty="0"/>
              <a:t>(Amos et al., 2017; Bhatti, 2012; Brady &amp; McNulty, 2011; </a:t>
            </a:r>
            <a:r>
              <a:rPr lang="en-GB" sz="1400" dirty="0" err="1"/>
              <a:t>Cantoni</a:t>
            </a:r>
            <a:r>
              <a:rPr lang="en-GB" sz="1400" dirty="0"/>
              <a:t>, 2020; Durán et al., 2018; Dyck &amp; </a:t>
            </a:r>
            <a:r>
              <a:rPr lang="en-GB" sz="1400" dirty="0" err="1"/>
              <a:t>Gimpel</a:t>
            </a:r>
            <a:r>
              <a:rPr lang="en-GB" sz="1400" dirty="0"/>
              <a:t>, 2005; </a:t>
            </a:r>
            <a:r>
              <a:rPr lang="en-GB" sz="1400" dirty="0" err="1"/>
              <a:t>Fauvelle-Aymar</a:t>
            </a:r>
            <a:r>
              <a:rPr lang="en-GB" sz="1400" dirty="0"/>
              <a:t> &amp; François, 2018; Garnett &amp; Grogan, 2021; Gibson et al., 2013; Haspel &amp; Knotts, 2005; Orford et al., 2011) </a:t>
            </a:r>
          </a:p>
          <a:p>
            <a:endParaRPr lang="en-GB" dirty="0"/>
          </a:p>
          <a:p>
            <a:r>
              <a:rPr lang="en-GB" dirty="0"/>
              <a:t>…con </a:t>
            </a:r>
            <a:r>
              <a:rPr lang="en-GB" dirty="0" err="1"/>
              <a:t>alcune</a:t>
            </a:r>
            <a:r>
              <a:rPr lang="en-GB" dirty="0"/>
              <a:t> </a:t>
            </a:r>
            <a:r>
              <a:rPr lang="en-GB" dirty="0" err="1"/>
              <a:t>limitazioni</a:t>
            </a:r>
            <a:r>
              <a:rPr lang="en-GB" dirty="0"/>
              <a:t> </a:t>
            </a:r>
            <a:r>
              <a:rPr lang="en-GB" sz="1400" dirty="0"/>
              <a:t>(Funk 2010)</a:t>
            </a:r>
          </a:p>
        </p:txBody>
      </p:sp>
      <p:sp>
        <p:nvSpPr>
          <p:cNvPr id="9" name="Rettangolo 8">
            <a:extLst>
              <a:ext uri="{FF2B5EF4-FFF2-40B4-BE49-F238E27FC236}">
                <a16:creationId xmlns:a16="http://schemas.microsoft.com/office/drawing/2014/main" id="{3894AB55-EA2C-5BB2-561E-80D4DDECAAB3}"/>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0" name="Rettangolo 9">
            <a:extLst>
              <a:ext uri="{FF2B5EF4-FFF2-40B4-BE49-F238E27FC236}">
                <a16:creationId xmlns:a16="http://schemas.microsoft.com/office/drawing/2014/main" id="{BF96D983-DC8C-DC30-45EF-F7A538E64E15}"/>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73565302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6611D-DBD0-139F-9165-FC13A94A6E59}"/>
              </a:ext>
            </a:extLst>
          </p:cNvPr>
          <p:cNvSpPr>
            <a:spLocks noGrp="1"/>
          </p:cNvSpPr>
          <p:nvPr>
            <p:ph type="title"/>
          </p:nvPr>
        </p:nvSpPr>
        <p:spPr>
          <a:xfrm>
            <a:off x="838200" y="365125"/>
            <a:ext cx="11163300" cy="1325563"/>
          </a:xfrm>
        </p:spPr>
        <p:txBody>
          <a:bodyPr>
            <a:normAutofit fontScale="90000"/>
          </a:bodyPr>
          <a:lstStyle/>
          <a:p>
            <a:r>
              <a:rPr lang="it-IT" dirty="0"/>
              <a:t>Perché l'Italia è un caso interessante...
</a:t>
            </a:r>
            <a:endParaRPr lang="en-GB" dirty="0"/>
          </a:p>
        </p:txBody>
      </p:sp>
      <p:sp>
        <p:nvSpPr>
          <p:cNvPr id="3" name="Content Placeholder 2">
            <a:extLst>
              <a:ext uri="{FF2B5EF4-FFF2-40B4-BE49-F238E27FC236}">
                <a16:creationId xmlns:a16="http://schemas.microsoft.com/office/drawing/2014/main" id="{D41F4461-A75E-B8F9-A21F-889034F88816}"/>
              </a:ext>
            </a:extLst>
          </p:cNvPr>
          <p:cNvSpPr>
            <a:spLocks noGrp="1"/>
          </p:cNvSpPr>
          <p:nvPr>
            <p:ph idx="1"/>
          </p:nvPr>
        </p:nvSpPr>
        <p:spPr/>
        <p:txBody>
          <a:bodyPr/>
          <a:lstStyle/>
          <a:p>
            <a:pPr marL="514350" indent="-514350">
              <a:buFont typeface="+mj-lt"/>
              <a:buAutoNum type="arabicPeriod"/>
            </a:pPr>
            <a:r>
              <a:rPr lang="it-IT" dirty="0"/>
              <a:t>Andare al seggio elettorale il giorno delle elezioni è l'unico modo in cui le persone possono votare.
Si discute su come rendere il voto più accessibile...</a:t>
            </a:r>
            <a:endParaRPr lang="en-GB" dirty="0"/>
          </a:p>
        </p:txBody>
      </p:sp>
      <p:sp>
        <p:nvSpPr>
          <p:cNvPr id="6" name="Rettangolo 5">
            <a:extLst>
              <a:ext uri="{FF2B5EF4-FFF2-40B4-BE49-F238E27FC236}">
                <a16:creationId xmlns:a16="http://schemas.microsoft.com/office/drawing/2014/main" id="{87EE69FC-6939-4D8E-EBB6-DBCE4CE80E8A}"/>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193A339D-8991-59DA-40CC-79BD4AFFF1DC}"/>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62923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5461-2231-4E56-4462-6319BFE941BA}"/>
              </a:ext>
            </a:extLst>
          </p:cNvPr>
          <p:cNvSpPr>
            <a:spLocks noGrp="1"/>
          </p:cNvSpPr>
          <p:nvPr>
            <p:ph type="title"/>
          </p:nvPr>
        </p:nvSpPr>
        <p:spPr/>
        <p:txBody>
          <a:bodyPr/>
          <a:lstStyle/>
          <a:p>
            <a:r>
              <a:rPr lang="en-US" sz="4400" kern="1200" dirty="0" err="1">
                <a:solidFill>
                  <a:schemeClr val="tx1"/>
                </a:solidFill>
                <a:latin typeface="+mj-lt"/>
                <a:ea typeface="+mj-ea"/>
                <a:cs typeface="+mj-cs"/>
              </a:rPr>
              <a:t>Ridurre</a:t>
            </a:r>
            <a:r>
              <a:rPr lang="en-US" sz="4400" kern="1200" dirty="0">
                <a:solidFill>
                  <a:schemeClr val="tx1"/>
                </a:solidFill>
                <a:latin typeface="+mj-lt"/>
                <a:ea typeface="+mj-ea"/>
                <a:cs typeface="+mj-cs"/>
              </a:rPr>
              <a:t> il </a:t>
            </a:r>
            <a:r>
              <a:rPr lang="en-US" sz="4400" kern="1200" dirty="0" err="1">
                <a:solidFill>
                  <a:schemeClr val="tx1"/>
                </a:solidFill>
                <a:latin typeface="+mj-lt"/>
                <a:ea typeface="+mj-ea"/>
                <a:cs typeface="+mj-cs"/>
              </a:rPr>
              <a:t>costo</a:t>
            </a:r>
            <a:r>
              <a:rPr lang="en-US" sz="4400" kern="1200" dirty="0">
                <a:solidFill>
                  <a:schemeClr val="tx1"/>
                </a:solidFill>
                <a:latin typeface="+mj-lt"/>
                <a:ea typeface="+mj-ea"/>
                <a:cs typeface="+mj-cs"/>
              </a:rPr>
              <a:t> di </a:t>
            </a:r>
            <a:r>
              <a:rPr lang="en-US" sz="4400" kern="1200" dirty="0" err="1">
                <a:solidFill>
                  <a:schemeClr val="tx1"/>
                </a:solidFill>
                <a:latin typeface="+mj-lt"/>
                <a:ea typeface="+mj-ea"/>
                <a:cs typeface="+mj-cs"/>
              </a:rPr>
              <a:t>andare</a:t>
            </a:r>
            <a:r>
              <a:rPr lang="en-US" sz="4400" kern="1200" dirty="0">
                <a:solidFill>
                  <a:schemeClr val="tx1"/>
                </a:solidFill>
                <a:latin typeface="+mj-lt"/>
                <a:ea typeface="+mj-ea"/>
                <a:cs typeface="+mj-cs"/>
              </a:rPr>
              <a:t> a </a:t>
            </a:r>
            <a:r>
              <a:rPr lang="en-US" sz="4400" kern="1200" dirty="0" err="1">
                <a:solidFill>
                  <a:schemeClr val="tx1"/>
                </a:solidFill>
                <a:latin typeface="+mj-lt"/>
                <a:ea typeface="+mj-ea"/>
                <a:cs typeface="+mj-cs"/>
              </a:rPr>
              <a:t>votare</a:t>
            </a:r>
            <a:r>
              <a:rPr lang="en-US" sz="4400" kern="1200" dirty="0">
                <a:solidFill>
                  <a:schemeClr val="tx1"/>
                </a:solidFill>
                <a:latin typeface="+mj-lt"/>
                <a:ea typeface="+mj-ea"/>
                <a:cs typeface="+mj-cs"/>
              </a:rPr>
              <a:t> in Italia</a:t>
            </a:r>
            <a:endParaRPr lang="en-GB" dirty="0"/>
          </a:p>
        </p:txBody>
      </p:sp>
      <p:pic>
        <p:nvPicPr>
          <p:cNvPr id="5" name="Picture 4">
            <a:extLst>
              <a:ext uri="{FF2B5EF4-FFF2-40B4-BE49-F238E27FC236}">
                <a16:creationId xmlns:a16="http://schemas.microsoft.com/office/drawing/2014/main" id="{52A410C5-8FCA-0290-1110-EB07BC9CE6C3}"/>
              </a:ext>
            </a:extLst>
          </p:cNvPr>
          <p:cNvPicPr>
            <a:picLocks noChangeAspect="1"/>
          </p:cNvPicPr>
          <p:nvPr/>
        </p:nvPicPr>
        <p:blipFill>
          <a:blip r:embed="rId2"/>
          <a:stretch>
            <a:fillRect/>
          </a:stretch>
        </p:blipFill>
        <p:spPr>
          <a:xfrm>
            <a:off x="1065972" y="1937302"/>
            <a:ext cx="3037387" cy="3732972"/>
          </a:xfrm>
          <a:prstGeom prst="rect">
            <a:avLst/>
          </a:prstGeom>
        </p:spPr>
      </p:pic>
      <p:pic>
        <p:nvPicPr>
          <p:cNvPr id="7" name="Picture 6" descr="Text&#10;&#10;Description automatically generated">
            <a:extLst>
              <a:ext uri="{FF2B5EF4-FFF2-40B4-BE49-F238E27FC236}">
                <a16:creationId xmlns:a16="http://schemas.microsoft.com/office/drawing/2014/main" id="{B14C3FCF-F703-BE69-FA91-ABFE986C1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0524" y="1937302"/>
            <a:ext cx="4454388" cy="2227194"/>
          </a:xfrm>
          <a:prstGeom prst="rect">
            <a:avLst/>
          </a:prstGeom>
        </p:spPr>
      </p:pic>
      <p:pic>
        <p:nvPicPr>
          <p:cNvPr id="9" name="Picture 8">
            <a:extLst>
              <a:ext uri="{FF2B5EF4-FFF2-40B4-BE49-F238E27FC236}">
                <a16:creationId xmlns:a16="http://schemas.microsoft.com/office/drawing/2014/main" id="{4E149889-F2DC-CD83-C0EA-8250D3D2C672}"/>
              </a:ext>
            </a:extLst>
          </p:cNvPr>
          <p:cNvPicPr>
            <a:picLocks noChangeAspect="1"/>
          </p:cNvPicPr>
          <p:nvPr/>
        </p:nvPicPr>
        <p:blipFill rotWithShape="1">
          <a:blip r:embed="rId4"/>
          <a:srcRect t="10999"/>
          <a:stretch/>
        </p:blipFill>
        <p:spPr>
          <a:xfrm>
            <a:off x="4232109" y="1937302"/>
            <a:ext cx="2789519" cy="3732972"/>
          </a:xfrm>
          <a:prstGeom prst="rect">
            <a:avLst/>
          </a:prstGeom>
        </p:spPr>
      </p:pic>
      <p:sp>
        <p:nvSpPr>
          <p:cNvPr id="4" name="TextBox 3">
            <a:extLst>
              <a:ext uri="{FF2B5EF4-FFF2-40B4-BE49-F238E27FC236}">
                <a16:creationId xmlns:a16="http://schemas.microsoft.com/office/drawing/2014/main" id="{CA41AEC3-DDA9-7EDC-387A-590EDFCFAB49}"/>
              </a:ext>
            </a:extLst>
          </p:cNvPr>
          <p:cNvSpPr txBox="1"/>
          <p:nvPr/>
        </p:nvSpPr>
        <p:spPr>
          <a:xfrm>
            <a:off x="7390523" y="4330968"/>
            <a:ext cx="4330421" cy="1974323"/>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it-IT" sz="1200" dirty="0">
                <a:solidFill>
                  <a:srgbClr val="000000"/>
                </a:solidFill>
                <a:ea typeface="DengXian" panose="02010600030101010101" pitchFamily="2" charset="-122"/>
                <a:cs typeface="CMU Serif" panose="02000603000000000000" pitchFamily="2" charset="0"/>
              </a:rPr>
              <a:t>Digitalizzazione della procedura di voto (pass elettorale)
concentrare il numero di appuntamenti elettorali
Voto anticipato
Voto per corrispondenza 
individuazione di nuovi edifici (e non solo scuole) per avvicinare gli elettori al proprio seggio elettorale. 
</a:t>
            </a:r>
            <a:endParaRPr lang="en-US" sz="1100" dirty="0">
              <a:effectLst/>
              <a:ea typeface="DengXian" panose="02010600030101010101" pitchFamily="2" charset="-122"/>
              <a:cs typeface="Times New Roman" panose="02020603050405020304" pitchFamily="18" charset="0"/>
            </a:endParaRPr>
          </a:p>
        </p:txBody>
      </p:sp>
      <p:sp>
        <p:nvSpPr>
          <p:cNvPr id="10" name="TextBox 9">
            <a:extLst>
              <a:ext uri="{FF2B5EF4-FFF2-40B4-BE49-F238E27FC236}">
                <a16:creationId xmlns:a16="http://schemas.microsoft.com/office/drawing/2014/main" id="{3BF08391-4F53-B331-4D09-624AA0499CC2}"/>
              </a:ext>
            </a:extLst>
          </p:cNvPr>
          <p:cNvSpPr txBox="1"/>
          <p:nvPr/>
        </p:nvSpPr>
        <p:spPr>
          <a:xfrm>
            <a:off x="1065972" y="5675889"/>
            <a:ext cx="2610255" cy="275653"/>
          </a:xfrm>
          <a:prstGeom prst="rect">
            <a:avLst/>
          </a:prstGeom>
          <a:noFill/>
        </p:spPr>
        <p:txBody>
          <a:bodyPr wrap="square">
            <a:spAutoFit/>
          </a:bodyPr>
          <a:lstStyle/>
          <a:p>
            <a:pPr>
              <a:lnSpc>
                <a:spcPct val="107000"/>
              </a:lnSpc>
              <a:spcAft>
                <a:spcPts val="800"/>
              </a:spcAft>
            </a:pPr>
            <a:r>
              <a:rPr lang="en-US" sz="1200" i="1">
                <a:effectLst/>
                <a:ea typeface="DengXian" panose="02010600030101010101" pitchFamily="2" charset="-122"/>
                <a:cs typeface="Times New Roman" panose="02020603050405020304" pitchFamily="18" charset="0"/>
              </a:rPr>
              <a:t>L’espresso (September 2022)</a:t>
            </a:r>
          </a:p>
        </p:txBody>
      </p:sp>
      <p:sp>
        <p:nvSpPr>
          <p:cNvPr id="12" name="TextBox 11">
            <a:extLst>
              <a:ext uri="{FF2B5EF4-FFF2-40B4-BE49-F238E27FC236}">
                <a16:creationId xmlns:a16="http://schemas.microsoft.com/office/drawing/2014/main" id="{7A87020A-1188-099F-8B5F-5BBDF278BE20}"/>
              </a:ext>
            </a:extLst>
          </p:cNvPr>
          <p:cNvSpPr txBox="1"/>
          <p:nvPr/>
        </p:nvSpPr>
        <p:spPr>
          <a:xfrm>
            <a:off x="4228247" y="5675889"/>
            <a:ext cx="2610255" cy="473271"/>
          </a:xfrm>
          <a:prstGeom prst="rect">
            <a:avLst/>
          </a:prstGeom>
          <a:noFill/>
        </p:spPr>
        <p:txBody>
          <a:bodyPr wrap="square">
            <a:spAutoFit/>
          </a:bodyPr>
          <a:lstStyle/>
          <a:p>
            <a:pPr>
              <a:lnSpc>
                <a:spcPct val="107000"/>
              </a:lnSpc>
              <a:spcAft>
                <a:spcPts val="800"/>
              </a:spcAft>
            </a:pPr>
            <a:r>
              <a:rPr lang="en-US" sz="1200" i="1">
                <a:effectLst/>
                <a:ea typeface="DengXian" panose="02010600030101010101" pitchFamily="2" charset="-122"/>
                <a:cs typeface="Times New Roman" panose="02020603050405020304" pitchFamily="18" charset="0"/>
              </a:rPr>
              <a:t>Government White Book on how to increase turnout (July 2022)</a:t>
            </a:r>
          </a:p>
        </p:txBody>
      </p:sp>
      <p:sp>
        <p:nvSpPr>
          <p:cNvPr id="8" name="Rettangolo 7">
            <a:extLst>
              <a:ext uri="{FF2B5EF4-FFF2-40B4-BE49-F238E27FC236}">
                <a16:creationId xmlns:a16="http://schemas.microsoft.com/office/drawing/2014/main" id="{39CF6B66-E05E-2FB6-FE07-EA7B135B847F}"/>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1" name="Rettangolo 10">
            <a:extLst>
              <a:ext uri="{FF2B5EF4-FFF2-40B4-BE49-F238E27FC236}">
                <a16:creationId xmlns:a16="http://schemas.microsoft.com/office/drawing/2014/main" id="{29FC4642-6918-D2C4-A9DD-9F2057C6E614}"/>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25018258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5461-2231-4E56-4462-6319BFE941BA}"/>
              </a:ext>
            </a:extLst>
          </p:cNvPr>
          <p:cNvSpPr>
            <a:spLocks noGrp="1"/>
          </p:cNvSpPr>
          <p:nvPr>
            <p:ph type="title"/>
          </p:nvPr>
        </p:nvSpPr>
        <p:spPr/>
        <p:txBody>
          <a:bodyPr/>
          <a:lstStyle/>
          <a:p>
            <a:r>
              <a:rPr lang="en-US" sz="4400" kern="1200" dirty="0" err="1">
                <a:solidFill>
                  <a:schemeClr val="tx1"/>
                </a:solidFill>
                <a:latin typeface="+mj-lt"/>
                <a:ea typeface="+mj-ea"/>
                <a:cs typeface="+mj-cs"/>
              </a:rPr>
              <a:t>Ridurre</a:t>
            </a:r>
            <a:r>
              <a:rPr lang="en-US" sz="4400" kern="1200" dirty="0">
                <a:solidFill>
                  <a:schemeClr val="tx1"/>
                </a:solidFill>
                <a:latin typeface="+mj-lt"/>
                <a:ea typeface="+mj-ea"/>
                <a:cs typeface="+mj-cs"/>
              </a:rPr>
              <a:t> il </a:t>
            </a:r>
            <a:r>
              <a:rPr lang="en-US" sz="4400" kern="1200" dirty="0" err="1">
                <a:solidFill>
                  <a:schemeClr val="tx1"/>
                </a:solidFill>
                <a:latin typeface="+mj-lt"/>
                <a:ea typeface="+mj-ea"/>
                <a:cs typeface="+mj-cs"/>
              </a:rPr>
              <a:t>costo</a:t>
            </a:r>
            <a:r>
              <a:rPr lang="en-US" sz="4400" kern="1200" dirty="0">
                <a:solidFill>
                  <a:schemeClr val="tx1"/>
                </a:solidFill>
                <a:latin typeface="+mj-lt"/>
                <a:ea typeface="+mj-ea"/>
                <a:cs typeface="+mj-cs"/>
              </a:rPr>
              <a:t> di </a:t>
            </a:r>
            <a:r>
              <a:rPr lang="en-US" sz="4400" kern="1200" dirty="0" err="1">
                <a:solidFill>
                  <a:schemeClr val="tx1"/>
                </a:solidFill>
                <a:latin typeface="+mj-lt"/>
                <a:ea typeface="+mj-ea"/>
                <a:cs typeface="+mj-cs"/>
              </a:rPr>
              <a:t>andare</a:t>
            </a:r>
            <a:r>
              <a:rPr lang="en-US" sz="4400" kern="1200" dirty="0">
                <a:solidFill>
                  <a:schemeClr val="tx1"/>
                </a:solidFill>
                <a:latin typeface="+mj-lt"/>
                <a:ea typeface="+mj-ea"/>
                <a:cs typeface="+mj-cs"/>
              </a:rPr>
              <a:t> a </a:t>
            </a:r>
            <a:r>
              <a:rPr lang="en-US" sz="4400" kern="1200" dirty="0" err="1">
                <a:solidFill>
                  <a:schemeClr val="tx1"/>
                </a:solidFill>
                <a:latin typeface="+mj-lt"/>
                <a:ea typeface="+mj-ea"/>
                <a:cs typeface="+mj-cs"/>
              </a:rPr>
              <a:t>votare</a:t>
            </a:r>
            <a:r>
              <a:rPr lang="en-US" sz="4400" kern="1200" dirty="0">
                <a:solidFill>
                  <a:schemeClr val="tx1"/>
                </a:solidFill>
                <a:latin typeface="+mj-lt"/>
                <a:ea typeface="+mj-ea"/>
                <a:cs typeface="+mj-cs"/>
              </a:rPr>
              <a:t> in Italia</a:t>
            </a:r>
            <a:endParaRPr lang="en-GB" dirty="0"/>
          </a:p>
        </p:txBody>
      </p:sp>
      <p:pic>
        <p:nvPicPr>
          <p:cNvPr id="6" name="Immagine 5">
            <a:extLst>
              <a:ext uri="{FF2B5EF4-FFF2-40B4-BE49-F238E27FC236}">
                <a16:creationId xmlns:a16="http://schemas.microsoft.com/office/drawing/2014/main" id="{900ECAFB-F2FB-3FF5-8A72-76B274862F62}"/>
              </a:ext>
            </a:extLst>
          </p:cNvPr>
          <p:cNvPicPr>
            <a:picLocks noChangeAspect="1"/>
          </p:cNvPicPr>
          <p:nvPr/>
        </p:nvPicPr>
        <p:blipFill>
          <a:blip r:embed="rId2"/>
          <a:stretch>
            <a:fillRect/>
          </a:stretch>
        </p:blipFill>
        <p:spPr>
          <a:xfrm>
            <a:off x="743931" y="2628893"/>
            <a:ext cx="7231145" cy="1819510"/>
          </a:xfrm>
          <a:prstGeom prst="rect">
            <a:avLst/>
          </a:prstGeom>
        </p:spPr>
      </p:pic>
      <p:sp>
        <p:nvSpPr>
          <p:cNvPr id="8" name="CasellaDiTesto 7">
            <a:extLst>
              <a:ext uri="{FF2B5EF4-FFF2-40B4-BE49-F238E27FC236}">
                <a16:creationId xmlns:a16="http://schemas.microsoft.com/office/drawing/2014/main" id="{A172FD06-6EE3-5003-559F-A51E690EFCD2}"/>
              </a:ext>
            </a:extLst>
          </p:cNvPr>
          <p:cNvSpPr txBox="1"/>
          <p:nvPr/>
        </p:nvSpPr>
        <p:spPr>
          <a:xfrm>
            <a:off x="744718" y="4864231"/>
            <a:ext cx="7117237" cy="646331"/>
          </a:xfrm>
          <a:prstGeom prst="rect">
            <a:avLst/>
          </a:prstGeom>
          <a:noFill/>
        </p:spPr>
        <p:txBody>
          <a:bodyPr wrap="square" rtlCol="0">
            <a:spAutoFit/>
          </a:bodyPr>
          <a:lstStyle/>
          <a:p>
            <a:r>
              <a:rPr lang="it-IT" dirty="0"/>
              <a:t>In discussione alla camera in questi giorni una legge delega per la riforma delle modalità di voto…</a:t>
            </a:r>
          </a:p>
        </p:txBody>
      </p:sp>
      <p:pic>
        <p:nvPicPr>
          <p:cNvPr id="1026" name="Picture 2" descr="News Archivi - Io voto fuori Sede">
            <a:extLst>
              <a:ext uri="{FF2B5EF4-FFF2-40B4-BE49-F238E27FC236}">
                <a16:creationId xmlns:a16="http://schemas.microsoft.com/office/drawing/2014/main" id="{DB3C3104-E026-6858-9F72-447505D3F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7197" y="2470336"/>
            <a:ext cx="2546603" cy="1917327"/>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B356F5A4-5B63-324E-71A3-7F5C5E42D6A5}"/>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C9F53941-F1BC-E19D-6C3A-5AC5F082C5A2}"/>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37910288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1F03D7-B638-B488-4CD6-526C76358C93}"/>
              </a:ext>
            </a:extLst>
          </p:cNvPr>
          <p:cNvSpPr>
            <a:spLocks noGrp="1"/>
          </p:cNvSpPr>
          <p:nvPr>
            <p:ph type="title"/>
          </p:nvPr>
        </p:nvSpPr>
        <p:spPr>
          <a:xfrm>
            <a:off x="633446" y="640081"/>
            <a:ext cx="6562262" cy="3849244"/>
          </a:xfrm>
          <a:noFill/>
        </p:spPr>
        <p:txBody>
          <a:bodyPr vert="horz" lIns="91440" tIns="45720" rIns="91440" bIns="45720" rtlCol="0" anchor="b">
            <a:normAutofit/>
          </a:bodyPr>
          <a:lstStyle/>
          <a:p>
            <a:pPr algn="r"/>
            <a:r>
              <a:rPr lang="en-US" sz="6000" dirty="0"/>
              <a:t>I numeri</a:t>
            </a:r>
          </a:p>
        </p:txBody>
      </p:sp>
      <p:pic>
        <p:nvPicPr>
          <p:cNvPr id="4" name="Picture 3" descr="Craft alphabet on a black surface">
            <a:extLst>
              <a:ext uri="{FF2B5EF4-FFF2-40B4-BE49-F238E27FC236}">
                <a16:creationId xmlns:a16="http://schemas.microsoft.com/office/drawing/2014/main" id="{0B0FC3E9-0C1D-3B25-723B-97DC93CBAC3C}"/>
              </a:ext>
            </a:extLst>
          </p:cNvPr>
          <p:cNvPicPr>
            <a:picLocks noChangeAspect="1"/>
          </p:cNvPicPr>
          <p:nvPr/>
        </p:nvPicPr>
        <p:blipFill rotWithShape="1">
          <a:blip r:embed="rId2"/>
          <a:srcRect l="27994" r="26883" b="-1"/>
          <a:stretch/>
        </p:blipFill>
        <p:spPr>
          <a:xfrm>
            <a:off x="7552944" y="10"/>
            <a:ext cx="4636008" cy="6857990"/>
          </a:xfrm>
          <a:prstGeom prst="rect">
            <a:avLst/>
          </a:prstGeom>
        </p:spPr>
      </p:pic>
      <p:sp>
        <p:nvSpPr>
          <p:cNvPr id="6" name="Rettangolo 5">
            <a:extLst>
              <a:ext uri="{FF2B5EF4-FFF2-40B4-BE49-F238E27FC236}">
                <a16:creationId xmlns:a16="http://schemas.microsoft.com/office/drawing/2014/main" id="{4E76E4D0-E35B-1A16-05D9-802148CA288D}"/>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79D7B219-8B00-00C9-15E7-38872FC250A6}"/>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365207932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109B7-2138-F4B3-0C51-E16DFF04A9D2}"/>
              </a:ext>
            </a:extLst>
          </p:cNvPr>
          <p:cNvSpPr>
            <a:spLocks noGrp="1"/>
          </p:cNvSpPr>
          <p:nvPr>
            <p:ph type="title"/>
          </p:nvPr>
        </p:nvSpPr>
        <p:spPr/>
        <p:txBody>
          <a:bodyPr/>
          <a:lstStyle/>
          <a:p>
            <a:r>
              <a:rPr lang="en-GB" dirty="0"/>
              <a:t>I </a:t>
            </a:r>
            <a:r>
              <a:rPr lang="en-GB" dirty="0" err="1"/>
              <a:t>dati</a:t>
            </a:r>
            <a:endParaRPr lang="en-GB" dirty="0"/>
          </a:p>
        </p:txBody>
      </p:sp>
      <p:sp>
        <p:nvSpPr>
          <p:cNvPr id="5" name="Content Placeholder 4">
            <a:extLst>
              <a:ext uri="{FF2B5EF4-FFF2-40B4-BE49-F238E27FC236}">
                <a16:creationId xmlns:a16="http://schemas.microsoft.com/office/drawing/2014/main" id="{420A2352-2B3A-EBE7-CD1E-00C7949A8803}"/>
              </a:ext>
            </a:extLst>
          </p:cNvPr>
          <p:cNvSpPr>
            <a:spLocks noGrp="1"/>
          </p:cNvSpPr>
          <p:nvPr>
            <p:ph idx="1"/>
          </p:nvPr>
        </p:nvSpPr>
        <p:spPr/>
        <p:txBody>
          <a:bodyPr/>
          <a:lstStyle/>
          <a:p>
            <a:r>
              <a:rPr lang="en-GB" dirty="0"/>
              <a:t>Analisi </a:t>
            </a:r>
            <a:r>
              <a:rPr lang="en-GB" dirty="0" err="1"/>
              <a:t>su</a:t>
            </a:r>
            <a:r>
              <a:rPr lang="en-GB" dirty="0"/>
              <a:t> “</a:t>
            </a:r>
            <a:r>
              <a:rPr lang="en-GB" dirty="0" err="1"/>
              <a:t>microscala</a:t>
            </a:r>
            <a:r>
              <a:rPr lang="en-GB" dirty="0"/>
              <a:t>”</a:t>
            </a:r>
          </a:p>
          <a:p>
            <a:r>
              <a:rPr lang="en-GB" dirty="0"/>
              <a:t>Data: </a:t>
            </a:r>
            <a:r>
              <a:rPr lang="en-GB" dirty="0" err="1"/>
              <a:t>localizzazione</a:t>
            </a:r>
            <a:r>
              <a:rPr lang="en-GB" dirty="0"/>
              <a:t> </a:t>
            </a:r>
            <a:r>
              <a:rPr lang="en-GB" dirty="0" err="1"/>
              <a:t>delle</a:t>
            </a:r>
            <a:r>
              <a:rPr lang="en-GB" dirty="0"/>
              <a:t> </a:t>
            </a:r>
            <a:r>
              <a:rPr lang="en-GB" dirty="0" err="1"/>
              <a:t>sezioni</a:t>
            </a:r>
            <a:r>
              <a:rPr lang="en-GB" dirty="0"/>
              <a:t> </a:t>
            </a:r>
            <a:r>
              <a:rPr lang="en-GB" dirty="0" err="1"/>
              <a:t>elettorali</a:t>
            </a:r>
            <a:r>
              <a:rPr lang="en-GB" dirty="0"/>
              <a:t> e </a:t>
            </a:r>
            <a:r>
              <a:rPr lang="en-GB" dirty="0" err="1"/>
              <a:t>dei</a:t>
            </a:r>
            <a:r>
              <a:rPr lang="en-GB" dirty="0"/>
              <a:t> </a:t>
            </a:r>
            <a:r>
              <a:rPr lang="en-GB" dirty="0" err="1"/>
              <a:t>locali</a:t>
            </a:r>
            <a:r>
              <a:rPr lang="en-GB" dirty="0"/>
              <a:t> di </a:t>
            </a:r>
            <a:r>
              <a:rPr lang="en-GB" dirty="0" err="1"/>
              <a:t>seggio</a:t>
            </a:r>
            <a:r>
              <a:rPr lang="en-GB" dirty="0"/>
              <a:t> </a:t>
            </a:r>
            <a:r>
              <a:rPr lang="en-GB" i="1" dirty="0"/>
              <a:t>Pinto (2023)</a:t>
            </a:r>
            <a:r>
              <a:rPr lang="en-GB" dirty="0"/>
              <a:t>.</a:t>
            </a:r>
          </a:p>
          <a:p>
            <a:pPr lvl="1"/>
            <a:r>
              <a:rPr lang="en-GB" dirty="0"/>
              <a:t>3 </a:t>
            </a:r>
            <a:r>
              <a:rPr lang="en-GB" dirty="0" err="1"/>
              <a:t>grandi</a:t>
            </a:r>
            <a:r>
              <a:rPr lang="en-GB" dirty="0"/>
              <a:t> </a:t>
            </a:r>
            <a:r>
              <a:rPr lang="en-GB" dirty="0" err="1"/>
              <a:t>città</a:t>
            </a:r>
            <a:r>
              <a:rPr lang="en-GB" dirty="0"/>
              <a:t> (Roma, Milano e Torino)</a:t>
            </a:r>
          </a:p>
          <a:p>
            <a:pPr lvl="1"/>
            <a:r>
              <a:rPr lang="en-GB" dirty="0"/>
              <a:t>20 anni (2020-2000)</a:t>
            </a:r>
          </a:p>
          <a:p>
            <a:pPr lvl="1"/>
            <a:r>
              <a:rPr lang="en-GB" dirty="0"/>
              <a:t>Have a look at it here:</a:t>
            </a:r>
          </a:p>
          <a:p>
            <a:pPr lvl="1"/>
            <a:r>
              <a:rPr lang="en-GB" sz="1400" dirty="0">
                <a:hlinkClick r:id="rId3"/>
              </a:rPr>
              <a:t>https://sezionielettorali.herokuapp.com/</a:t>
            </a:r>
            <a:endParaRPr lang="en-GB" sz="1400" dirty="0"/>
          </a:p>
          <a:p>
            <a:pPr marL="0" indent="0">
              <a:buNone/>
            </a:pPr>
            <a:endParaRPr lang="en-GB" dirty="0"/>
          </a:p>
        </p:txBody>
      </p:sp>
      <p:sp>
        <p:nvSpPr>
          <p:cNvPr id="6" name="Rettangolo 5">
            <a:extLst>
              <a:ext uri="{FF2B5EF4-FFF2-40B4-BE49-F238E27FC236}">
                <a16:creationId xmlns:a16="http://schemas.microsoft.com/office/drawing/2014/main" id="{E53077CF-04C1-433B-4202-EA526E334205}"/>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372E7D62-C933-AF8B-274B-DA501A256A3D}"/>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3787269940"/>
      </p:ext>
    </p:extLst>
  </p:cSld>
  <p:clrMapOvr>
    <a:masterClrMapping/>
  </p:clrMapOvr>
  <p:transition spd="slow">
    <p:push dir="u"/>
  </p:transition>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wesomeScreenshot-9_11_2022,2 58 43PM">
            <a:hlinkClick r:id="" action="ppaction://media"/>
            <a:extLst>
              <a:ext uri="{FF2B5EF4-FFF2-40B4-BE49-F238E27FC236}">
                <a16:creationId xmlns:a16="http://schemas.microsoft.com/office/drawing/2014/main" id="{CB1C656A-C642-9173-991F-07F5C51AF44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3218" y="685800"/>
            <a:ext cx="9753600" cy="5265737"/>
          </a:xfrm>
          <a:prstGeom prst="rect">
            <a:avLst/>
          </a:prstGeom>
        </p:spPr>
      </p:pic>
      <p:sp>
        <p:nvSpPr>
          <p:cNvPr id="5" name="Rectangle 4">
            <a:extLst>
              <a:ext uri="{FF2B5EF4-FFF2-40B4-BE49-F238E27FC236}">
                <a16:creationId xmlns:a16="http://schemas.microsoft.com/office/drawing/2014/main" id="{2FA86B2A-108B-687A-C018-137B952FF4C8}"/>
              </a:ext>
            </a:extLst>
          </p:cNvPr>
          <p:cNvSpPr/>
          <p:nvPr/>
        </p:nvSpPr>
        <p:spPr>
          <a:xfrm>
            <a:off x="833218" y="685800"/>
            <a:ext cx="5262782" cy="298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5DA9B50-346D-B222-E5EC-C32D3174B70C}"/>
              </a:ext>
            </a:extLst>
          </p:cNvPr>
          <p:cNvSpPr/>
          <p:nvPr/>
        </p:nvSpPr>
        <p:spPr>
          <a:xfrm>
            <a:off x="7109328" y="685800"/>
            <a:ext cx="2117800" cy="298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ttangolo 5">
            <a:extLst>
              <a:ext uri="{FF2B5EF4-FFF2-40B4-BE49-F238E27FC236}">
                <a16:creationId xmlns:a16="http://schemas.microsoft.com/office/drawing/2014/main" id="{84E9A951-5839-24DE-CC5D-820C89FC8CF1}"/>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8" name="Rettangolo 7">
            <a:extLst>
              <a:ext uri="{FF2B5EF4-FFF2-40B4-BE49-F238E27FC236}">
                <a16:creationId xmlns:a16="http://schemas.microsoft.com/office/drawing/2014/main" id="{5E8CD283-6783-6DC1-611B-DE63B91400C7}"/>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4692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6950BFC3-D8DA-4A85-94F7-54DA5524770B}">
      <p188:commentRel xmlns:p188="http://schemas.microsoft.com/office/powerpoint/2018/8/main" r:id="rId4"/>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CAC21-53AB-94D1-B326-1C0E09A89CA0}"/>
              </a:ext>
            </a:extLst>
          </p:cNvPr>
          <p:cNvSpPr>
            <a:spLocks noGrp="1"/>
          </p:cNvSpPr>
          <p:nvPr>
            <p:ph type="title"/>
          </p:nvPr>
        </p:nvSpPr>
        <p:spPr/>
        <p:txBody>
          <a:bodyPr/>
          <a:lstStyle/>
          <a:p>
            <a:r>
              <a:rPr lang="en-GB" dirty="0" err="1"/>
              <a:t>Distanza</a:t>
            </a:r>
            <a:r>
              <a:rPr lang="en-GB" dirty="0"/>
              <a:t> dal </a:t>
            </a:r>
            <a:r>
              <a:rPr lang="en-GB" dirty="0" err="1"/>
              <a:t>seggio</a:t>
            </a:r>
            <a:endParaRPr lang="en-GB" dirty="0"/>
          </a:p>
        </p:txBody>
      </p:sp>
      <p:pic>
        <p:nvPicPr>
          <p:cNvPr id="5" name="Picture 4">
            <a:extLst>
              <a:ext uri="{FF2B5EF4-FFF2-40B4-BE49-F238E27FC236}">
                <a16:creationId xmlns:a16="http://schemas.microsoft.com/office/drawing/2014/main" id="{8D6464C7-9DC6-9230-E862-911192CF1E98}"/>
              </a:ext>
            </a:extLst>
          </p:cNvPr>
          <p:cNvPicPr>
            <a:picLocks noChangeAspect="1"/>
          </p:cNvPicPr>
          <p:nvPr/>
        </p:nvPicPr>
        <p:blipFill>
          <a:blip r:embed="rId2"/>
          <a:stretch>
            <a:fillRect/>
          </a:stretch>
        </p:blipFill>
        <p:spPr>
          <a:xfrm>
            <a:off x="2807790" y="1303012"/>
            <a:ext cx="6773119" cy="5097788"/>
          </a:xfrm>
          <a:prstGeom prst="rect">
            <a:avLst/>
          </a:prstGeom>
        </p:spPr>
      </p:pic>
      <p:pic>
        <p:nvPicPr>
          <p:cNvPr id="7" name="Graphic 6" descr="Modern architecture with solid fill">
            <a:extLst>
              <a:ext uri="{FF2B5EF4-FFF2-40B4-BE49-F238E27FC236}">
                <a16:creationId xmlns:a16="http://schemas.microsoft.com/office/drawing/2014/main" id="{CE777BA7-E26F-5750-2DB0-C82EE64571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2885" y="2971800"/>
            <a:ext cx="619679" cy="619679"/>
          </a:xfrm>
          <a:prstGeom prst="rect">
            <a:avLst/>
          </a:prstGeom>
        </p:spPr>
      </p:pic>
      <p:pic>
        <p:nvPicPr>
          <p:cNvPr id="9" name="Graphic 8" descr="Group with solid fill">
            <a:extLst>
              <a:ext uri="{FF2B5EF4-FFF2-40B4-BE49-F238E27FC236}">
                <a16:creationId xmlns:a16="http://schemas.microsoft.com/office/drawing/2014/main" id="{00B3CE5C-BBE1-BCA4-169C-35BB61B132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14140" y="1876295"/>
            <a:ext cx="678061" cy="678061"/>
          </a:xfrm>
          <a:prstGeom prst="rect">
            <a:avLst/>
          </a:prstGeom>
        </p:spPr>
      </p:pic>
      <p:pic>
        <p:nvPicPr>
          <p:cNvPr id="11" name="Graphic 10" descr="Group with solid fill">
            <a:extLst>
              <a:ext uri="{FF2B5EF4-FFF2-40B4-BE49-F238E27FC236}">
                <a16:creationId xmlns:a16="http://schemas.microsoft.com/office/drawing/2014/main" id="{B557351F-2A51-79C1-C7D4-A9E9BE1AC87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52340" y="1690764"/>
            <a:ext cx="678061" cy="678061"/>
          </a:xfrm>
          <a:prstGeom prst="rect">
            <a:avLst/>
          </a:prstGeom>
        </p:spPr>
      </p:pic>
      <p:pic>
        <p:nvPicPr>
          <p:cNvPr id="13" name="Graphic 12" descr="Group with solid fill">
            <a:extLst>
              <a:ext uri="{FF2B5EF4-FFF2-40B4-BE49-F238E27FC236}">
                <a16:creationId xmlns:a16="http://schemas.microsoft.com/office/drawing/2014/main" id="{912DB0D4-BCA0-F25A-019B-53E5E207C94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55853" y="2807259"/>
            <a:ext cx="678061" cy="678061"/>
          </a:xfrm>
          <a:prstGeom prst="rect">
            <a:avLst/>
          </a:prstGeom>
        </p:spPr>
      </p:pic>
      <p:pic>
        <p:nvPicPr>
          <p:cNvPr id="15" name="Graphic 14" descr="Group with solid fill">
            <a:extLst>
              <a:ext uri="{FF2B5EF4-FFF2-40B4-BE49-F238E27FC236}">
                <a16:creationId xmlns:a16="http://schemas.microsoft.com/office/drawing/2014/main" id="{D69DB353-6642-66CD-D33E-98BB022686B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09645" y="3293304"/>
            <a:ext cx="678061" cy="678061"/>
          </a:xfrm>
          <a:prstGeom prst="rect">
            <a:avLst/>
          </a:prstGeom>
        </p:spPr>
      </p:pic>
      <p:pic>
        <p:nvPicPr>
          <p:cNvPr id="17" name="Graphic 16" descr="Group with solid fill">
            <a:extLst>
              <a:ext uri="{FF2B5EF4-FFF2-40B4-BE49-F238E27FC236}">
                <a16:creationId xmlns:a16="http://schemas.microsoft.com/office/drawing/2014/main" id="{97BFE8A2-D682-906A-3477-013C6165724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305717" y="3485320"/>
            <a:ext cx="678061" cy="678061"/>
          </a:xfrm>
          <a:prstGeom prst="rect">
            <a:avLst/>
          </a:prstGeom>
        </p:spPr>
      </p:pic>
      <p:pic>
        <p:nvPicPr>
          <p:cNvPr id="19" name="Graphic 18" descr="Group with solid fill">
            <a:extLst>
              <a:ext uri="{FF2B5EF4-FFF2-40B4-BE49-F238E27FC236}">
                <a16:creationId xmlns:a16="http://schemas.microsoft.com/office/drawing/2014/main" id="{0321E370-A307-3A2E-5B4B-E424AFFBDC2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214730" y="2802972"/>
            <a:ext cx="678061" cy="678061"/>
          </a:xfrm>
          <a:prstGeom prst="rect">
            <a:avLst/>
          </a:prstGeom>
        </p:spPr>
      </p:pic>
      <p:pic>
        <p:nvPicPr>
          <p:cNvPr id="21" name="Graphic 20" descr="Group with solid fill">
            <a:extLst>
              <a:ext uri="{FF2B5EF4-FFF2-40B4-BE49-F238E27FC236}">
                <a16:creationId xmlns:a16="http://schemas.microsoft.com/office/drawing/2014/main" id="{E7AA4184-2960-1EF4-E072-C43CCD8B6562}"/>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061331" y="2711184"/>
            <a:ext cx="678061" cy="678061"/>
          </a:xfrm>
          <a:prstGeom prst="rect">
            <a:avLst/>
          </a:prstGeom>
        </p:spPr>
      </p:pic>
      <p:pic>
        <p:nvPicPr>
          <p:cNvPr id="25" name="Graphic 24" descr="Modern architecture with solid fill">
            <a:extLst>
              <a:ext uri="{FF2B5EF4-FFF2-40B4-BE49-F238E27FC236}">
                <a16:creationId xmlns:a16="http://schemas.microsoft.com/office/drawing/2014/main" id="{3ED0C0A2-6CCD-DB6F-59A1-8D05BD8280E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168044" y="3514510"/>
            <a:ext cx="619679" cy="619679"/>
          </a:xfrm>
          <a:prstGeom prst="rect">
            <a:avLst/>
          </a:prstGeom>
        </p:spPr>
      </p:pic>
      <p:sp>
        <p:nvSpPr>
          <p:cNvPr id="6" name="Rettangolo 5">
            <a:extLst>
              <a:ext uri="{FF2B5EF4-FFF2-40B4-BE49-F238E27FC236}">
                <a16:creationId xmlns:a16="http://schemas.microsoft.com/office/drawing/2014/main" id="{866F604D-81FB-6AFB-45EC-F327ECD26555}"/>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8" name="Rettangolo 7">
            <a:extLst>
              <a:ext uri="{FF2B5EF4-FFF2-40B4-BE49-F238E27FC236}">
                <a16:creationId xmlns:a16="http://schemas.microsoft.com/office/drawing/2014/main" id="{70F9A879-7974-C96D-213A-AAF86BA71D7C}"/>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409902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par>
                                <p:cTn id="17" presetID="16" presetClass="entr" presetSubtype="21"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par>
                                <p:cTn id="23" presetID="16" presetClass="entr" presetSubtype="21"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4DB8A-0B93-9721-E445-56D2865B4A2B}"/>
              </a:ext>
            </a:extLst>
          </p:cNvPr>
          <p:cNvSpPr>
            <a:spLocks noGrp="1"/>
          </p:cNvSpPr>
          <p:nvPr>
            <p:ph type="title"/>
          </p:nvPr>
        </p:nvSpPr>
        <p:spPr/>
        <p:txBody>
          <a:bodyPr/>
          <a:lstStyle/>
          <a:p>
            <a:r>
              <a:rPr lang="en-GB" dirty="0" err="1"/>
              <a:t>Strategia</a:t>
            </a:r>
            <a:r>
              <a:rPr lang="en-GB" dirty="0"/>
              <a:t> di </a:t>
            </a:r>
            <a:r>
              <a:rPr lang="en-GB" dirty="0" err="1"/>
              <a:t>identificazione</a:t>
            </a:r>
            <a:endParaRPr lang="en-GB" dirty="0"/>
          </a:p>
        </p:txBody>
      </p:sp>
      <p:sp>
        <p:nvSpPr>
          <p:cNvPr id="8" name="CasellaDiTesto 7">
            <a:extLst>
              <a:ext uri="{FF2B5EF4-FFF2-40B4-BE49-F238E27FC236}">
                <a16:creationId xmlns:a16="http://schemas.microsoft.com/office/drawing/2014/main" id="{6BA1037A-6DE8-81C0-A02F-51DD697D0722}"/>
              </a:ext>
            </a:extLst>
          </p:cNvPr>
          <p:cNvSpPr txBox="1"/>
          <p:nvPr/>
        </p:nvSpPr>
        <p:spPr>
          <a:xfrm>
            <a:off x="838200" y="1800225"/>
            <a:ext cx="10648950" cy="4247317"/>
          </a:xfrm>
          <a:prstGeom prst="rect">
            <a:avLst/>
          </a:prstGeom>
          <a:noFill/>
        </p:spPr>
        <p:txBody>
          <a:bodyPr wrap="square" rtlCol="0">
            <a:spAutoFit/>
          </a:bodyPr>
          <a:lstStyle/>
          <a:p>
            <a:r>
              <a:rPr lang="it-IT" sz="2800" dirty="0"/>
              <a:t>Stimiamo un modello in cui analizziamo la variazione della distanza dal seggio </a:t>
            </a:r>
            <a:r>
              <a:rPr lang="it-IT" sz="2800" b="1" dirty="0"/>
              <a:t>all’interno di ciascun locale di seggio (nella stessa zona).</a:t>
            </a:r>
          </a:p>
          <a:p>
            <a:endParaRPr lang="it-IT" sz="2800" b="1" dirty="0"/>
          </a:p>
          <a:p>
            <a:r>
              <a:rPr lang="it-IT" sz="2800" dirty="0"/>
              <a:t>Inoltre, </a:t>
            </a:r>
            <a:r>
              <a:rPr lang="it-IT" sz="2800" b="1" dirty="0"/>
              <a:t>controlliamo per tutta una serie di fattori </a:t>
            </a:r>
            <a:r>
              <a:rPr lang="it-IT" sz="2800" dirty="0"/>
              <a:t>rilevanti quali: </a:t>
            </a:r>
            <a:r>
              <a:rPr lang="it-IT" sz="2800" i="1" dirty="0"/>
              <a:t>istruzione, stato civile, occupazione, proprietà della casa, cittadinanza, studenti, famiglie con bambini, anziani e giovani.</a:t>
            </a:r>
          </a:p>
          <a:p>
            <a:endParaRPr lang="it-IT" sz="2800" i="1" dirty="0"/>
          </a:p>
          <a:p>
            <a:r>
              <a:rPr lang="it-IT" sz="2800" dirty="0"/>
              <a:t>Modello alternativo con «</a:t>
            </a:r>
            <a:r>
              <a:rPr lang="it-IT" sz="2800" dirty="0" err="1"/>
              <a:t>Pair</a:t>
            </a:r>
            <a:r>
              <a:rPr lang="it-IT" sz="2800" dirty="0"/>
              <a:t> Matching» (differenze tra le coppie).</a:t>
            </a:r>
            <a:r>
              <a:rPr lang="it-IT" dirty="0"/>
              <a:t>
</a:t>
            </a:r>
          </a:p>
        </p:txBody>
      </p:sp>
      <p:sp>
        <p:nvSpPr>
          <p:cNvPr id="3" name="Rettangolo 2">
            <a:extLst>
              <a:ext uri="{FF2B5EF4-FFF2-40B4-BE49-F238E27FC236}">
                <a16:creationId xmlns:a16="http://schemas.microsoft.com/office/drawing/2014/main" id="{3DE26676-9452-8510-F702-DE224AE253D5}"/>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4" name="Rettangolo 3">
            <a:extLst>
              <a:ext uri="{FF2B5EF4-FFF2-40B4-BE49-F238E27FC236}">
                <a16:creationId xmlns:a16="http://schemas.microsoft.com/office/drawing/2014/main" id="{74ACF9C1-3342-434A-0B1F-885904562BA2}"/>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3421497478"/>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CFDA143-248E-FD6A-153A-467C85BAFE46}"/>
              </a:ext>
            </a:extLst>
          </p:cNvPr>
          <p:cNvPicPr>
            <a:picLocks noChangeAspect="1"/>
          </p:cNvPicPr>
          <p:nvPr/>
        </p:nvPicPr>
        <p:blipFill>
          <a:blip r:embed="rId2"/>
          <a:stretch>
            <a:fillRect/>
          </a:stretch>
        </p:blipFill>
        <p:spPr>
          <a:xfrm>
            <a:off x="2633662" y="686438"/>
            <a:ext cx="6924675" cy="5191125"/>
          </a:xfrm>
          <a:prstGeom prst="rect">
            <a:avLst/>
          </a:prstGeom>
        </p:spPr>
      </p:pic>
      <p:sp>
        <p:nvSpPr>
          <p:cNvPr id="2" name="Rettangolo 1">
            <a:extLst>
              <a:ext uri="{FF2B5EF4-FFF2-40B4-BE49-F238E27FC236}">
                <a16:creationId xmlns:a16="http://schemas.microsoft.com/office/drawing/2014/main" id="{4783E62C-5558-9AFF-C365-BF1264D92026}"/>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3" name="Rettangolo 2">
            <a:extLst>
              <a:ext uri="{FF2B5EF4-FFF2-40B4-BE49-F238E27FC236}">
                <a16:creationId xmlns:a16="http://schemas.microsoft.com/office/drawing/2014/main" id="{5C1562F2-F50D-693F-C792-B15466A67883}"/>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3694106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A5C5175-6E76-D26E-2CFF-88CB7818CC7C}"/>
              </a:ext>
            </a:extLst>
          </p:cNvPr>
          <p:cNvPicPr>
            <a:picLocks noChangeAspect="1"/>
          </p:cNvPicPr>
          <p:nvPr/>
        </p:nvPicPr>
        <p:blipFill>
          <a:blip r:embed="rId2"/>
          <a:stretch>
            <a:fillRect/>
          </a:stretch>
        </p:blipFill>
        <p:spPr>
          <a:xfrm>
            <a:off x="1081775" y="1166206"/>
            <a:ext cx="6025889" cy="4507917"/>
          </a:xfrm>
          <a:prstGeom prst="rect">
            <a:avLst/>
          </a:prstGeom>
        </p:spPr>
      </p:pic>
      <p:pic>
        <p:nvPicPr>
          <p:cNvPr id="7" name="Immagine 6">
            <a:extLst>
              <a:ext uri="{FF2B5EF4-FFF2-40B4-BE49-F238E27FC236}">
                <a16:creationId xmlns:a16="http://schemas.microsoft.com/office/drawing/2014/main" id="{D58F7687-2273-7029-1A80-1CFFD21166F8}"/>
              </a:ext>
            </a:extLst>
          </p:cNvPr>
          <p:cNvPicPr>
            <a:picLocks noChangeAspect="1"/>
          </p:cNvPicPr>
          <p:nvPr/>
        </p:nvPicPr>
        <p:blipFill>
          <a:blip r:embed="rId3"/>
          <a:stretch>
            <a:fillRect/>
          </a:stretch>
        </p:blipFill>
        <p:spPr>
          <a:xfrm>
            <a:off x="7447175" y="1166206"/>
            <a:ext cx="4563261" cy="2066625"/>
          </a:xfrm>
          <a:prstGeom prst="rect">
            <a:avLst/>
          </a:prstGeom>
        </p:spPr>
      </p:pic>
      <p:sp>
        <p:nvSpPr>
          <p:cNvPr id="2" name="Rettangolo 1">
            <a:extLst>
              <a:ext uri="{FF2B5EF4-FFF2-40B4-BE49-F238E27FC236}">
                <a16:creationId xmlns:a16="http://schemas.microsoft.com/office/drawing/2014/main" id="{ADFEBCB5-4501-917E-4126-93BFB26B1B4D}"/>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3" name="Rettangolo 2">
            <a:extLst>
              <a:ext uri="{FF2B5EF4-FFF2-40B4-BE49-F238E27FC236}">
                <a16:creationId xmlns:a16="http://schemas.microsoft.com/office/drawing/2014/main" id="{1F3DFE5D-82A9-5A3E-C0FB-C59BD61ECA33}"/>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757458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D1D12E-4E76-82E6-DD47-A84B4DD3F6AA}"/>
              </a:ext>
            </a:extLst>
          </p:cNvPr>
          <p:cNvPicPr>
            <a:picLocks noChangeAspect="1"/>
          </p:cNvPicPr>
          <p:nvPr/>
        </p:nvPicPr>
        <p:blipFill rotWithShape="1">
          <a:blip r:embed="rId2"/>
          <a:srcRect l="14262" r="18239"/>
          <a:stretch/>
        </p:blipFill>
        <p:spPr>
          <a:xfrm>
            <a:off x="788240" y="1141296"/>
            <a:ext cx="5407068" cy="4575407"/>
          </a:xfrm>
          <a:prstGeom prst="rect">
            <a:avLst/>
          </a:prstGeom>
        </p:spPr>
      </p:pic>
      <p:pic>
        <p:nvPicPr>
          <p:cNvPr id="5" name="Graphic 4" descr="Group with solid fill">
            <a:extLst>
              <a:ext uri="{FF2B5EF4-FFF2-40B4-BE49-F238E27FC236}">
                <a16:creationId xmlns:a16="http://schemas.microsoft.com/office/drawing/2014/main" id="{DB844824-0DA0-E193-E76C-3C26D00857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364854">
            <a:off x="1039465" y="4522886"/>
            <a:ext cx="914400" cy="914400"/>
          </a:xfrm>
          <a:prstGeom prst="rect">
            <a:avLst/>
          </a:prstGeom>
        </p:spPr>
      </p:pic>
      <p:pic>
        <p:nvPicPr>
          <p:cNvPr id="6" name="Graphic 5" descr="Group with solid fill">
            <a:extLst>
              <a:ext uri="{FF2B5EF4-FFF2-40B4-BE49-F238E27FC236}">
                <a16:creationId xmlns:a16="http://schemas.microsoft.com/office/drawing/2014/main" id="{E5E2EC9E-7FB0-DE95-B05F-FC7B6582FB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364854">
            <a:off x="3244434" y="1487107"/>
            <a:ext cx="914400" cy="914400"/>
          </a:xfrm>
          <a:prstGeom prst="rect">
            <a:avLst/>
          </a:prstGeom>
        </p:spPr>
      </p:pic>
      <p:pic>
        <p:nvPicPr>
          <p:cNvPr id="7" name="Graphic 6" descr="Modern architecture with solid fill">
            <a:extLst>
              <a:ext uri="{FF2B5EF4-FFF2-40B4-BE49-F238E27FC236}">
                <a16:creationId xmlns:a16="http://schemas.microsoft.com/office/drawing/2014/main" id="{FBC60872-39B1-4437-85CC-3A8F2FDCE9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364854">
            <a:off x="3250982" y="2473624"/>
            <a:ext cx="742950" cy="742950"/>
          </a:xfrm>
          <a:prstGeom prst="rect">
            <a:avLst/>
          </a:prstGeom>
        </p:spPr>
      </p:pic>
      <p:pic>
        <p:nvPicPr>
          <p:cNvPr id="9" name="Graphic 8" descr="Group with solid fill">
            <a:extLst>
              <a:ext uri="{FF2B5EF4-FFF2-40B4-BE49-F238E27FC236}">
                <a16:creationId xmlns:a16="http://schemas.microsoft.com/office/drawing/2014/main" id="{446D30B7-6A06-DEE3-E0FE-BF4F11CD667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364854">
            <a:off x="3115915" y="4790212"/>
            <a:ext cx="914400" cy="914400"/>
          </a:xfrm>
          <a:prstGeom prst="rect">
            <a:avLst/>
          </a:prstGeom>
        </p:spPr>
      </p:pic>
      <p:pic>
        <p:nvPicPr>
          <p:cNvPr id="10" name="Graphic 9" descr="Group with solid fill">
            <a:extLst>
              <a:ext uri="{FF2B5EF4-FFF2-40B4-BE49-F238E27FC236}">
                <a16:creationId xmlns:a16="http://schemas.microsoft.com/office/drawing/2014/main" id="{36B25D9D-2FA7-01A4-DBC7-593B6CACCB0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364854">
            <a:off x="3201639" y="3274609"/>
            <a:ext cx="914400" cy="914400"/>
          </a:xfrm>
          <a:prstGeom prst="rect">
            <a:avLst/>
          </a:prstGeom>
        </p:spPr>
      </p:pic>
      <p:pic>
        <p:nvPicPr>
          <p:cNvPr id="11" name="Graphic 10" descr="Group with solid fill">
            <a:extLst>
              <a:ext uri="{FF2B5EF4-FFF2-40B4-BE49-F238E27FC236}">
                <a16:creationId xmlns:a16="http://schemas.microsoft.com/office/drawing/2014/main" id="{284E0724-50E1-4602-3A62-696F924F331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364854">
            <a:off x="3201639" y="3966332"/>
            <a:ext cx="914400" cy="914400"/>
          </a:xfrm>
          <a:prstGeom prst="rect">
            <a:avLst/>
          </a:prstGeom>
        </p:spPr>
      </p:pic>
      <p:pic>
        <p:nvPicPr>
          <p:cNvPr id="12" name="Graphic 11" descr="Group with solid fill">
            <a:extLst>
              <a:ext uri="{FF2B5EF4-FFF2-40B4-BE49-F238E27FC236}">
                <a16:creationId xmlns:a16="http://schemas.microsoft.com/office/drawing/2014/main" id="{C28E9DB0-15AF-1517-245B-6836F3019FE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364854">
            <a:off x="2238315" y="2394710"/>
            <a:ext cx="914400" cy="914400"/>
          </a:xfrm>
          <a:prstGeom prst="rect">
            <a:avLst/>
          </a:prstGeom>
        </p:spPr>
      </p:pic>
      <p:pic>
        <p:nvPicPr>
          <p:cNvPr id="13" name="Graphic 12" descr="Group with solid fill">
            <a:extLst>
              <a:ext uri="{FF2B5EF4-FFF2-40B4-BE49-F238E27FC236}">
                <a16:creationId xmlns:a16="http://schemas.microsoft.com/office/drawing/2014/main" id="{AA27CEEA-F2C3-9989-F159-CF49259F513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364854">
            <a:off x="2047208" y="3548889"/>
            <a:ext cx="914400" cy="914400"/>
          </a:xfrm>
          <a:prstGeom prst="rect">
            <a:avLst/>
          </a:prstGeom>
        </p:spPr>
      </p:pic>
      <p:pic>
        <p:nvPicPr>
          <p:cNvPr id="15" name="Picture 14">
            <a:extLst>
              <a:ext uri="{FF2B5EF4-FFF2-40B4-BE49-F238E27FC236}">
                <a16:creationId xmlns:a16="http://schemas.microsoft.com/office/drawing/2014/main" id="{4DDDCBE2-83BC-6D85-D49B-F62F06BFC148}"/>
              </a:ext>
            </a:extLst>
          </p:cNvPr>
          <p:cNvPicPr>
            <a:picLocks noChangeAspect="1"/>
          </p:cNvPicPr>
          <p:nvPr/>
        </p:nvPicPr>
        <p:blipFill rotWithShape="1">
          <a:blip r:embed="rId2"/>
          <a:srcRect l="14262" r="18239"/>
          <a:stretch/>
        </p:blipFill>
        <p:spPr>
          <a:xfrm>
            <a:off x="6082953" y="557395"/>
            <a:ext cx="5407068" cy="4575407"/>
          </a:xfrm>
          <a:prstGeom prst="rect">
            <a:avLst/>
          </a:prstGeom>
        </p:spPr>
      </p:pic>
      <p:pic>
        <p:nvPicPr>
          <p:cNvPr id="16" name="Graphic 15" descr="Modern architecture with solid fill">
            <a:extLst>
              <a:ext uri="{FF2B5EF4-FFF2-40B4-BE49-F238E27FC236}">
                <a16:creationId xmlns:a16="http://schemas.microsoft.com/office/drawing/2014/main" id="{C2BFF879-4DDE-F404-81C6-9A657EA7DF8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364854">
            <a:off x="7838677" y="889588"/>
            <a:ext cx="742950" cy="742950"/>
          </a:xfrm>
          <a:prstGeom prst="rect">
            <a:avLst/>
          </a:prstGeom>
        </p:spPr>
      </p:pic>
      <p:pic>
        <p:nvPicPr>
          <p:cNvPr id="17" name="Graphic 16" descr="Modern architecture with solid fill">
            <a:extLst>
              <a:ext uri="{FF2B5EF4-FFF2-40B4-BE49-F238E27FC236}">
                <a16:creationId xmlns:a16="http://schemas.microsoft.com/office/drawing/2014/main" id="{1C17F6BB-292F-9448-1EC5-F05C3B403022}"/>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364854">
            <a:off x="9484913" y="4372878"/>
            <a:ext cx="742950" cy="742950"/>
          </a:xfrm>
          <a:prstGeom prst="rect">
            <a:avLst/>
          </a:prstGeom>
        </p:spPr>
      </p:pic>
      <p:pic>
        <p:nvPicPr>
          <p:cNvPr id="18" name="Graphic 17" descr="Group with solid fill">
            <a:extLst>
              <a:ext uri="{FF2B5EF4-FFF2-40B4-BE49-F238E27FC236}">
                <a16:creationId xmlns:a16="http://schemas.microsoft.com/office/drawing/2014/main" id="{311CAB0F-6454-6C82-8F46-2F37933C649A}"/>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rot="364854">
            <a:off x="6788745" y="4287152"/>
            <a:ext cx="914400" cy="914400"/>
          </a:xfrm>
          <a:prstGeom prst="rect">
            <a:avLst/>
          </a:prstGeom>
        </p:spPr>
      </p:pic>
      <p:pic>
        <p:nvPicPr>
          <p:cNvPr id="19" name="Graphic 18" descr="Group with solid fill">
            <a:extLst>
              <a:ext uri="{FF2B5EF4-FFF2-40B4-BE49-F238E27FC236}">
                <a16:creationId xmlns:a16="http://schemas.microsoft.com/office/drawing/2014/main" id="{707A4E1D-BD45-E5C9-173A-A4787C7CD7D6}"/>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rot="364854">
            <a:off x="8768470" y="684096"/>
            <a:ext cx="914400" cy="914400"/>
          </a:xfrm>
          <a:prstGeom prst="rect">
            <a:avLst/>
          </a:prstGeom>
        </p:spPr>
      </p:pic>
      <p:pic>
        <p:nvPicPr>
          <p:cNvPr id="20" name="Graphic 19" descr="Group with solid fill">
            <a:extLst>
              <a:ext uri="{FF2B5EF4-FFF2-40B4-BE49-F238E27FC236}">
                <a16:creationId xmlns:a16="http://schemas.microsoft.com/office/drawing/2014/main" id="{8F3003C8-5DCD-2DC3-5A93-FF65025F9AC6}"/>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rot="364854">
            <a:off x="8342443" y="4278559"/>
            <a:ext cx="914400" cy="914400"/>
          </a:xfrm>
          <a:prstGeom prst="rect">
            <a:avLst/>
          </a:prstGeom>
        </p:spPr>
      </p:pic>
      <p:pic>
        <p:nvPicPr>
          <p:cNvPr id="21" name="Graphic 20" descr="Group with solid fill">
            <a:extLst>
              <a:ext uri="{FF2B5EF4-FFF2-40B4-BE49-F238E27FC236}">
                <a16:creationId xmlns:a16="http://schemas.microsoft.com/office/drawing/2014/main" id="{3287980B-F2DA-7340-9600-BA7935485FAB}"/>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rot="364854">
            <a:off x="10529761" y="4056202"/>
            <a:ext cx="914400" cy="914400"/>
          </a:xfrm>
          <a:prstGeom prst="rect">
            <a:avLst/>
          </a:prstGeom>
        </p:spPr>
      </p:pic>
      <p:pic>
        <p:nvPicPr>
          <p:cNvPr id="22" name="Graphic 21" descr="Group with solid fill">
            <a:extLst>
              <a:ext uri="{FF2B5EF4-FFF2-40B4-BE49-F238E27FC236}">
                <a16:creationId xmlns:a16="http://schemas.microsoft.com/office/drawing/2014/main" id="{213E72A0-F803-6618-88C1-DFCE506819D5}"/>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rot="364854">
            <a:off x="8709800" y="3375356"/>
            <a:ext cx="914400" cy="914400"/>
          </a:xfrm>
          <a:prstGeom prst="rect">
            <a:avLst/>
          </a:prstGeom>
        </p:spPr>
      </p:pic>
      <p:pic>
        <p:nvPicPr>
          <p:cNvPr id="23" name="Graphic 22" descr="Group with solid fill">
            <a:extLst>
              <a:ext uri="{FF2B5EF4-FFF2-40B4-BE49-F238E27FC236}">
                <a16:creationId xmlns:a16="http://schemas.microsoft.com/office/drawing/2014/main" id="{ABF82AC6-BED0-7E26-1B3D-4B25DEAE824B}"/>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rot="364854">
            <a:off x="6855352" y="1711587"/>
            <a:ext cx="914400" cy="914400"/>
          </a:xfrm>
          <a:prstGeom prst="rect">
            <a:avLst/>
          </a:prstGeom>
        </p:spPr>
      </p:pic>
      <p:pic>
        <p:nvPicPr>
          <p:cNvPr id="24" name="Graphic 23" descr="Group with solid fill">
            <a:extLst>
              <a:ext uri="{FF2B5EF4-FFF2-40B4-BE49-F238E27FC236}">
                <a16:creationId xmlns:a16="http://schemas.microsoft.com/office/drawing/2014/main" id="{9B2CF35A-AF01-5BE5-C8B9-38869742CA11}"/>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rot="364854">
            <a:off x="8520817" y="1711587"/>
            <a:ext cx="914400" cy="914400"/>
          </a:xfrm>
          <a:prstGeom prst="rect">
            <a:avLst/>
          </a:prstGeom>
        </p:spPr>
      </p:pic>
      <p:sp>
        <p:nvSpPr>
          <p:cNvPr id="25" name="Rectangle 24">
            <a:extLst>
              <a:ext uri="{FF2B5EF4-FFF2-40B4-BE49-F238E27FC236}">
                <a16:creationId xmlns:a16="http://schemas.microsoft.com/office/drawing/2014/main" id="{1508D860-C0BE-73F1-C462-DF5276312DA1}"/>
              </a:ext>
            </a:extLst>
          </p:cNvPr>
          <p:cNvSpPr/>
          <p:nvPr/>
        </p:nvSpPr>
        <p:spPr>
          <a:xfrm>
            <a:off x="461818" y="1219200"/>
            <a:ext cx="4924876" cy="478443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F4AA0926-8EB9-3580-6899-A48F3690A14B}"/>
              </a:ext>
            </a:extLst>
          </p:cNvPr>
          <p:cNvSpPr/>
          <p:nvPr/>
        </p:nvSpPr>
        <p:spPr>
          <a:xfrm>
            <a:off x="6572233" y="557395"/>
            <a:ext cx="3606240" cy="2188200"/>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19FBC041-8D3A-A230-3F0C-53EF08450271}"/>
              </a:ext>
            </a:extLst>
          </p:cNvPr>
          <p:cNvSpPr/>
          <p:nvPr/>
        </p:nvSpPr>
        <p:spPr>
          <a:xfrm>
            <a:off x="6637737" y="3147192"/>
            <a:ext cx="4981607" cy="21882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E9A665E9-83E3-E183-F3E2-A4CD4189B1BF}"/>
              </a:ext>
            </a:extLst>
          </p:cNvPr>
          <p:cNvSpPr txBox="1"/>
          <p:nvPr/>
        </p:nvSpPr>
        <p:spPr>
          <a:xfrm>
            <a:off x="5763491" y="5480145"/>
            <a:ext cx="5514109" cy="923330"/>
          </a:xfrm>
          <a:prstGeom prst="rect">
            <a:avLst/>
          </a:prstGeom>
          <a:noFill/>
        </p:spPr>
        <p:txBody>
          <a:bodyPr wrap="square" rtlCol="0">
            <a:spAutoFit/>
          </a:bodyPr>
          <a:lstStyle/>
          <a:p>
            <a:r>
              <a:rPr lang="en-GB" b="1" dirty="0" err="1"/>
              <a:t>Effetti</a:t>
            </a:r>
            <a:r>
              <a:rPr lang="en-GB" b="1" dirty="0"/>
              <a:t> </a:t>
            </a:r>
            <a:r>
              <a:rPr lang="en-GB" b="1" dirty="0" err="1"/>
              <a:t>fissi</a:t>
            </a:r>
            <a:r>
              <a:rPr lang="en-GB" b="1" dirty="0"/>
              <a:t> di </a:t>
            </a:r>
            <a:r>
              <a:rPr lang="en-GB" b="1" dirty="0" err="1"/>
              <a:t>seggio</a:t>
            </a:r>
            <a:endParaRPr lang="en-GB" b="1" dirty="0"/>
          </a:p>
          <a:p>
            <a:r>
              <a:rPr lang="en-GB" dirty="0"/>
              <a:t>[</a:t>
            </a:r>
            <a:r>
              <a:rPr lang="en-GB" dirty="0" err="1"/>
              <a:t>confrontiamo</a:t>
            </a:r>
            <a:r>
              <a:rPr lang="en-GB" dirty="0"/>
              <a:t> </a:t>
            </a:r>
            <a:r>
              <a:rPr lang="en-GB" dirty="0" err="1"/>
              <a:t>sezioni</a:t>
            </a:r>
            <a:r>
              <a:rPr lang="en-GB" dirty="0"/>
              <a:t> </a:t>
            </a:r>
            <a:r>
              <a:rPr lang="en-GB" dirty="0" err="1"/>
              <a:t>che</a:t>
            </a:r>
            <a:r>
              <a:rPr lang="en-GB" dirty="0"/>
              <a:t> </a:t>
            </a:r>
            <a:r>
              <a:rPr lang="en-GB" dirty="0" err="1"/>
              <a:t>votano</a:t>
            </a:r>
            <a:r>
              <a:rPr lang="en-GB" dirty="0"/>
              <a:t> </a:t>
            </a:r>
            <a:r>
              <a:rPr lang="en-GB" dirty="0" err="1"/>
              <a:t>nella</a:t>
            </a:r>
            <a:r>
              <a:rPr lang="en-GB" dirty="0"/>
              <a:t> </a:t>
            </a:r>
            <a:r>
              <a:rPr lang="en-GB" dirty="0" err="1"/>
              <a:t>stessa</a:t>
            </a:r>
            <a:r>
              <a:rPr lang="en-GB" dirty="0"/>
              <a:t> </a:t>
            </a:r>
            <a:r>
              <a:rPr lang="en-GB" dirty="0" err="1"/>
              <a:t>scuola</a:t>
            </a:r>
            <a:r>
              <a:rPr lang="en-GB" dirty="0"/>
              <a:t> e </a:t>
            </a:r>
            <a:r>
              <a:rPr lang="en-GB" dirty="0" err="1"/>
              <a:t>che</a:t>
            </a:r>
            <a:r>
              <a:rPr lang="en-GB" dirty="0"/>
              <a:t> </a:t>
            </a:r>
            <a:r>
              <a:rPr lang="en-GB" dirty="0" err="1"/>
              <a:t>quindi</a:t>
            </a:r>
            <a:r>
              <a:rPr lang="en-GB" dirty="0"/>
              <a:t> </a:t>
            </a:r>
            <a:r>
              <a:rPr lang="en-GB" dirty="0" err="1"/>
              <a:t>sono</a:t>
            </a:r>
            <a:r>
              <a:rPr lang="en-GB" dirty="0"/>
              <a:t> </a:t>
            </a:r>
            <a:r>
              <a:rPr lang="en-GB" dirty="0" err="1"/>
              <a:t>molto</a:t>
            </a:r>
            <a:r>
              <a:rPr lang="en-GB" dirty="0"/>
              <a:t> </a:t>
            </a:r>
            <a:r>
              <a:rPr lang="en-GB" dirty="0" err="1"/>
              <a:t>simili</a:t>
            </a:r>
            <a:r>
              <a:rPr lang="en-GB" dirty="0"/>
              <a:t>]</a:t>
            </a:r>
          </a:p>
        </p:txBody>
      </p:sp>
      <p:pic>
        <p:nvPicPr>
          <p:cNvPr id="32" name="Graphic 31" descr="Group with solid fill">
            <a:extLst>
              <a:ext uri="{FF2B5EF4-FFF2-40B4-BE49-F238E27FC236}">
                <a16:creationId xmlns:a16="http://schemas.microsoft.com/office/drawing/2014/main" id="{063360BE-20D6-1058-7C61-CFFF0067B60A}"/>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1124690" y="110882"/>
            <a:ext cx="914400" cy="914400"/>
          </a:xfrm>
          <a:prstGeom prst="rect">
            <a:avLst/>
          </a:prstGeom>
        </p:spPr>
      </p:pic>
      <p:sp>
        <p:nvSpPr>
          <p:cNvPr id="33" name="TextBox 32">
            <a:extLst>
              <a:ext uri="{FF2B5EF4-FFF2-40B4-BE49-F238E27FC236}">
                <a16:creationId xmlns:a16="http://schemas.microsoft.com/office/drawing/2014/main" id="{D90CCDEA-4C8A-EC88-EB4C-DDC875DA5ADA}"/>
              </a:ext>
            </a:extLst>
          </p:cNvPr>
          <p:cNvSpPr txBox="1"/>
          <p:nvPr/>
        </p:nvSpPr>
        <p:spPr>
          <a:xfrm>
            <a:off x="2039090" y="444856"/>
            <a:ext cx="2732315" cy="369332"/>
          </a:xfrm>
          <a:prstGeom prst="rect">
            <a:avLst/>
          </a:prstGeom>
          <a:noFill/>
        </p:spPr>
        <p:txBody>
          <a:bodyPr wrap="square" rtlCol="0">
            <a:spAutoFit/>
          </a:bodyPr>
          <a:lstStyle/>
          <a:p>
            <a:r>
              <a:rPr lang="en-GB" dirty="0"/>
              <a:t>= 1 </a:t>
            </a:r>
            <a:r>
              <a:rPr lang="en-GB" dirty="0" err="1"/>
              <a:t>sezione</a:t>
            </a:r>
            <a:endParaRPr lang="en-GB" dirty="0"/>
          </a:p>
        </p:txBody>
      </p:sp>
      <p:sp>
        <p:nvSpPr>
          <p:cNvPr id="8" name="Rettangolo 7">
            <a:extLst>
              <a:ext uri="{FF2B5EF4-FFF2-40B4-BE49-F238E27FC236}">
                <a16:creationId xmlns:a16="http://schemas.microsoft.com/office/drawing/2014/main" id="{86DC4D4C-CE18-FF7A-6F9D-E7B7CDAB6094}"/>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4" name="Rettangolo 13">
            <a:extLst>
              <a:ext uri="{FF2B5EF4-FFF2-40B4-BE49-F238E27FC236}">
                <a16:creationId xmlns:a16="http://schemas.microsoft.com/office/drawing/2014/main" id="{FE0C697F-7565-0B08-1225-25DD7E79AED1}"/>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24675136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par>
                                <p:cTn id="22" presetID="16" presetClass="entr" presetSubtype="21"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par>
                                <p:cTn id="25" presetID="16" presetClass="entr" presetSubtype="21"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par>
                                <p:cTn id="28" presetID="16" presetClass="entr" presetSubtype="21"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par>
                                <p:cTn id="31" presetID="16" presetClass="entr" presetSubtype="21"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par>
                                <p:cTn id="34" presetID="16" presetClass="entr" presetSubtype="2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par>
                                <p:cTn id="37" presetID="16" presetClass="entr" presetSubtype="21"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arn(inVertical)">
                                      <p:cBhvr>
                                        <p:cTn id="39" dur="500"/>
                                        <p:tgtEl>
                                          <p:spTgt spid="5"/>
                                        </p:tgtEl>
                                      </p:cBhvr>
                                    </p:animEffect>
                                  </p:childTnLst>
                                </p:cTn>
                              </p:par>
                            </p:childTnLst>
                          </p:cTn>
                        </p:par>
                        <p:par>
                          <p:cTn id="40" fill="hold">
                            <p:stCondLst>
                              <p:cond delay="1500"/>
                            </p:stCondLst>
                            <p:childTnLst>
                              <p:par>
                                <p:cTn id="41" presetID="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16" presetClass="entr" presetSubtype="21"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arn(inVertical)">
                                      <p:cBhvr>
                                        <p:cTn id="48" dur="500"/>
                                        <p:tgtEl>
                                          <p:spTgt spid="23"/>
                                        </p:tgtEl>
                                      </p:cBhvr>
                                    </p:animEffect>
                                  </p:childTnLst>
                                </p:cTn>
                              </p:par>
                              <p:par>
                                <p:cTn id="49" presetID="16" presetClass="entr" presetSubtype="21"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16" presetClass="entr" presetSubtype="21"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barn(inVertical)">
                                      <p:cBhvr>
                                        <p:cTn id="54" dur="500"/>
                                        <p:tgtEl>
                                          <p:spTgt spid="19"/>
                                        </p:tgtEl>
                                      </p:cBhvr>
                                    </p:animEffect>
                                  </p:childTnLst>
                                </p:cTn>
                              </p:par>
                            </p:childTnLst>
                          </p:cTn>
                        </p:par>
                        <p:par>
                          <p:cTn id="55" fill="hold">
                            <p:stCondLst>
                              <p:cond delay="2500"/>
                            </p:stCondLst>
                            <p:childTnLst>
                              <p:par>
                                <p:cTn id="56" presetID="42" presetClass="entr" presetSubtype="0"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22" presetClass="entr" presetSubtype="4"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down)">
                                      <p:cBhvr>
                                        <p:cTn id="64" dur="500"/>
                                        <p:tgtEl>
                                          <p:spTgt spid="22"/>
                                        </p:tgtEl>
                                      </p:cBhvr>
                                    </p:animEffect>
                                  </p:childTnLst>
                                </p:cTn>
                              </p:par>
                              <p:par>
                                <p:cTn id="65" presetID="22" presetClass="entr" presetSubtype="4"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500"/>
                                        <p:tgtEl>
                                          <p:spTgt spid="20"/>
                                        </p:tgtEl>
                                      </p:cBhvr>
                                    </p:animEffect>
                                  </p:childTnLst>
                                </p:cTn>
                              </p:par>
                              <p:par>
                                <p:cTn id="68" presetID="22" presetClass="entr" presetSubtype="4" fill="hold"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down)">
                                      <p:cBhvr>
                                        <p:cTn id="70" dur="500"/>
                                        <p:tgtEl>
                                          <p:spTgt spid="18"/>
                                        </p:tgtEl>
                                      </p:cBhvr>
                                    </p:animEffect>
                                  </p:childTnLst>
                                </p:cTn>
                              </p:par>
                              <p:par>
                                <p:cTn id="71" presetID="22" presetClass="entr" presetSubtype="4"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down)">
                                      <p:cBhvr>
                                        <p:cTn id="73" dur="500"/>
                                        <p:tgtEl>
                                          <p:spTgt spid="21"/>
                                        </p:tgtEl>
                                      </p:cBhvr>
                                    </p:animEffect>
                                  </p:childTnLst>
                                </p:cTn>
                              </p:par>
                            </p:childTnLst>
                          </p:cTn>
                        </p:par>
                        <p:par>
                          <p:cTn id="74" fill="hold">
                            <p:stCondLst>
                              <p:cond delay="4000"/>
                            </p:stCondLst>
                            <p:childTnLst>
                              <p:par>
                                <p:cTn id="75" presetID="2" presetClass="entr" presetSubtype="4"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ppt_x"/>
                                          </p:val>
                                        </p:tav>
                                        <p:tav tm="100000">
                                          <p:val>
                                            <p:strVal val="#ppt_x"/>
                                          </p:val>
                                        </p:tav>
                                      </p:tavLst>
                                    </p:anim>
                                    <p:anim calcmode="lin" valueType="num">
                                      <p:cBhvr additive="base">
                                        <p:cTn id="78" dur="500" fill="hold"/>
                                        <p:tgtEl>
                                          <p:spTgt spid="17"/>
                                        </p:tgtEl>
                                        <p:attrNameLst>
                                          <p:attrName>ppt_y</p:attrName>
                                        </p:attrNameLst>
                                      </p:cBhvr>
                                      <p:tavLst>
                                        <p:tav tm="0">
                                          <p:val>
                                            <p:strVal val="1+#ppt_h/2"/>
                                          </p:val>
                                        </p:tav>
                                        <p:tav tm="100000">
                                          <p:val>
                                            <p:strVal val="#ppt_y"/>
                                          </p:val>
                                        </p:tav>
                                      </p:tavLst>
                                    </p:anim>
                                  </p:childTnLst>
                                </p:cTn>
                              </p:par>
                            </p:childTnLst>
                          </p:cTn>
                        </p:par>
                        <p:par>
                          <p:cTn id="79" fill="hold">
                            <p:stCondLst>
                              <p:cond delay="4500"/>
                            </p:stCondLst>
                            <p:childTnLst>
                              <p:par>
                                <p:cTn id="80" presetID="21" presetClass="entr" presetSubtype="1"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heel(1)">
                                      <p:cBhvr>
                                        <p:cTn id="82" dur="2000"/>
                                        <p:tgtEl>
                                          <p:spTgt spid="27"/>
                                        </p:tgtEl>
                                      </p:cBhvr>
                                    </p:animEffect>
                                  </p:childTnLst>
                                </p:cTn>
                              </p:par>
                              <p:par>
                                <p:cTn id="83" presetID="21" presetClass="entr" presetSubtype="1"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wheel(1)">
                                      <p:cBhvr>
                                        <p:cTn id="85" dur="2000"/>
                                        <p:tgtEl>
                                          <p:spTgt spid="30"/>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heel(1)">
                                      <p:cBhvr>
                                        <p:cTn id="88" dur="2000"/>
                                        <p:tgtEl>
                                          <p:spTgt spid="25"/>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heel(1)">
                                      <p:cBhvr>
                                        <p:cTn id="91"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animBg="1"/>
      <p:bldP spid="31"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7DD73-5DCA-CB17-8A87-847226C19D63}"/>
              </a:ext>
            </a:extLst>
          </p:cNvPr>
          <p:cNvSpPr>
            <a:spLocks noGrp="1"/>
          </p:cNvSpPr>
          <p:nvPr>
            <p:ph type="title"/>
          </p:nvPr>
        </p:nvSpPr>
        <p:spPr/>
        <p:txBody>
          <a:bodyPr/>
          <a:lstStyle/>
          <a:p>
            <a:r>
              <a:rPr lang="en-GB" dirty="0" err="1"/>
              <a:t>Risultati</a:t>
            </a:r>
            <a:r>
              <a:rPr lang="en-GB" dirty="0"/>
              <a:t> </a:t>
            </a:r>
            <a:r>
              <a:rPr lang="en-GB" dirty="0" err="1"/>
              <a:t>principali</a:t>
            </a:r>
            <a:endParaRPr lang="en-GB" dirty="0"/>
          </a:p>
        </p:txBody>
      </p:sp>
      <p:pic>
        <p:nvPicPr>
          <p:cNvPr id="4" name="Immagine 3">
            <a:extLst>
              <a:ext uri="{FF2B5EF4-FFF2-40B4-BE49-F238E27FC236}">
                <a16:creationId xmlns:a16="http://schemas.microsoft.com/office/drawing/2014/main" id="{46D6B5B4-7A27-A0F0-4106-09B33E964B03}"/>
              </a:ext>
            </a:extLst>
          </p:cNvPr>
          <p:cNvPicPr>
            <a:picLocks noChangeAspect="1"/>
          </p:cNvPicPr>
          <p:nvPr/>
        </p:nvPicPr>
        <p:blipFill>
          <a:blip r:embed="rId2"/>
          <a:stretch>
            <a:fillRect/>
          </a:stretch>
        </p:blipFill>
        <p:spPr>
          <a:xfrm>
            <a:off x="2362200" y="1482106"/>
            <a:ext cx="7931690" cy="5230066"/>
          </a:xfrm>
          <a:prstGeom prst="rect">
            <a:avLst/>
          </a:prstGeom>
        </p:spPr>
      </p:pic>
      <p:sp>
        <p:nvSpPr>
          <p:cNvPr id="3" name="Rettangolo 2">
            <a:extLst>
              <a:ext uri="{FF2B5EF4-FFF2-40B4-BE49-F238E27FC236}">
                <a16:creationId xmlns:a16="http://schemas.microsoft.com/office/drawing/2014/main" id="{073E4161-8DFA-D958-097B-550ED43875FB}"/>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4F429A10-9774-92A1-A1AB-8D27963C7CB1}"/>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10982114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78D9-6622-E739-429A-6587E11CFA0E}"/>
              </a:ext>
            </a:extLst>
          </p:cNvPr>
          <p:cNvSpPr>
            <a:spLocks noGrp="1"/>
          </p:cNvSpPr>
          <p:nvPr>
            <p:ph type="title"/>
          </p:nvPr>
        </p:nvSpPr>
        <p:spPr>
          <a:xfrm>
            <a:off x="838200" y="365125"/>
            <a:ext cx="10979426" cy="1325563"/>
          </a:xfrm>
        </p:spPr>
        <p:txBody>
          <a:bodyPr>
            <a:normAutofit fontScale="90000"/>
          </a:bodyPr>
          <a:lstStyle/>
          <a:p>
            <a:r>
              <a:rPr lang="it-IT" dirty="0"/>
              <a:t>I costi associati alla distanza non sono lineari!
</a:t>
            </a:r>
            <a:endParaRPr lang="en-GB" dirty="0"/>
          </a:p>
        </p:txBody>
      </p:sp>
      <p:pic>
        <p:nvPicPr>
          <p:cNvPr id="7" name="Picture 6">
            <a:extLst>
              <a:ext uri="{FF2B5EF4-FFF2-40B4-BE49-F238E27FC236}">
                <a16:creationId xmlns:a16="http://schemas.microsoft.com/office/drawing/2014/main" id="{8966BE0C-00B9-D9B7-E2B0-18BF85324FCE}"/>
              </a:ext>
            </a:extLst>
          </p:cNvPr>
          <p:cNvPicPr>
            <a:picLocks noChangeAspect="1"/>
          </p:cNvPicPr>
          <p:nvPr/>
        </p:nvPicPr>
        <p:blipFill>
          <a:blip r:embed="rId2"/>
          <a:stretch>
            <a:fillRect/>
          </a:stretch>
        </p:blipFill>
        <p:spPr>
          <a:xfrm>
            <a:off x="733839" y="1573068"/>
            <a:ext cx="7197587" cy="4668705"/>
          </a:xfrm>
          <a:prstGeom prst="rect">
            <a:avLst/>
          </a:prstGeom>
        </p:spPr>
      </p:pic>
      <p:sp>
        <p:nvSpPr>
          <p:cNvPr id="8" name="TextBox 7">
            <a:extLst>
              <a:ext uri="{FF2B5EF4-FFF2-40B4-BE49-F238E27FC236}">
                <a16:creationId xmlns:a16="http://schemas.microsoft.com/office/drawing/2014/main" id="{CB90B083-4DE2-D64A-8A26-B25B0A87A7D8}"/>
              </a:ext>
            </a:extLst>
          </p:cNvPr>
          <p:cNvSpPr txBox="1"/>
          <p:nvPr/>
        </p:nvSpPr>
        <p:spPr>
          <a:xfrm>
            <a:off x="7931426" y="1690688"/>
            <a:ext cx="3886200" cy="1200329"/>
          </a:xfrm>
          <a:prstGeom prst="rect">
            <a:avLst/>
          </a:prstGeom>
          <a:noFill/>
        </p:spPr>
        <p:txBody>
          <a:bodyPr wrap="square" rtlCol="0">
            <a:spAutoFit/>
          </a:bodyPr>
          <a:lstStyle/>
          <a:p>
            <a:r>
              <a:rPr lang="it-IT" b="1" dirty="0"/>
              <a:t>Costo del camminare 1 km è diverso dal doppio del costo di camminare 500 metri
</a:t>
            </a:r>
            <a:endParaRPr lang="en-GB" b="1" dirty="0"/>
          </a:p>
        </p:txBody>
      </p:sp>
      <p:sp>
        <p:nvSpPr>
          <p:cNvPr id="5" name="Rettangolo 4">
            <a:extLst>
              <a:ext uri="{FF2B5EF4-FFF2-40B4-BE49-F238E27FC236}">
                <a16:creationId xmlns:a16="http://schemas.microsoft.com/office/drawing/2014/main" id="{DFB595B9-E383-EDFC-634F-ECD0B664015A}"/>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6" name="Rettangolo 5">
            <a:extLst>
              <a:ext uri="{FF2B5EF4-FFF2-40B4-BE49-F238E27FC236}">
                <a16:creationId xmlns:a16="http://schemas.microsoft.com/office/drawing/2014/main" id="{CFD03E1A-81CB-16AD-5145-153E29941F3A}"/>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139300906"/>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5C979B-08CC-17C6-C46A-5541D91EC9D3}"/>
              </a:ext>
            </a:extLst>
          </p:cNvPr>
          <p:cNvSpPr>
            <a:spLocks noGrp="1"/>
          </p:cNvSpPr>
          <p:nvPr>
            <p:ph type="title"/>
          </p:nvPr>
        </p:nvSpPr>
        <p:spPr/>
        <p:txBody>
          <a:bodyPr/>
          <a:lstStyle/>
          <a:p>
            <a:r>
              <a:rPr lang="it-IT" dirty="0"/>
              <a:t>Come cambiano i costi?</a:t>
            </a:r>
          </a:p>
        </p:txBody>
      </p:sp>
      <p:pic>
        <p:nvPicPr>
          <p:cNvPr id="5" name="Immagine 4">
            <a:extLst>
              <a:ext uri="{FF2B5EF4-FFF2-40B4-BE49-F238E27FC236}">
                <a16:creationId xmlns:a16="http://schemas.microsoft.com/office/drawing/2014/main" id="{E1EDFD7A-37B6-618D-6F20-4629E5CDB9DB}"/>
              </a:ext>
            </a:extLst>
          </p:cNvPr>
          <p:cNvPicPr>
            <a:picLocks noChangeAspect="1"/>
          </p:cNvPicPr>
          <p:nvPr/>
        </p:nvPicPr>
        <p:blipFill>
          <a:blip r:embed="rId2"/>
          <a:stretch>
            <a:fillRect/>
          </a:stretch>
        </p:blipFill>
        <p:spPr>
          <a:xfrm>
            <a:off x="493652" y="1690688"/>
            <a:ext cx="6917987" cy="4925675"/>
          </a:xfrm>
          <a:prstGeom prst="rect">
            <a:avLst/>
          </a:prstGeom>
        </p:spPr>
      </p:pic>
      <p:sp>
        <p:nvSpPr>
          <p:cNvPr id="6" name="CasellaDiTesto 5">
            <a:extLst>
              <a:ext uri="{FF2B5EF4-FFF2-40B4-BE49-F238E27FC236}">
                <a16:creationId xmlns:a16="http://schemas.microsoft.com/office/drawing/2014/main" id="{2FAC591B-B573-D9A6-AC62-D013B9EF1E61}"/>
              </a:ext>
            </a:extLst>
          </p:cNvPr>
          <p:cNvSpPr txBox="1"/>
          <p:nvPr/>
        </p:nvSpPr>
        <p:spPr>
          <a:xfrm>
            <a:off x="7474591" y="2206305"/>
            <a:ext cx="4286708" cy="2585323"/>
          </a:xfrm>
          <a:prstGeom prst="rect">
            <a:avLst/>
          </a:prstGeom>
          <a:noFill/>
        </p:spPr>
        <p:txBody>
          <a:bodyPr wrap="square" rtlCol="0">
            <a:spAutoFit/>
          </a:bodyPr>
          <a:lstStyle/>
          <a:p>
            <a:r>
              <a:rPr lang="it-IT" dirty="0"/>
              <a:t>All’aumentare della distanza diminuisce l’effetto (in proporzione).</a:t>
            </a:r>
          </a:p>
          <a:p>
            <a:endParaRPr lang="it-IT" dirty="0"/>
          </a:p>
          <a:p>
            <a:endParaRPr lang="it-IT" dirty="0"/>
          </a:p>
          <a:p>
            <a:endParaRPr lang="it-IT" dirty="0"/>
          </a:p>
          <a:p>
            <a:endParaRPr lang="it-IT" dirty="0"/>
          </a:p>
          <a:p>
            <a:endParaRPr lang="it-IT" dirty="0"/>
          </a:p>
          <a:p>
            <a:endParaRPr lang="it-IT" dirty="0"/>
          </a:p>
          <a:p>
            <a:r>
              <a:rPr lang="it-IT" b="1" dirty="0"/>
              <a:t>[la curva si «appiattisce»]</a:t>
            </a:r>
          </a:p>
        </p:txBody>
      </p:sp>
      <p:sp>
        <p:nvSpPr>
          <p:cNvPr id="14" name="Arco 13">
            <a:extLst>
              <a:ext uri="{FF2B5EF4-FFF2-40B4-BE49-F238E27FC236}">
                <a16:creationId xmlns:a16="http://schemas.microsoft.com/office/drawing/2014/main" id="{F1075D25-08C7-FBFC-C89C-D4AE8AEF4AF7}"/>
              </a:ext>
            </a:extLst>
          </p:cNvPr>
          <p:cNvSpPr/>
          <p:nvPr/>
        </p:nvSpPr>
        <p:spPr>
          <a:xfrm rot="10800000">
            <a:off x="1924190" y="1460247"/>
            <a:ext cx="9492561" cy="3270838"/>
          </a:xfrm>
          <a:prstGeom prst="arc">
            <a:avLst>
              <a:gd name="adj1" fmla="val 16291173"/>
              <a:gd name="adj2" fmla="val 0"/>
            </a:avLst>
          </a:prstGeom>
          <a:ln w="38100">
            <a:solidFill>
              <a:schemeClr val="tx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 name="Rettangolo 2">
            <a:extLst>
              <a:ext uri="{FF2B5EF4-FFF2-40B4-BE49-F238E27FC236}">
                <a16:creationId xmlns:a16="http://schemas.microsoft.com/office/drawing/2014/main" id="{8C240689-2E1D-6015-8324-8344CF2B2206}"/>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4" name="Rettangolo 3">
            <a:extLst>
              <a:ext uri="{FF2B5EF4-FFF2-40B4-BE49-F238E27FC236}">
                <a16:creationId xmlns:a16="http://schemas.microsoft.com/office/drawing/2014/main" id="{93951C25-8C09-14E7-F9F3-55C5207EEC5F}"/>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2279706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descr="Chart&#10;&#10;Description automatically generated with low confidence">
            <a:extLst>
              <a:ext uri="{FF2B5EF4-FFF2-40B4-BE49-F238E27FC236}">
                <a16:creationId xmlns:a16="http://schemas.microsoft.com/office/drawing/2014/main" id="{E45BE117-0CF8-2F0C-0DC6-E940AF2B8D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9832" y="181716"/>
            <a:ext cx="3918167" cy="6139571"/>
          </a:xfrm>
        </p:spPr>
      </p:pic>
      <p:pic>
        <p:nvPicPr>
          <p:cNvPr id="23" name="Picture 22" descr="Chart&#10;&#10;Description automatically generated">
            <a:extLst>
              <a:ext uri="{FF2B5EF4-FFF2-40B4-BE49-F238E27FC236}">
                <a16:creationId xmlns:a16="http://schemas.microsoft.com/office/drawing/2014/main" id="{37DB3851-A654-E82E-017D-B4492F889C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62" y="181714"/>
            <a:ext cx="3918170" cy="6139573"/>
          </a:xfrm>
          <a:prstGeom prst="rect">
            <a:avLst/>
          </a:prstGeom>
        </p:spPr>
      </p:pic>
      <p:pic>
        <p:nvPicPr>
          <p:cNvPr id="25" name="Picture 24" descr="Chart&#10;&#10;Description automatically generated">
            <a:extLst>
              <a:ext uri="{FF2B5EF4-FFF2-40B4-BE49-F238E27FC236}">
                <a16:creationId xmlns:a16="http://schemas.microsoft.com/office/drawing/2014/main" id="{8A879B5C-C43E-28F7-8BFC-25EE43C17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8000" y="181715"/>
            <a:ext cx="3918169" cy="6139572"/>
          </a:xfrm>
          <a:prstGeom prst="rect">
            <a:avLst/>
          </a:prstGeom>
        </p:spPr>
      </p:pic>
      <p:sp>
        <p:nvSpPr>
          <p:cNvPr id="4" name="Rettangolo 3">
            <a:extLst>
              <a:ext uri="{FF2B5EF4-FFF2-40B4-BE49-F238E27FC236}">
                <a16:creationId xmlns:a16="http://schemas.microsoft.com/office/drawing/2014/main" id="{7B6998AD-616A-4F65-FF4D-858F60F381E4}"/>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5" name="Rettangolo 4">
            <a:extLst>
              <a:ext uri="{FF2B5EF4-FFF2-40B4-BE49-F238E27FC236}">
                <a16:creationId xmlns:a16="http://schemas.microsoft.com/office/drawing/2014/main" id="{75A38B77-01B8-177E-8ED0-C3254B16384D}"/>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438223284"/>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960AA-7A99-9B40-504C-D298D5287B0E}"/>
              </a:ext>
            </a:extLst>
          </p:cNvPr>
          <p:cNvSpPr>
            <a:spLocks noGrp="1"/>
          </p:cNvSpPr>
          <p:nvPr>
            <p:ph type="title"/>
          </p:nvPr>
        </p:nvSpPr>
        <p:spPr/>
        <p:txBody>
          <a:bodyPr/>
          <a:lstStyle/>
          <a:p>
            <a:r>
              <a:rPr lang="en-GB" dirty="0"/>
              <a:t>Come </a:t>
            </a:r>
            <a:r>
              <a:rPr lang="en-GB" dirty="0" err="1"/>
              <a:t>cambiano</a:t>
            </a:r>
            <a:r>
              <a:rPr lang="en-GB" dirty="0"/>
              <a:t> i </a:t>
            </a:r>
            <a:r>
              <a:rPr lang="en-GB" dirty="0" err="1"/>
              <a:t>costi</a:t>
            </a:r>
            <a:r>
              <a:rPr lang="en-GB" dirty="0"/>
              <a:t> per </a:t>
            </a:r>
            <a:r>
              <a:rPr lang="en-GB" dirty="0" err="1"/>
              <a:t>tipo</a:t>
            </a:r>
            <a:r>
              <a:rPr lang="en-GB" dirty="0"/>
              <a:t> di </a:t>
            </a:r>
            <a:r>
              <a:rPr lang="en-GB" dirty="0" err="1"/>
              <a:t>elezione</a:t>
            </a:r>
            <a:r>
              <a:rPr lang="en-GB" dirty="0"/>
              <a:t>?</a:t>
            </a:r>
          </a:p>
        </p:txBody>
      </p:sp>
      <p:sp>
        <p:nvSpPr>
          <p:cNvPr id="3" name="TextBox 2">
            <a:extLst>
              <a:ext uri="{FF2B5EF4-FFF2-40B4-BE49-F238E27FC236}">
                <a16:creationId xmlns:a16="http://schemas.microsoft.com/office/drawing/2014/main" id="{B21CF431-7F06-B13C-1102-89D502E95B5F}"/>
              </a:ext>
            </a:extLst>
          </p:cNvPr>
          <p:cNvSpPr txBox="1"/>
          <p:nvPr/>
        </p:nvSpPr>
        <p:spPr>
          <a:xfrm>
            <a:off x="6192520" y="3982168"/>
            <a:ext cx="3997023" cy="1200329"/>
          </a:xfrm>
          <a:prstGeom prst="rect">
            <a:avLst/>
          </a:prstGeom>
          <a:noFill/>
        </p:spPr>
        <p:txBody>
          <a:bodyPr wrap="square" rtlCol="0">
            <a:spAutoFit/>
          </a:bodyPr>
          <a:lstStyle/>
          <a:p>
            <a:r>
              <a:rPr lang="en-GB" sz="2400" dirty="0" err="1"/>
              <a:t>L’impatto</a:t>
            </a:r>
            <a:r>
              <a:rPr lang="en-GB" sz="2400" dirty="0"/>
              <a:t> </a:t>
            </a:r>
            <a:r>
              <a:rPr lang="en-GB" sz="2400" dirty="0" err="1"/>
              <a:t>dei</a:t>
            </a:r>
            <a:r>
              <a:rPr lang="en-GB" sz="2400" dirty="0"/>
              <a:t> </a:t>
            </a:r>
            <a:r>
              <a:rPr lang="en-GB" sz="2400" dirty="0" err="1"/>
              <a:t>costi</a:t>
            </a:r>
            <a:r>
              <a:rPr lang="en-GB" sz="2400" dirty="0"/>
              <a:t> è </a:t>
            </a:r>
            <a:r>
              <a:rPr lang="en-GB" sz="2400" b="1" dirty="0" err="1"/>
              <a:t>maggiore</a:t>
            </a:r>
            <a:r>
              <a:rPr lang="en-GB" sz="2400" b="1" dirty="0"/>
              <a:t> </a:t>
            </a:r>
            <a:r>
              <a:rPr lang="en-GB" sz="2400" b="1" dirty="0" err="1"/>
              <a:t>nelle</a:t>
            </a:r>
            <a:r>
              <a:rPr lang="en-GB" sz="2400" b="1" dirty="0"/>
              <a:t> </a:t>
            </a:r>
            <a:r>
              <a:rPr lang="en-GB" sz="2400" b="1" dirty="0" err="1"/>
              <a:t>elezioni</a:t>
            </a:r>
            <a:r>
              <a:rPr lang="en-GB" sz="2400" b="1" dirty="0"/>
              <a:t> </a:t>
            </a:r>
            <a:r>
              <a:rPr lang="en-GB" sz="2400" dirty="0"/>
              <a:t>“poco </a:t>
            </a:r>
            <a:r>
              <a:rPr lang="en-GB" sz="2400" dirty="0" err="1"/>
              <a:t>rilevanti</a:t>
            </a:r>
            <a:r>
              <a:rPr lang="en-GB" sz="2400" dirty="0"/>
              <a:t>”</a:t>
            </a:r>
          </a:p>
        </p:txBody>
      </p:sp>
      <p:pic>
        <p:nvPicPr>
          <p:cNvPr id="6" name="Picture 5" descr="Chart&#10;&#10;Description automatically generated">
            <a:extLst>
              <a:ext uri="{FF2B5EF4-FFF2-40B4-BE49-F238E27FC236}">
                <a16:creationId xmlns:a16="http://schemas.microsoft.com/office/drawing/2014/main" id="{13249C9C-8DA4-4260-946C-DEA5C12C5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 y="1093946"/>
            <a:ext cx="6156960" cy="4617720"/>
          </a:xfrm>
          <a:prstGeom prst="rect">
            <a:avLst/>
          </a:prstGeom>
        </p:spPr>
      </p:pic>
      <p:pic>
        <p:nvPicPr>
          <p:cNvPr id="8" name="Picture 7">
            <a:extLst>
              <a:ext uri="{FF2B5EF4-FFF2-40B4-BE49-F238E27FC236}">
                <a16:creationId xmlns:a16="http://schemas.microsoft.com/office/drawing/2014/main" id="{A2D1ABA6-48EB-F91D-CB38-815BE49C1D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6344" y="1654417"/>
            <a:ext cx="4081479" cy="1598930"/>
          </a:xfrm>
          <a:prstGeom prst="rect">
            <a:avLst/>
          </a:prstGeom>
          <a:noFill/>
          <a:ln>
            <a:noFill/>
          </a:ln>
        </p:spPr>
      </p:pic>
      <p:sp>
        <p:nvSpPr>
          <p:cNvPr id="7" name="Rettangolo 6">
            <a:extLst>
              <a:ext uri="{FF2B5EF4-FFF2-40B4-BE49-F238E27FC236}">
                <a16:creationId xmlns:a16="http://schemas.microsoft.com/office/drawing/2014/main" id="{F77A0FC9-33F0-A5EA-A728-F2FA278D5D23}"/>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9" name="Rettangolo 8">
            <a:extLst>
              <a:ext uri="{FF2B5EF4-FFF2-40B4-BE49-F238E27FC236}">
                <a16:creationId xmlns:a16="http://schemas.microsoft.com/office/drawing/2014/main" id="{668FADBD-952F-EEB7-068F-8F1C0C9F5E37}"/>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396459931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8E09-9299-5F49-9B6A-3104A8EA3816}"/>
              </a:ext>
            </a:extLst>
          </p:cNvPr>
          <p:cNvSpPr>
            <a:spLocks noGrp="1"/>
          </p:cNvSpPr>
          <p:nvPr>
            <p:ph type="title"/>
          </p:nvPr>
        </p:nvSpPr>
        <p:spPr/>
        <p:txBody>
          <a:bodyPr/>
          <a:lstStyle/>
          <a:p>
            <a:r>
              <a:rPr lang="en-GB" dirty="0" err="1"/>
              <a:t>Effetto</a:t>
            </a:r>
            <a:r>
              <a:rPr lang="en-GB" dirty="0"/>
              <a:t> </a:t>
            </a:r>
            <a:r>
              <a:rPr lang="en-GB" dirty="0" err="1"/>
              <a:t>sul</a:t>
            </a:r>
            <a:r>
              <a:rPr lang="en-GB" dirty="0"/>
              <a:t> </a:t>
            </a:r>
            <a:r>
              <a:rPr lang="en-GB" dirty="0" err="1"/>
              <a:t>voto</a:t>
            </a:r>
            <a:r>
              <a:rPr lang="en-GB" dirty="0"/>
              <a:t> (</a:t>
            </a:r>
            <a:r>
              <a:rPr lang="en-GB" dirty="0">
                <a:solidFill>
                  <a:srgbClr val="FF0000"/>
                </a:solidFill>
              </a:rPr>
              <a:t>sinistra </a:t>
            </a:r>
            <a:r>
              <a:rPr lang="en-GB" dirty="0"/>
              <a:t>/ </a:t>
            </a:r>
            <a:r>
              <a:rPr lang="en-GB" dirty="0" err="1">
                <a:solidFill>
                  <a:srgbClr val="00B050"/>
                </a:solidFill>
              </a:rPr>
              <a:t>destra</a:t>
            </a:r>
            <a:r>
              <a:rPr lang="en-GB" dirty="0"/>
              <a:t>)</a:t>
            </a:r>
          </a:p>
        </p:txBody>
      </p:sp>
      <p:pic>
        <p:nvPicPr>
          <p:cNvPr id="4" name="Immagine 3">
            <a:extLst>
              <a:ext uri="{FF2B5EF4-FFF2-40B4-BE49-F238E27FC236}">
                <a16:creationId xmlns:a16="http://schemas.microsoft.com/office/drawing/2014/main" id="{1A180D50-99B5-7AD4-AF2C-628AA63B6902}"/>
              </a:ext>
            </a:extLst>
          </p:cNvPr>
          <p:cNvPicPr>
            <a:picLocks noChangeAspect="1"/>
          </p:cNvPicPr>
          <p:nvPr/>
        </p:nvPicPr>
        <p:blipFill>
          <a:blip r:embed="rId2"/>
          <a:stretch>
            <a:fillRect/>
          </a:stretch>
        </p:blipFill>
        <p:spPr>
          <a:xfrm>
            <a:off x="3261133" y="1690688"/>
            <a:ext cx="5884217" cy="4766869"/>
          </a:xfrm>
          <a:prstGeom prst="rect">
            <a:avLst/>
          </a:prstGeom>
        </p:spPr>
      </p:pic>
      <p:sp>
        <p:nvSpPr>
          <p:cNvPr id="3" name="Rettangolo 2">
            <a:extLst>
              <a:ext uri="{FF2B5EF4-FFF2-40B4-BE49-F238E27FC236}">
                <a16:creationId xmlns:a16="http://schemas.microsoft.com/office/drawing/2014/main" id="{B3DDB100-1181-123A-A219-2BEEFE4579AC}"/>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5" name="Rettangolo 4">
            <a:extLst>
              <a:ext uri="{FF2B5EF4-FFF2-40B4-BE49-F238E27FC236}">
                <a16:creationId xmlns:a16="http://schemas.microsoft.com/office/drawing/2014/main" id="{568FB98F-E529-B4C4-E664-5C47AA7A7735}"/>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604610013"/>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D5955-22A0-6E46-CB11-E85AA8CB218F}"/>
              </a:ext>
            </a:extLst>
          </p:cNvPr>
          <p:cNvSpPr>
            <a:spLocks noGrp="1"/>
          </p:cNvSpPr>
          <p:nvPr>
            <p:ph type="title"/>
          </p:nvPr>
        </p:nvSpPr>
        <p:spPr>
          <a:xfrm>
            <a:off x="843650" y="-311293"/>
            <a:ext cx="10515600" cy="1325563"/>
          </a:xfrm>
        </p:spPr>
        <p:txBody>
          <a:bodyPr>
            <a:normAutofit/>
          </a:bodyPr>
          <a:lstStyle/>
          <a:p>
            <a:pPr algn="ctr"/>
            <a:r>
              <a:rPr lang="en-GB" sz="3200"/>
              <a:t>Effects on right-wing</a:t>
            </a:r>
          </a:p>
        </p:txBody>
      </p:sp>
      <p:grpSp>
        <p:nvGrpSpPr>
          <p:cNvPr id="3" name="Group 2">
            <a:extLst>
              <a:ext uri="{FF2B5EF4-FFF2-40B4-BE49-F238E27FC236}">
                <a16:creationId xmlns:a16="http://schemas.microsoft.com/office/drawing/2014/main" id="{7A887528-25F6-F993-6A49-14D27C9EF911}"/>
              </a:ext>
            </a:extLst>
          </p:cNvPr>
          <p:cNvGrpSpPr/>
          <p:nvPr/>
        </p:nvGrpSpPr>
        <p:grpSpPr>
          <a:xfrm>
            <a:off x="185553" y="638350"/>
            <a:ext cx="11820894" cy="6118050"/>
            <a:chOff x="0" y="325"/>
            <a:chExt cx="7575110" cy="3920133"/>
          </a:xfrm>
        </p:grpSpPr>
        <p:pic>
          <p:nvPicPr>
            <p:cNvPr id="7" name="Picture 6">
              <a:extLst>
                <a:ext uri="{FF2B5EF4-FFF2-40B4-BE49-F238E27FC236}">
                  <a16:creationId xmlns:a16="http://schemas.microsoft.com/office/drawing/2014/main" id="{A91423D9-2CDE-251F-305B-02EC36ACE46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5087816" y="12123"/>
              <a:ext cx="2487294" cy="3897465"/>
            </a:xfrm>
            <a:prstGeom prst="rect">
              <a:avLst/>
            </a:prstGeom>
          </p:spPr>
        </p:pic>
        <p:pic>
          <p:nvPicPr>
            <p:cNvPr id="8" name="Picture 7">
              <a:extLst>
                <a:ext uri="{FF2B5EF4-FFF2-40B4-BE49-F238E27FC236}">
                  <a16:creationId xmlns:a16="http://schemas.microsoft.com/office/drawing/2014/main" id="{1EB9CFF0-D28F-D026-A547-8D80AF4146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2538047" y="12048"/>
              <a:ext cx="2494279" cy="3908410"/>
            </a:xfrm>
            <a:prstGeom prst="rect">
              <a:avLst/>
            </a:prstGeom>
            <a:noFill/>
            <a:ln>
              <a:noFill/>
            </a:ln>
          </p:spPr>
        </p:pic>
        <p:pic>
          <p:nvPicPr>
            <p:cNvPr id="9" name="Picture 8">
              <a:extLst>
                <a:ext uri="{FF2B5EF4-FFF2-40B4-BE49-F238E27FC236}">
                  <a16:creationId xmlns:a16="http://schemas.microsoft.com/office/drawing/2014/main" id="{5D9C76AA-5CB4-DAB3-C548-6377AC52CC3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0" y="325"/>
              <a:ext cx="2494279" cy="3908410"/>
            </a:xfrm>
            <a:prstGeom prst="rect">
              <a:avLst/>
            </a:prstGeom>
            <a:noFill/>
            <a:ln>
              <a:noFill/>
            </a:ln>
          </p:spPr>
        </p:pic>
      </p:grpSp>
      <p:sp>
        <p:nvSpPr>
          <p:cNvPr id="6" name="Rettangolo 5">
            <a:extLst>
              <a:ext uri="{FF2B5EF4-FFF2-40B4-BE49-F238E27FC236}">
                <a16:creationId xmlns:a16="http://schemas.microsoft.com/office/drawing/2014/main" id="{51E509DD-D4B9-307C-9A7B-0D22D891E0C5}"/>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10" name="Rettangolo 9">
            <a:extLst>
              <a:ext uri="{FF2B5EF4-FFF2-40B4-BE49-F238E27FC236}">
                <a16:creationId xmlns:a16="http://schemas.microsoft.com/office/drawing/2014/main" id="{AAB71D22-3266-2DB0-E3B0-54396A242F21}"/>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159466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D5955-22A0-6E46-CB11-E85AA8CB218F}"/>
              </a:ext>
            </a:extLst>
          </p:cNvPr>
          <p:cNvSpPr>
            <a:spLocks noGrp="1"/>
          </p:cNvSpPr>
          <p:nvPr>
            <p:ph type="title"/>
          </p:nvPr>
        </p:nvSpPr>
        <p:spPr>
          <a:xfrm>
            <a:off x="843650" y="-311293"/>
            <a:ext cx="10515600" cy="1325563"/>
          </a:xfrm>
        </p:spPr>
        <p:txBody>
          <a:bodyPr>
            <a:normAutofit/>
          </a:bodyPr>
          <a:lstStyle/>
          <a:p>
            <a:pPr algn="ctr"/>
            <a:r>
              <a:rPr lang="en-GB" sz="3200"/>
              <a:t>Effects on left-wing</a:t>
            </a:r>
          </a:p>
        </p:txBody>
      </p:sp>
      <p:grpSp>
        <p:nvGrpSpPr>
          <p:cNvPr id="4" name="Group 3">
            <a:extLst>
              <a:ext uri="{FF2B5EF4-FFF2-40B4-BE49-F238E27FC236}">
                <a16:creationId xmlns:a16="http://schemas.microsoft.com/office/drawing/2014/main" id="{E9FD5C99-2652-FFA7-5B5F-E8971D698717}"/>
              </a:ext>
            </a:extLst>
          </p:cNvPr>
          <p:cNvGrpSpPr/>
          <p:nvPr/>
        </p:nvGrpSpPr>
        <p:grpSpPr>
          <a:xfrm>
            <a:off x="307022" y="615314"/>
            <a:ext cx="11600498" cy="6003981"/>
            <a:chOff x="0" y="325"/>
            <a:chExt cx="7575110" cy="3920133"/>
          </a:xfrm>
        </p:grpSpPr>
        <p:pic>
          <p:nvPicPr>
            <p:cNvPr id="5" name="Picture 4">
              <a:extLst>
                <a:ext uri="{FF2B5EF4-FFF2-40B4-BE49-F238E27FC236}">
                  <a16:creationId xmlns:a16="http://schemas.microsoft.com/office/drawing/2014/main" id="{DBB3809F-5909-7A19-745F-02FC47B5DF9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5087816" y="12123"/>
              <a:ext cx="2487294" cy="3897465"/>
            </a:xfrm>
            <a:prstGeom prst="rect">
              <a:avLst/>
            </a:prstGeom>
            <a:noFill/>
            <a:ln>
              <a:noFill/>
            </a:ln>
          </p:spPr>
        </p:pic>
        <p:pic>
          <p:nvPicPr>
            <p:cNvPr id="6" name="Picture 5">
              <a:extLst>
                <a:ext uri="{FF2B5EF4-FFF2-40B4-BE49-F238E27FC236}">
                  <a16:creationId xmlns:a16="http://schemas.microsoft.com/office/drawing/2014/main" id="{976D63B0-F4BD-78DA-D3D9-9B29FFC545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2538047" y="12048"/>
              <a:ext cx="2494279" cy="3908410"/>
            </a:xfrm>
            <a:prstGeom prst="rect">
              <a:avLst/>
            </a:prstGeom>
            <a:noFill/>
            <a:ln>
              <a:noFill/>
            </a:ln>
          </p:spPr>
        </p:pic>
        <p:pic>
          <p:nvPicPr>
            <p:cNvPr id="10" name="Picture 9">
              <a:extLst>
                <a:ext uri="{FF2B5EF4-FFF2-40B4-BE49-F238E27FC236}">
                  <a16:creationId xmlns:a16="http://schemas.microsoft.com/office/drawing/2014/main" id="{B1032E32-1EC8-2669-DCDF-06A09988E80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0" y="325"/>
              <a:ext cx="2494279" cy="3908410"/>
            </a:xfrm>
            <a:prstGeom prst="rect">
              <a:avLst/>
            </a:prstGeom>
            <a:noFill/>
            <a:ln>
              <a:noFill/>
            </a:ln>
          </p:spPr>
        </p:pic>
      </p:grpSp>
      <p:sp>
        <p:nvSpPr>
          <p:cNvPr id="8" name="Rettangolo 7">
            <a:extLst>
              <a:ext uri="{FF2B5EF4-FFF2-40B4-BE49-F238E27FC236}">
                <a16:creationId xmlns:a16="http://schemas.microsoft.com/office/drawing/2014/main" id="{D22721C1-A111-AEB3-DFA6-018A8DF9E080}"/>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9" name="Rettangolo 8">
            <a:extLst>
              <a:ext uri="{FF2B5EF4-FFF2-40B4-BE49-F238E27FC236}">
                <a16:creationId xmlns:a16="http://schemas.microsoft.com/office/drawing/2014/main" id="{7B69C829-9A35-26A5-5DCE-6C85D45F9D12}"/>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287009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6BBC4-07F3-F246-58ED-602D30053820}"/>
              </a:ext>
            </a:extLst>
          </p:cNvPr>
          <p:cNvSpPr>
            <a:spLocks noGrp="1"/>
          </p:cNvSpPr>
          <p:nvPr>
            <p:ph type="title"/>
          </p:nvPr>
        </p:nvSpPr>
        <p:spPr/>
        <p:txBody>
          <a:bodyPr/>
          <a:lstStyle/>
          <a:p>
            <a:r>
              <a:rPr lang="en-GB" dirty="0" err="1"/>
              <a:t>Risultati</a:t>
            </a:r>
            <a:r>
              <a:rPr lang="en-GB" dirty="0"/>
              <a:t> e </a:t>
            </a:r>
            <a:r>
              <a:rPr lang="en-GB" dirty="0" err="1"/>
              <a:t>implicazioni</a:t>
            </a:r>
            <a:endParaRPr lang="en-GB" dirty="0"/>
          </a:p>
        </p:txBody>
      </p:sp>
      <p:sp>
        <p:nvSpPr>
          <p:cNvPr id="3" name="Content Placeholder 2">
            <a:extLst>
              <a:ext uri="{FF2B5EF4-FFF2-40B4-BE49-F238E27FC236}">
                <a16:creationId xmlns:a16="http://schemas.microsoft.com/office/drawing/2014/main" id="{CC27CBE7-01AF-DFBB-1D9C-6E78FFF1C6F2}"/>
              </a:ext>
            </a:extLst>
          </p:cNvPr>
          <p:cNvSpPr>
            <a:spLocks noGrp="1"/>
          </p:cNvSpPr>
          <p:nvPr>
            <p:ph idx="1"/>
          </p:nvPr>
        </p:nvSpPr>
        <p:spPr/>
        <p:txBody>
          <a:bodyPr>
            <a:normAutofit fontScale="92500"/>
          </a:bodyPr>
          <a:lstStyle/>
          <a:p>
            <a:pPr marL="0" indent="0">
              <a:buNone/>
            </a:pPr>
            <a:r>
              <a:rPr lang="it-IT" b="1" dirty="0">
                <a:solidFill>
                  <a:srgbClr val="0070C0"/>
                </a:solidFill>
              </a:rPr>
              <a:t>Una riduzione dei costi del voto aumenterebbe l'affluenza? </a:t>
            </a:r>
          </a:p>
          <a:p>
            <a:r>
              <a:rPr lang="it-IT" sz="2400" dirty="0"/>
              <a:t>Probabilmente sì!.. Se questo è vero per distanze così piccole, immaginiamo per quelle più lunghe (ad esempio fuorisede, persone che vivono in altre città ecc.)</a:t>
            </a:r>
          </a:p>
          <a:p>
            <a:r>
              <a:rPr lang="it-IT" sz="2400" dirty="0"/>
              <a:t>Possiamo aspettarci un aumento significativo </a:t>
            </a:r>
            <a:r>
              <a:rPr lang="it-IT" sz="2400" b="1" dirty="0"/>
              <a:t>nelle elezione a bassa rilevanza (comunali, europee…</a:t>
            </a:r>
            <a:r>
              <a:rPr lang="it-IT" sz="2400" b="1" dirty="0" err="1"/>
              <a:t>etc</a:t>
            </a:r>
            <a:r>
              <a:rPr lang="it-IT" sz="2400" b="1" dirty="0"/>
              <a:t>), </a:t>
            </a:r>
            <a:r>
              <a:rPr lang="it-IT" sz="2400" dirty="0"/>
              <a:t>meno in quelle nazionali.</a:t>
            </a:r>
          </a:p>
          <a:p>
            <a:r>
              <a:rPr lang="it-IT" sz="2400" dirty="0"/>
              <a:t>Notare </a:t>
            </a:r>
            <a:r>
              <a:rPr lang="it-IT" sz="2400" b="1" dirty="0"/>
              <a:t>però che cambiamenti nelle modalità di voto comportano dei nuovi costi </a:t>
            </a:r>
            <a:r>
              <a:rPr lang="it-IT" sz="2400" i="1" dirty="0"/>
              <a:t>(information, </a:t>
            </a:r>
            <a:r>
              <a:rPr lang="it-IT" sz="2400" i="1" dirty="0" err="1"/>
              <a:t>search</a:t>
            </a:r>
            <a:r>
              <a:rPr lang="it-IT" sz="2400" i="1" dirty="0"/>
              <a:t> and monitoring costs..), </a:t>
            </a:r>
            <a:r>
              <a:rPr lang="it-IT" sz="2400" dirty="0"/>
              <a:t>per questo le stime potrebbero essere distorte positivamente.</a:t>
            </a:r>
            <a:endParaRPr lang="it-IT" sz="2400" i="1" dirty="0"/>
          </a:p>
          <a:p>
            <a:pPr marL="0" indent="0">
              <a:buNone/>
            </a:pPr>
            <a:r>
              <a:rPr lang="it-IT" i="1" dirty="0">
                <a:solidFill>
                  <a:srgbClr val="FF0000"/>
                </a:solidFill>
              </a:rPr>
              <a:t>
</a:t>
            </a:r>
            <a:r>
              <a:rPr lang="it-IT" sz="2000" b="1" dirty="0">
                <a:solidFill>
                  <a:srgbClr val="0070C0"/>
                </a:solidFill>
              </a:rPr>
              <a:t>
</a:t>
            </a:r>
            <a:endParaRPr lang="en-US" sz="2600" b="1" dirty="0">
              <a:solidFill>
                <a:srgbClr val="0070C0"/>
              </a:solidFill>
            </a:endParaRPr>
          </a:p>
          <a:p>
            <a:pPr marL="0" indent="0">
              <a:buNone/>
            </a:pPr>
            <a:endParaRPr lang="en-GB" sz="2600" dirty="0">
              <a:solidFill>
                <a:srgbClr val="FF0000"/>
              </a:solidFill>
            </a:endParaRPr>
          </a:p>
          <a:p>
            <a:pPr marL="0" indent="0">
              <a:buNone/>
            </a:pPr>
            <a:endParaRPr lang="en-GB" sz="3600" b="1" dirty="0"/>
          </a:p>
          <a:p>
            <a:pPr marL="0" indent="0">
              <a:buNone/>
            </a:pPr>
            <a:endParaRPr lang="en-GB" sz="3600" b="1" dirty="0"/>
          </a:p>
        </p:txBody>
      </p:sp>
      <p:sp>
        <p:nvSpPr>
          <p:cNvPr id="6" name="Rettangolo 5">
            <a:extLst>
              <a:ext uri="{FF2B5EF4-FFF2-40B4-BE49-F238E27FC236}">
                <a16:creationId xmlns:a16="http://schemas.microsoft.com/office/drawing/2014/main" id="{FF239E8F-EACD-CBB6-6E77-AD6729A69F43}"/>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7" name="Rettangolo 6">
            <a:extLst>
              <a:ext uri="{FF2B5EF4-FFF2-40B4-BE49-F238E27FC236}">
                <a16:creationId xmlns:a16="http://schemas.microsoft.com/office/drawing/2014/main" id="{7F415E48-6052-C641-D188-E4B0EA84CA4B}"/>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221924262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6BBC4-07F3-F246-58ED-602D30053820}"/>
              </a:ext>
            </a:extLst>
          </p:cNvPr>
          <p:cNvSpPr>
            <a:spLocks noGrp="1"/>
          </p:cNvSpPr>
          <p:nvPr>
            <p:ph type="title"/>
          </p:nvPr>
        </p:nvSpPr>
        <p:spPr/>
        <p:txBody>
          <a:bodyPr/>
          <a:lstStyle/>
          <a:p>
            <a:r>
              <a:rPr lang="en-GB" dirty="0" err="1"/>
              <a:t>Risultati</a:t>
            </a:r>
            <a:r>
              <a:rPr lang="en-GB" dirty="0"/>
              <a:t> e </a:t>
            </a:r>
            <a:r>
              <a:rPr lang="en-GB" dirty="0" err="1"/>
              <a:t>implicazioni</a:t>
            </a:r>
            <a:endParaRPr lang="en-GB" dirty="0"/>
          </a:p>
        </p:txBody>
      </p:sp>
      <p:sp>
        <p:nvSpPr>
          <p:cNvPr id="3" name="Content Placeholder 2">
            <a:extLst>
              <a:ext uri="{FF2B5EF4-FFF2-40B4-BE49-F238E27FC236}">
                <a16:creationId xmlns:a16="http://schemas.microsoft.com/office/drawing/2014/main" id="{CC27CBE7-01AF-DFBB-1D9C-6E78FFF1C6F2}"/>
              </a:ext>
            </a:extLst>
          </p:cNvPr>
          <p:cNvSpPr>
            <a:spLocks noGrp="1"/>
          </p:cNvSpPr>
          <p:nvPr>
            <p:ph idx="1"/>
          </p:nvPr>
        </p:nvSpPr>
        <p:spPr/>
        <p:txBody>
          <a:bodyPr>
            <a:normAutofit/>
          </a:bodyPr>
          <a:lstStyle/>
          <a:p>
            <a:pPr marL="0" indent="0">
              <a:buNone/>
            </a:pPr>
            <a:r>
              <a:rPr lang="it-IT" b="1" dirty="0">
                <a:solidFill>
                  <a:srgbClr val="0070C0"/>
                </a:solidFill>
              </a:rPr>
              <a:t>Inoltre…</a:t>
            </a:r>
          </a:p>
          <a:p>
            <a:pPr marL="0" indent="0">
              <a:buNone/>
            </a:pPr>
            <a:r>
              <a:rPr lang="it-IT" sz="2000" dirty="0"/>
              <a:t>Abbiamo visto come abbassare i costi per andare a votare può danneggiare una delle due parti dello spettro politico (nel nostro caso i partiti di destra). </a:t>
            </a:r>
          </a:p>
          <a:p>
            <a:pPr marL="0" indent="0">
              <a:buNone/>
            </a:pPr>
            <a:r>
              <a:rPr lang="it-IT" sz="2000" dirty="0"/>
              <a:t>Analizzando la composizione demografica e il comportamento elettorale dei «fuori-sede», studenti e lavoratori, </a:t>
            </a:r>
            <a:r>
              <a:rPr lang="it-IT" sz="2000" b="1" dirty="0"/>
              <a:t>probabilmente si giungerebbe alla stessa conclusione.</a:t>
            </a:r>
          </a:p>
          <a:p>
            <a:pPr marL="0" indent="0">
              <a:buNone/>
            </a:pPr>
            <a:r>
              <a:rPr lang="it-IT" sz="2000" b="1" dirty="0"/>
              <a:t>
</a:t>
            </a:r>
            <a:endParaRPr lang="en-US" sz="2600" b="1" dirty="0">
              <a:solidFill>
                <a:srgbClr val="0070C0"/>
              </a:solidFill>
            </a:endParaRPr>
          </a:p>
          <a:p>
            <a:pPr marL="0" indent="0">
              <a:buNone/>
            </a:pPr>
            <a:endParaRPr lang="en-GB" sz="2600" dirty="0">
              <a:solidFill>
                <a:srgbClr val="FF0000"/>
              </a:solidFill>
            </a:endParaRPr>
          </a:p>
          <a:p>
            <a:pPr marL="0" indent="0">
              <a:buNone/>
            </a:pPr>
            <a:endParaRPr lang="en-GB" sz="3600" b="1" dirty="0"/>
          </a:p>
          <a:p>
            <a:pPr marL="0" indent="0">
              <a:buNone/>
            </a:pPr>
            <a:endParaRPr lang="en-GB" sz="3600" b="1" dirty="0"/>
          </a:p>
        </p:txBody>
      </p:sp>
      <p:sp>
        <p:nvSpPr>
          <p:cNvPr id="4" name="CasellaDiTesto 3">
            <a:extLst>
              <a:ext uri="{FF2B5EF4-FFF2-40B4-BE49-F238E27FC236}">
                <a16:creationId xmlns:a16="http://schemas.microsoft.com/office/drawing/2014/main" id="{EE1F4EED-F700-F4F8-D809-42563DB007D1}"/>
              </a:ext>
            </a:extLst>
          </p:cNvPr>
          <p:cNvSpPr txBox="1"/>
          <p:nvPr/>
        </p:nvSpPr>
        <p:spPr>
          <a:xfrm>
            <a:off x="938867" y="5681279"/>
            <a:ext cx="7391401" cy="338554"/>
          </a:xfrm>
          <a:prstGeom prst="rect">
            <a:avLst/>
          </a:prstGeom>
          <a:noFill/>
        </p:spPr>
        <p:txBody>
          <a:bodyPr wrap="square" rtlCol="0">
            <a:spAutoFit/>
          </a:bodyPr>
          <a:lstStyle/>
          <a:p>
            <a:r>
              <a:rPr lang="it-IT" sz="1600" dirty="0"/>
              <a:t>Slides disponibili qui: https://www.gabrielepinto.com/presentations/</a:t>
            </a:r>
          </a:p>
        </p:txBody>
      </p:sp>
      <p:pic>
        <p:nvPicPr>
          <p:cNvPr id="2050" name="Picture 2" descr="Vettoriale Stock THANK YOU Message (thanks message good bye card the end) |  Adobe Stock">
            <a:extLst>
              <a:ext uri="{FF2B5EF4-FFF2-40B4-BE49-F238E27FC236}">
                <a16:creationId xmlns:a16="http://schemas.microsoft.com/office/drawing/2014/main" id="{73A8FD87-0889-51BB-3303-A29558718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884" y="4339205"/>
            <a:ext cx="1579926" cy="1184945"/>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D04083AE-EB20-9A68-E1BC-D63FBA0680EF}"/>
              </a:ext>
            </a:extLst>
          </p:cNvPr>
          <p:cNvSpPr/>
          <p:nvPr/>
        </p:nvSpPr>
        <p:spPr>
          <a:xfrm>
            <a:off x="0" y="6477000"/>
            <a:ext cx="3505200" cy="381000"/>
          </a:xfrm>
          <a:prstGeom prst="rect">
            <a:avLst/>
          </a:prstGeom>
          <a:solidFill>
            <a:srgbClr val="545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600" dirty="0" err="1"/>
              <a:t>Garzarelli</a:t>
            </a:r>
            <a:r>
              <a:rPr lang="it-IT" sz="1600" dirty="0"/>
              <a:t> &amp; Pinto</a:t>
            </a:r>
          </a:p>
        </p:txBody>
      </p:sp>
      <p:sp>
        <p:nvSpPr>
          <p:cNvPr id="8" name="Rettangolo 7">
            <a:extLst>
              <a:ext uri="{FF2B5EF4-FFF2-40B4-BE49-F238E27FC236}">
                <a16:creationId xmlns:a16="http://schemas.microsoft.com/office/drawing/2014/main" id="{0A346FA1-92D9-7AB1-56CD-DB7EB57334BD}"/>
              </a:ext>
            </a:extLst>
          </p:cNvPr>
          <p:cNvSpPr/>
          <p:nvPr/>
        </p:nvSpPr>
        <p:spPr>
          <a:xfrm>
            <a:off x="3505200" y="6476990"/>
            <a:ext cx="8704154" cy="381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200" i="1" dirty="0">
                <a:solidFill>
                  <a:schemeClr val="tx1"/>
                </a:solidFill>
              </a:rPr>
              <a:t>Una stima del costo di recarsi al seggio e i suoi effetti sull’affluenza e il voto, </a:t>
            </a:r>
            <a:r>
              <a:rPr lang="it-IT" sz="1200" dirty="0">
                <a:solidFill>
                  <a:schemeClr val="tx1"/>
                </a:solidFill>
              </a:rPr>
              <a:t>V Riunione </a:t>
            </a:r>
            <a:r>
              <a:rPr lang="it-IT" sz="1200" dirty="0" err="1">
                <a:solidFill>
                  <a:schemeClr val="tx1"/>
                </a:solidFill>
              </a:rPr>
              <a:t>DiSSE</a:t>
            </a:r>
            <a:r>
              <a:rPr lang="it-IT" sz="1200" dirty="0">
                <a:solidFill>
                  <a:schemeClr val="tx1"/>
                </a:solidFill>
              </a:rPr>
              <a:t> Sapienza</a:t>
            </a:r>
            <a:r>
              <a:rPr lang="it-IT" sz="1200" i="1" dirty="0">
                <a:solidFill>
                  <a:schemeClr val="tx1"/>
                </a:solidFill>
              </a:rPr>
              <a:t>, </a:t>
            </a:r>
            <a:r>
              <a:rPr lang="it-IT" sz="1200" dirty="0">
                <a:solidFill>
                  <a:schemeClr val="tx1"/>
                </a:solidFill>
              </a:rPr>
              <a:t>30/05/2023</a:t>
            </a:r>
          </a:p>
        </p:txBody>
      </p:sp>
    </p:spTree>
    <p:extLst>
      <p:ext uri="{BB962C8B-B14F-4D97-AF65-F5344CB8AC3E}">
        <p14:creationId xmlns:p14="http://schemas.microsoft.com/office/powerpoint/2010/main" val="11629537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fade">
                                      <p:cBhvr>
                                        <p:cTn id="1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1449</TotalTime>
  <Words>1623</Words>
  <Application>Microsoft Office PowerPoint</Application>
  <PresentationFormat>Widescreen</PresentationFormat>
  <Paragraphs>151</Paragraphs>
  <Slides>29</Slides>
  <Notes>0</Notes>
  <HiddenSlides>0</HiddenSlides>
  <MMClips>1</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29</vt:i4>
      </vt:variant>
    </vt:vector>
  </HeadingPairs>
  <TitlesOfParts>
    <vt:vector size="33" baseType="lpstr">
      <vt:lpstr>Arial</vt:lpstr>
      <vt:lpstr>Arial Black</vt:lpstr>
      <vt:lpstr>Cambria Math</vt:lpstr>
      <vt:lpstr>Office Theme</vt:lpstr>
      <vt:lpstr>Una stima del costo di recarsi al seggio e i suoi effetti sull’affluenza e il voto </vt:lpstr>
      <vt:lpstr>Il lavoro in sintesi</vt:lpstr>
      <vt:lpstr>Risposta:</vt:lpstr>
      <vt:lpstr>Teoria e contesto</vt:lpstr>
      <vt:lpstr>Perchè le persone votano?</vt:lpstr>
      <vt:lpstr>Ridurre il costo di andare a votare</vt:lpstr>
      <vt:lpstr>Ridurre il costo di andare a votare (in US)</vt:lpstr>
      <vt:lpstr>Come possiamo aumentare l’affluenza? Riducendo il costo di andare a votare</vt:lpstr>
      <vt:lpstr>Perché l'Italia è un caso interessante...
</vt:lpstr>
      <vt:lpstr>Ridurre il costo di andare a votare in Italia</vt:lpstr>
      <vt:lpstr>Ridurre il costo di andare a votare in Italia</vt:lpstr>
      <vt:lpstr>I numeri</vt:lpstr>
      <vt:lpstr>I dati</vt:lpstr>
      <vt:lpstr>Presentazione standard di PowerPoint</vt:lpstr>
      <vt:lpstr>Distanza dal seggio</vt:lpstr>
      <vt:lpstr>Strategia di identificazione</vt:lpstr>
      <vt:lpstr>Presentazione standard di PowerPoint</vt:lpstr>
      <vt:lpstr>Presentazione standard di PowerPoint</vt:lpstr>
      <vt:lpstr>Presentazione standard di PowerPoint</vt:lpstr>
      <vt:lpstr>Risultati principali</vt:lpstr>
      <vt:lpstr>I costi associati alla distanza non sono lineari!
</vt:lpstr>
      <vt:lpstr>Come cambiano i costi?</vt:lpstr>
      <vt:lpstr>Presentazione standard di PowerPoint</vt:lpstr>
      <vt:lpstr>Come cambiano i costi per tipo di elezione?</vt:lpstr>
      <vt:lpstr>Effetto sul voto (sinistra / destra)</vt:lpstr>
      <vt:lpstr>Effects on right-wing</vt:lpstr>
      <vt:lpstr>Effects on left-wing</vt:lpstr>
      <vt:lpstr>Risultati e implicazioni</vt:lpstr>
      <vt:lpstr>Risultati e implicazioni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Gabriele Pinto</dc:creator>
  <cp:lastModifiedBy>Pinto Gabriele</cp:lastModifiedBy>
  <cp:revision>41</cp:revision>
  <dcterms:created xsi:type="dcterms:W3CDTF">2022-09-09T11:03:57Z</dcterms:created>
  <dcterms:modified xsi:type="dcterms:W3CDTF">2023-05-30T08:17:45Z</dcterms:modified>
</cp:coreProperties>
</file>