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98" r:id="rId3"/>
    <p:sldId id="279" r:id="rId4"/>
    <p:sldId id="297" r:id="rId5"/>
    <p:sldId id="294" r:id="rId6"/>
    <p:sldId id="296" r:id="rId7"/>
    <p:sldId id="299" r:id="rId8"/>
    <p:sldId id="300" r:id="rId9"/>
    <p:sldId id="304" r:id="rId10"/>
    <p:sldId id="301" r:id="rId11"/>
    <p:sldId id="302" r:id="rId12"/>
    <p:sldId id="303" r:id="rId13"/>
    <p:sldId id="278" r:id="rId14"/>
    <p:sldId id="295" r:id="rId15"/>
    <p:sldId id="315" r:id="rId16"/>
    <p:sldId id="282" r:id="rId17"/>
    <p:sldId id="314" r:id="rId18"/>
    <p:sldId id="311" r:id="rId19"/>
    <p:sldId id="312" r:id="rId20"/>
    <p:sldId id="274" r:id="rId21"/>
    <p:sldId id="289" r:id="rId22"/>
    <p:sldId id="262" r:id="rId23"/>
    <p:sldId id="270" r:id="rId24"/>
    <p:sldId id="316" r:id="rId25"/>
    <p:sldId id="305" r:id="rId26"/>
    <p:sldId id="291" r:id="rId27"/>
    <p:sldId id="280" r:id="rId28"/>
    <p:sldId id="271" r:id="rId29"/>
    <p:sldId id="281" r:id="rId30"/>
    <p:sldId id="283" r:id="rId31"/>
    <p:sldId id="306" r:id="rId32"/>
    <p:sldId id="307" r:id="rId33"/>
    <p:sldId id="309" r:id="rId34"/>
    <p:sldId id="308" r:id="rId35"/>
    <p:sldId id="261" r:id="rId36"/>
    <p:sldId id="285" r:id="rId37"/>
    <p:sldId id="310" r:id="rId38"/>
    <p:sldId id="286" r:id="rId39"/>
    <p:sldId id="287" r:id="rId40"/>
    <p:sldId id="292" r:id="rId41"/>
    <p:sldId id="293" r:id="rId4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545863"/>
    <a:srgbClr val="2C7BB6"/>
    <a:srgbClr val="00E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i\gabriele.pinto1\Downloads\table.csv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i\gabriele.pinto1\Downloads\table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i\gabriele.pinto1\Downloads\table.csv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documenti\gabriele.pinto1\Downloads\41d10441-1446-4fbe-a9ea-56ab3f87d329.xls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498687664041993"/>
          <c:y val="3.008546684590168E-2"/>
          <c:w val="0.56069076592698641"/>
          <c:h val="0.807077213047746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Foglio1!$D$3</c:f>
              <c:strCache>
                <c:ptCount val="1"/>
                <c:pt idx="0">
                  <c:v>old salary (before 2021)</c:v>
                </c:pt>
              </c:strCache>
            </c:strRef>
          </c:tx>
          <c:spPr>
            <a:solidFill>
              <a:srgbClr val="F96E4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Foglio1!$C$4:$C$15</c:f>
              <c:strCache>
                <c:ptCount val="12"/>
                <c:pt idx="0">
                  <c:v>Metropolitan Cities</c:v>
                </c:pt>
                <c:pt idx="1">
                  <c:v>Regional Capital</c:v>
                </c:pt>
                <c:pt idx="2">
                  <c:v>Province Capital  (more than 100k pop)</c:v>
                </c:pt>
                <c:pt idx="3">
                  <c:v>Province Capital  (50-100k pop)</c:v>
                </c:pt>
                <c:pt idx="4">
                  <c:v>Province Capital  (till 50k pop)</c:v>
                </c:pt>
                <c:pt idx="5">
                  <c:v>Other (100k-250k pop)</c:v>
                </c:pt>
                <c:pt idx="6">
                  <c:v>Other (50k-100k pop)</c:v>
                </c:pt>
                <c:pt idx="7">
                  <c:v>Other (30k-50k pop)</c:v>
                </c:pt>
                <c:pt idx="8">
                  <c:v>Other (10k-30k pop)</c:v>
                </c:pt>
                <c:pt idx="9">
                  <c:v>Other (5k-10k pop)</c:v>
                </c:pt>
                <c:pt idx="10">
                  <c:v>Other (3k-5k pop)</c:v>
                </c:pt>
                <c:pt idx="11">
                  <c:v>Other (till 3k pop)</c:v>
                </c:pt>
              </c:strCache>
            </c:strRef>
          </c:cat>
          <c:val>
            <c:numRef>
              <c:f>Foglio1!$D$4:$D$15</c:f>
              <c:numCache>
                <c:formatCode>_-* #,##0\ [$€-410]_-;\-* #,##0\ [$€-410]_-;_-* "-"??\ [$€-410]_-;_-@_-</c:formatCode>
                <c:ptCount val="12"/>
                <c:pt idx="0">
                  <c:v>7018.65</c:v>
                </c:pt>
                <c:pt idx="1">
                  <c:v>7018.65</c:v>
                </c:pt>
                <c:pt idx="2">
                  <c:v>5205.8900000000003</c:v>
                </c:pt>
                <c:pt idx="3">
                  <c:v>4596.46</c:v>
                </c:pt>
                <c:pt idx="4">
                  <c:v>3718.49</c:v>
                </c:pt>
                <c:pt idx="5">
                  <c:v>4596.46</c:v>
                </c:pt>
                <c:pt idx="6">
                  <c:v>3718.49</c:v>
                </c:pt>
                <c:pt idx="7">
                  <c:v>3114.23</c:v>
                </c:pt>
                <c:pt idx="8">
                  <c:v>2788.87</c:v>
                </c:pt>
                <c:pt idx="9">
                  <c:v>2509.98</c:v>
                </c:pt>
                <c:pt idx="10">
                  <c:v>1952.21</c:v>
                </c:pt>
                <c:pt idx="11">
                  <c:v>1659.38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F-4758-BCB6-9C0ECD97A812}"/>
            </c:ext>
          </c:extLst>
        </c:ser>
        <c:ser>
          <c:idx val="1"/>
          <c:order val="1"/>
          <c:tx>
            <c:strRef>
              <c:f>Foglio1!$E$3</c:f>
              <c:strCache>
                <c:ptCount val="1"/>
                <c:pt idx="0">
                  <c:v>new salary (after 2022)</c:v>
                </c:pt>
              </c:strCache>
            </c:strRef>
          </c:tx>
          <c:spPr>
            <a:solidFill>
              <a:srgbClr val="5458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Foglio1!$C$4:$C$15</c:f>
              <c:strCache>
                <c:ptCount val="12"/>
                <c:pt idx="0">
                  <c:v>Metropolitan Cities</c:v>
                </c:pt>
                <c:pt idx="1">
                  <c:v>Regional Capital</c:v>
                </c:pt>
                <c:pt idx="2">
                  <c:v>Province Capital  (more than 100k pop)</c:v>
                </c:pt>
                <c:pt idx="3">
                  <c:v>Province Capital  (50-100k pop)</c:v>
                </c:pt>
                <c:pt idx="4">
                  <c:v>Province Capital  (till 50k pop)</c:v>
                </c:pt>
                <c:pt idx="5">
                  <c:v>Other (100k-250k pop)</c:v>
                </c:pt>
                <c:pt idx="6">
                  <c:v>Other (50k-100k pop)</c:v>
                </c:pt>
                <c:pt idx="7">
                  <c:v>Other (30k-50k pop)</c:v>
                </c:pt>
                <c:pt idx="8">
                  <c:v>Other (10k-30k pop)</c:v>
                </c:pt>
                <c:pt idx="9">
                  <c:v>Other (5k-10k pop)</c:v>
                </c:pt>
                <c:pt idx="10">
                  <c:v>Other (3k-5k pop)</c:v>
                </c:pt>
                <c:pt idx="11">
                  <c:v>Other (till 3k pop)</c:v>
                </c:pt>
              </c:strCache>
            </c:strRef>
          </c:cat>
          <c:val>
            <c:numRef>
              <c:f>Foglio1!$E$4:$E$15</c:f>
              <c:numCache>
                <c:formatCode>_-* #,##0\ [$€-410]_-;\-* #,##0\ [$€-410]_-;_-* "-"??\ [$€-410]_-;_-@_-</c:formatCode>
                <c:ptCount val="12"/>
                <c:pt idx="0">
                  <c:v>13800</c:v>
                </c:pt>
                <c:pt idx="1">
                  <c:v>11040</c:v>
                </c:pt>
                <c:pt idx="2">
                  <c:v>11040</c:v>
                </c:pt>
                <c:pt idx="3">
                  <c:v>9660</c:v>
                </c:pt>
                <c:pt idx="4">
                  <c:v>9660</c:v>
                </c:pt>
                <c:pt idx="5">
                  <c:v>6210</c:v>
                </c:pt>
                <c:pt idx="6">
                  <c:v>6210</c:v>
                </c:pt>
                <c:pt idx="7">
                  <c:v>4830</c:v>
                </c:pt>
                <c:pt idx="8">
                  <c:v>4140</c:v>
                </c:pt>
                <c:pt idx="9">
                  <c:v>4002</c:v>
                </c:pt>
                <c:pt idx="10">
                  <c:v>3036</c:v>
                </c:pt>
                <c:pt idx="11">
                  <c:v>2208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F-4758-BCB6-9C0ECD97A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0627600"/>
        <c:axId val="2120628432"/>
      </c:barChart>
      <c:catAx>
        <c:axId val="2120627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FreesiaUPC" panose="020B0502040204020203" pitchFamily="34" charset="-34"/>
                <a:ea typeface="+mn-ea"/>
                <a:cs typeface="FreesiaUPC" panose="020B0502040204020203" pitchFamily="34" charset="-34"/>
              </a:defRPr>
            </a:pPr>
            <a:endParaRPr lang="en-US"/>
          </a:p>
        </c:txPr>
        <c:crossAx val="2120628432"/>
        <c:crosses val="autoZero"/>
        <c:auto val="1"/>
        <c:lblAlgn val="ctr"/>
        <c:lblOffset val="100"/>
        <c:noMultiLvlLbl val="0"/>
      </c:catAx>
      <c:valAx>
        <c:axId val="21206284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r>
                  <a:rPr lang="it-IT" sz="2000" dirty="0" err="1"/>
                  <a:t>Monthly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salary</a:t>
                </a:r>
                <a:endParaRPr lang="it-IT" sz="2000" dirty="0"/>
              </a:p>
            </c:rich>
          </c:tx>
          <c:layout>
            <c:manualLayout>
              <c:xMode val="edge"/>
              <c:yMode val="edge"/>
              <c:x val="0.42522093882687551"/>
              <c:y val="0.886894796484845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reesiaUPC" panose="020B0502040204020203" pitchFamily="34" charset="-34"/>
                  <a:ea typeface="+mn-ea"/>
                  <a:cs typeface="FreesiaUPC" panose="020B0502040204020203" pitchFamily="34" charset="-34"/>
                </a:defRPr>
              </a:pPr>
              <a:endParaRPr lang="en-US"/>
            </a:p>
          </c:txPr>
        </c:title>
        <c:numFmt formatCode="_-* #,##0\ [$€-410]_-;\-* #,##0\ [$€-410]_-;_-* &quot;-&quot;??\ [$€-410]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FreesiaUPC" panose="020B0502040204020203" pitchFamily="34" charset="-34"/>
                <a:ea typeface="+mn-ea"/>
                <a:cs typeface="FreesiaUPC" panose="020B0502040204020203" pitchFamily="34" charset="-34"/>
              </a:defRPr>
            </a:pPr>
            <a:endParaRPr lang="en-US"/>
          </a:p>
        </c:txPr>
        <c:crossAx val="212062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938929982237069"/>
          <c:y val="0.11745112134586486"/>
          <c:w val="0.32291696492483896"/>
          <c:h val="0.166126908553532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reesiaUPC" panose="020B0502040204020203" pitchFamily="34" charset="-34"/>
              <a:ea typeface="+mn-ea"/>
              <a:cs typeface="FreesiaUPC" panose="020B0502040204020203" pitchFamily="34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FreesiaUPC" panose="020B0502040204020203" pitchFamily="34" charset="-34"/>
          <a:cs typeface="FreesiaUPC" panose="020B0502040204020203" pitchFamily="34" charset="-34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498687664041993"/>
          <c:y val="3.008546684590168E-2"/>
          <c:w val="0.56069076592698641"/>
          <c:h val="0.807077213047746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Foglio1!$D$3</c:f>
              <c:strCache>
                <c:ptCount val="1"/>
                <c:pt idx="0">
                  <c:v>old salary (before 2021)</c:v>
                </c:pt>
              </c:strCache>
            </c:strRef>
          </c:tx>
          <c:spPr>
            <a:solidFill>
              <a:srgbClr val="F96E4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Foglio1!$C$4:$C$15</c:f>
              <c:strCache>
                <c:ptCount val="12"/>
                <c:pt idx="0">
                  <c:v>Metropolitan Cities</c:v>
                </c:pt>
                <c:pt idx="1">
                  <c:v>Regional Capital</c:v>
                </c:pt>
                <c:pt idx="2">
                  <c:v>Province Capital  (more than 100k pop)</c:v>
                </c:pt>
                <c:pt idx="3">
                  <c:v>Province Capital  (50-100k pop)</c:v>
                </c:pt>
                <c:pt idx="4">
                  <c:v>Province Capital  (till 50k pop)</c:v>
                </c:pt>
                <c:pt idx="5">
                  <c:v>Other (100k-250k pop)</c:v>
                </c:pt>
                <c:pt idx="6">
                  <c:v>Other (50k-100k pop)</c:v>
                </c:pt>
                <c:pt idx="7">
                  <c:v>Other (30k-50k pop)</c:v>
                </c:pt>
                <c:pt idx="8">
                  <c:v>Other (10k-30k pop)</c:v>
                </c:pt>
                <c:pt idx="9">
                  <c:v>Other (5k-10k pop)</c:v>
                </c:pt>
                <c:pt idx="10">
                  <c:v>Other (3k-5k pop)</c:v>
                </c:pt>
                <c:pt idx="11">
                  <c:v>Other (till 3k pop)</c:v>
                </c:pt>
              </c:strCache>
            </c:strRef>
          </c:cat>
          <c:val>
            <c:numRef>
              <c:f>Foglio1!$D$4:$D$15</c:f>
              <c:numCache>
                <c:formatCode>_-* #,##0\ [$€-410]_-;\-* #,##0\ [$€-410]_-;_-* "-"??\ [$€-410]_-;_-@_-</c:formatCode>
                <c:ptCount val="12"/>
                <c:pt idx="0">
                  <c:v>7018.65</c:v>
                </c:pt>
                <c:pt idx="1">
                  <c:v>7018.65</c:v>
                </c:pt>
                <c:pt idx="2">
                  <c:v>5205.8900000000003</c:v>
                </c:pt>
                <c:pt idx="3">
                  <c:v>4596.46</c:v>
                </c:pt>
                <c:pt idx="4">
                  <c:v>3718.49</c:v>
                </c:pt>
                <c:pt idx="5">
                  <c:v>4596.46</c:v>
                </c:pt>
                <c:pt idx="6">
                  <c:v>3718.49</c:v>
                </c:pt>
                <c:pt idx="7">
                  <c:v>3114.23</c:v>
                </c:pt>
                <c:pt idx="8">
                  <c:v>2788.87</c:v>
                </c:pt>
                <c:pt idx="9">
                  <c:v>2509.98</c:v>
                </c:pt>
                <c:pt idx="10">
                  <c:v>1952.21</c:v>
                </c:pt>
                <c:pt idx="11">
                  <c:v>1659.38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F-4758-BCB6-9C0ECD97A812}"/>
            </c:ext>
          </c:extLst>
        </c:ser>
        <c:ser>
          <c:idx val="1"/>
          <c:order val="1"/>
          <c:tx>
            <c:strRef>
              <c:f>Foglio1!$E$3</c:f>
              <c:strCache>
                <c:ptCount val="1"/>
                <c:pt idx="0">
                  <c:v>new salary (after 2022)</c:v>
                </c:pt>
              </c:strCache>
            </c:strRef>
          </c:tx>
          <c:spPr>
            <a:solidFill>
              <a:srgbClr val="5458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Foglio1!$C$4:$C$15</c:f>
              <c:strCache>
                <c:ptCount val="12"/>
                <c:pt idx="0">
                  <c:v>Metropolitan Cities</c:v>
                </c:pt>
                <c:pt idx="1">
                  <c:v>Regional Capital</c:v>
                </c:pt>
                <c:pt idx="2">
                  <c:v>Province Capital  (more than 100k pop)</c:v>
                </c:pt>
                <c:pt idx="3">
                  <c:v>Province Capital  (50-100k pop)</c:v>
                </c:pt>
                <c:pt idx="4">
                  <c:v>Province Capital  (till 50k pop)</c:v>
                </c:pt>
                <c:pt idx="5">
                  <c:v>Other (100k-250k pop)</c:v>
                </c:pt>
                <c:pt idx="6">
                  <c:v>Other (50k-100k pop)</c:v>
                </c:pt>
                <c:pt idx="7">
                  <c:v>Other (30k-50k pop)</c:v>
                </c:pt>
                <c:pt idx="8">
                  <c:v>Other (10k-30k pop)</c:v>
                </c:pt>
                <c:pt idx="9">
                  <c:v>Other (5k-10k pop)</c:v>
                </c:pt>
                <c:pt idx="10">
                  <c:v>Other (3k-5k pop)</c:v>
                </c:pt>
                <c:pt idx="11">
                  <c:v>Other (till 3k pop)</c:v>
                </c:pt>
              </c:strCache>
            </c:strRef>
          </c:cat>
          <c:val>
            <c:numRef>
              <c:f>Foglio1!$E$4:$E$15</c:f>
              <c:numCache>
                <c:formatCode>_-* #,##0\ [$€-410]_-;\-* #,##0\ [$€-410]_-;_-* "-"??\ [$€-410]_-;_-@_-</c:formatCode>
                <c:ptCount val="12"/>
                <c:pt idx="0">
                  <c:v>13800</c:v>
                </c:pt>
                <c:pt idx="1">
                  <c:v>11040</c:v>
                </c:pt>
                <c:pt idx="2">
                  <c:v>11040</c:v>
                </c:pt>
                <c:pt idx="3">
                  <c:v>9660</c:v>
                </c:pt>
                <c:pt idx="4">
                  <c:v>9660</c:v>
                </c:pt>
                <c:pt idx="5">
                  <c:v>6210</c:v>
                </c:pt>
                <c:pt idx="6">
                  <c:v>6210</c:v>
                </c:pt>
                <c:pt idx="7">
                  <c:v>4830</c:v>
                </c:pt>
                <c:pt idx="8">
                  <c:v>4140</c:v>
                </c:pt>
                <c:pt idx="9">
                  <c:v>4002</c:v>
                </c:pt>
                <c:pt idx="10">
                  <c:v>3036</c:v>
                </c:pt>
                <c:pt idx="11">
                  <c:v>2208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F-4758-BCB6-9C0ECD97A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0627600"/>
        <c:axId val="2120628432"/>
      </c:barChart>
      <c:catAx>
        <c:axId val="2120627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FreesiaUPC" panose="020B0502040204020203" pitchFamily="34" charset="-34"/>
                <a:ea typeface="+mn-ea"/>
                <a:cs typeface="FreesiaUPC" panose="020B0502040204020203" pitchFamily="34" charset="-34"/>
              </a:defRPr>
            </a:pPr>
            <a:endParaRPr lang="en-US"/>
          </a:p>
        </c:txPr>
        <c:crossAx val="2120628432"/>
        <c:crosses val="autoZero"/>
        <c:auto val="1"/>
        <c:lblAlgn val="ctr"/>
        <c:lblOffset val="100"/>
        <c:noMultiLvlLbl val="0"/>
      </c:catAx>
      <c:valAx>
        <c:axId val="21206284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r>
                  <a:rPr lang="it-IT" sz="2000" dirty="0" err="1"/>
                  <a:t>Monthly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salary</a:t>
                </a:r>
                <a:endParaRPr lang="it-IT" sz="2000" dirty="0"/>
              </a:p>
            </c:rich>
          </c:tx>
          <c:layout>
            <c:manualLayout>
              <c:xMode val="edge"/>
              <c:yMode val="edge"/>
              <c:x val="0.42522093882687551"/>
              <c:y val="0.886894796484845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reesiaUPC" panose="020B0502040204020203" pitchFamily="34" charset="-34"/>
                  <a:ea typeface="+mn-ea"/>
                  <a:cs typeface="FreesiaUPC" panose="020B0502040204020203" pitchFamily="34" charset="-34"/>
                </a:defRPr>
              </a:pPr>
              <a:endParaRPr lang="en-US"/>
            </a:p>
          </c:txPr>
        </c:title>
        <c:numFmt formatCode="_-* #,##0\ [$€-410]_-;\-* #,##0\ [$€-410]_-;_-* &quot;-&quot;??\ [$€-410]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FreesiaUPC" panose="020B0502040204020203" pitchFamily="34" charset="-34"/>
                <a:ea typeface="+mn-ea"/>
                <a:cs typeface="FreesiaUPC" panose="020B0502040204020203" pitchFamily="34" charset="-34"/>
              </a:defRPr>
            </a:pPr>
            <a:endParaRPr lang="en-US"/>
          </a:p>
        </c:txPr>
        <c:crossAx val="212062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938929982237069"/>
          <c:y val="0.11745112134586486"/>
          <c:w val="0.32291696492483896"/>
          <c:h val="0.166126908553532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reesiaUPC" panose="020B0502040204020203" pitchFamily="34" charset="-34"/>
              <a:ea typeface="+mn-ea"/>
              <a:cs typeface="FreesiaUPC" panose="020B0502040204020203" pitchFamily="34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FreesiaUPC" panose="020B0502040204020203" pitchFamily="34" charset="-34"/>
          <a:cs typeface="FreesiaUPC" panose="020B0502040204020203" pitchFamily="34" charset="-34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498687664041993"/>
          <c:y val="3.008546684590168E-2"/>
          <c:w val="0.56069076592698641"/>
          <c:h val="0.807077213047746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Foglio1!$D$3</c:f>
              <c:strCache>
                <c:ptCount val="1"/>
                <c:pt idx="0">
                  <c:v>old salary (before 2021)</c:v>
                </c:pt>
              </c:strCache>
            </c:strRef>
          </c:tx>
          <c:spPr>
            <a:solidFill>
              <a:srgbClr val="F96E4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Foglio1!$C$4:$C$15</c:f>
              <c:strCache>
                <c:ptCount val="12"/>
                <c:pt idx="0">
                  <c:v>Metropolitan Cities</c:v>
                </c:pt>
                <c:pt idx="1">
                  <c:v>Regional Capital</c:v>
                </c:pt>
                <c:pt idx="2">
                  <c:v>Province Capital  (more than 100k pop)</c:v>
                </c:pt>
                <c:pt idx="3">
                  <c:v>Province Capital  (50-100k pop)</c:v>
                </c:pt>
                <c:pt idx="4">
                  <c:v>Province Capital  (till 50k pop)</c:v>
                </c:pt>
                <c:pt idx="5">
                  <c:v>Other (100k-250k pop)</c:v>
                </c:pt>
                <c:pt idx="6">
                  <c:v>Other (50k-100k pop)</c:v>
                </c:pt>
                <c:pt idx="7">
                  <c:v>Other (30k-50k pop)</c:v>
                </c:pt>
                <c:pt idx="8">
                  <c:v>Other (10k-30k pop)</c:v>
                </c:pt>
                <c:pt idx="9">
                  <c:v>Other (5k-10k pop)</c:v>
                </c:pt>
                <c:pt idx="10">
                  <c:v>Other (3k-5k pop)</c:v>
                </c:pt>
                <c:pt idx="11">
                  <c:v>Other (till 3k pop)</c:v>
                </c:pt>
              </c:strCache>
            </c:strRef>
          </c:cat>
          <c:val>
            <c:numRef>
              <c:f>Foglio1!$D$4:$D$15</c:f>
              <c:numCache>
                <c:formatCode>_-* #,##0\ [$€-410]_-;\-* #,##0\ [$€-410]_-;_-* "-"??\ [$€-410]_-;_-@_-</c:formatCode>
                <c:ptCount val="12"/>
                <c:pt idx="0">
                  <c:v>7018.65</c:v>
                </c:pt>
                <c:pt idx="1">
                  <c:v>7018.65</c:v>
                </c:pt>
                <c:pt idx="2">
                  <c:v>5205.8900000000003</c:v>
                </c:pt>
                <c:pt idx="3">
                  <c:v>4596.46</c:v>
                </c:pt>
                <c:pt idx="4">
                  <c:v>3718.49</c:v>
                </c:pt>
                <c:pt idx="5">
                  <c:v>4596.46</c:v>
                </c:pt>
                <c:pt idx="6">
                  <c:v>3718.49</c:v>
                </c:pt>
                <c:pt idx="7">
                  <c:v>3114.23</c:v>
                </c:pt>
                <c:pt idx="8">
                  <c:v>2788.87</c:v>
                </c:pt>
                <c:pt idx="9">
                  <c:v>2509.98</c:v>
                </c:pt>
                <c:pt idx="10">
                  <c:v>1952.21</c:v>
                </c:pt>
                <c:pt idx="11">
                  <c:v>1659.38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0F-4758-BCB6-9C0ECD97A812}"/>
            </c:ext>
          </c:extLst>
        </c:ser>
        <c:ser>
          <c:idx val="1"/>
          <c:order val="1"/>
          <c:tx>
            <c:strRef>
              <c:f>Foglio1!$E$3</c:f>
              <c:strCache>
                <c:ptCount val="1"/>
                <c:pt idx="0">
                  <c:v>new salary (after 2022)</c:v>
                </c:pt>
              </c:strCache>
            </c:strRef>
          </c:tx>
          <c:spPr>
            <a:solidFill>
              <a:srgbClr val="5458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Foglio1!$C$4:$C$15</c:f>
              <c:strCache>
                <c:ptCount val="12"/>
                <c:pt idx="0">
                  <c:v>Metropolitan Cities</c:v>
                </c:pt>
                <c:pt idx="1">
                  <c:v>Regional Capital</c:v>
                </c:pt>
                <c:pt idx="2">
                  <c:v>Province Capital  (more than 100k pop)</c:v>
                </c:pt>
                <c:pt idx="3">
                  <c:v>Province Capital  (50-100k pop)</c:v>
                </c:pt>
                <c:pt idx="4">
                  <c:v>Province Capital  (till 50k pop)</c:v>
                </c:pt>
                <c:pt idx="5">
                  <c:v>Other (100k-250k pop)</c:v>
                </c:pt>
                <c:pt idx="6">
                  <c:v>Other (50k-100k pop)</c:v>
                </c:pt>
                <c:pt idx="7">
                  <c:v>Other (30k-50k pop)</c:v>
                </c:pt>
                <c:pt idx="8">
                  <c:v>Other (10k-30k pop)</c:v>
                </c:pt>
                <c:pt idx="9">
                  <c:v>Other (5k-10k pop)</c:v>
                </c:pt>
                <c:pt idx="10">
                  <c:v>Other (3k-5k pop)</c:v>
                </c:pt>
                <c:pt idx="11">
                  <c:v>Other (till 3k pop)</c:v>
                </c:pt>
              </c:strCache>
            </c:strRef>
          </c:cat>
          <c:val>
            <c:numRef>
              <c:f>Foglio1!$E$4:$E$15</c:f>
              <c:numCache>
                <c:formatCode>_-* #,##0\ [$€-410]_-;\-* #,##0\ [$€-410]_-;_-* "-"??\ [$€-410]_-;_-@_-</c:formatCode>
                <c:ptCount val="12"/>
                <c:pt idx="0">
                  <c:v>13800</c:v>
                </c:pt>
                <c:pt idx="1">
                  <c:v>11040</c:v>
                </c:pt>
                <c:pt idx="2">
                  <c:v>11040</c:v>
                </c:pt>
                <c:pt idx="3">
                  <c:v>9660</c:v>
                </c:pt>
                <c:pt idx="4">
                  <c:v>9660</c:v>
                </c:pt>
                <c:pt idx="5">
                  <c:v>6210</c:v>
                </c:pt>
                <c:pt idx="6">
                  <c:v>6210</c:v>
                </c:pt>
                <c:pt idx="7">
                  <c:v>4830</c:v>
                </c:pt>
                <c:pt idx="8">
                  <c:v>4140</c:v>
                </c:pt>
                <c:pt idx="9">
                  <c:v>4002</c:v>
                </c:pt>
                <c:pt idx="10">
                  <c:v>3036</c:v>
                </c:pt>
                <c:pt idx="11">
                  <c:v>2208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0F-4758-BCB6-9C0ECD97A8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20627600"/>
        <c:axId val="2120628432"/>
      </c:barChart>
      <c:catAx>
        <c:axId val="2120627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FreesiaUPC" panose="020B0502040204020203" pitchFamily="34" charset="-34"/>
                <a:ea typeface="+mn-ea"/>
                <a:cs typeface="FreesiaUPC" panose="020B0502040204020203" pitchFamily="34" charset="-34"/>
              </a:defRPr>
            </a:pPr>
            <a:endParaRPr lang="en-US"/>
          </a:p>
        </c:txPr>
        <c:crossAx val="2120628432"/>
        <c:crosses val="autoZero"/>
        <c:auto val="1"/>
        <c:lblAlgn val="ctr"/>
        <c:lblOffset val="100"/>
        <c:noMultiLvlLbl val="0"/>
      </c:catAx>
      <c:valAx>
        <c:axId val="212062843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FreesiaUPC" panose="020B0502040204020203" pitchFamily="34" charset="-34"/>
                    <a:ea typeface="+mn-ea"/>
                    <a:cs typeface="FreesiaUPC" panose="020B0502040204020203" pitchFamily="34" charset="-34"/>
                  </a:defRPr>
                </a:pPr>
                <a:r>
                  <a:rPr lang="it-IT" sz="2000" dirty="0" err="1"/>
                  <a:t>Monthly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salary</a:t>
                </a:r>
                <a:endParaRPr lang="it-IT" sz="2000" dirty="0"/>
              </a:p>
            </c:rich>
          </c:tx>
          <c:layout>
            <c:manualLayout>
              <c:xMode val="edge"/>
              <c:yMode val="edge"/>
              <c:x val="0.42522093882687551"/>
              <c:y val="0.886894796484845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reesiaUPC" panose="020B0502040204020203" pitchFamily="34" charset="-34"/>
                  <a:ea typeface="+mn-ea"/>
                  <a:cs typeface="FreesiaUPC" panose="020B0502040204020203" pitchFamily="34" charset="-34"/>
                </a:defRPr>
              </a:pPr>
              <a:endParaRPr lang="en-US"/>
            </a:p>
          </c:txPr>
        </c:title>
        <c:numFmt formatCode="_-* #,##0\ [$€-410]_-;\-* #,##0\ [$€-410]_-;_-* &quot;-&quot;??\ [$€-410]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FreesiaUPC" panose="020B0502040204020203" pitchFamily="34" charset="-34"/>
                <a:ea typeface="+mn-ea"/>
                <a:cs typeface="FreesiaUPC" panose="020B0502040204020203" pitchFamily="34" charset="-34"/>
              </a:defRPr>
            </a:pPr>
            <a:endParaRPr lang="en-US"/>
          </a:p>
        </c:txPr>
        <c:crossAx val="212062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3938929982237069"/>
          <c:y val="0.11745112134586486"/>
          <c:w val="0.32291696492483896"/>
          <c:h val="0.166126908553532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reesiaUPC" panose="020B0502040204020203" pitchFamily="34" charset="-34"/>
              <a:ea typeface="+mn-ea"/>
              <a:cs typeface="FreesiaUPC" panose="020B0502040204020203" pitchFamily="34" charset="-34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FreesiaUPC" panose="020B0502040204020203" pitchFamily="34" charset="-34"/>
          <a:cs typeface="FreesiaUPC" panose="020B0502040204020203" pitchFamily="34" charset="-34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372663540274254E-2"/>
          <c:y val="5.0925925925925923E-2"/>
          <c:w val="0.87742516343708421"/>
          <c:h val="0.8335961650627005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4586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Foglio5!$H$11:$J$11</c:f>
              <c:strCache>
                <c:ptCount val="3"/>
                <c:pt idx="0">
                  <c:v>mayor</c:v>
                </c:pt>
                <c:pt idx="1">
                  <c:v>executive commitee</c:v>
                </c:pt>
                <c:pt idx="2">
                  <c:v>counselor</c:v>
                </c:pt>
              </c:strCache>
            </c:strRef>
          </c:cat>
          <c:val>
            <c:numRef>
              <c:f>Foglio5!$H$12:$J$12</c:f>
              <c:numCache>
                <c:formatCode>0%</c:formatCode>
                <c:ptCount val="3"/>
                <c:pt idx="0">
                  <c:v>1</c:v>
                </c:pt>
                <c:pt idx="1">
                  <c:v>0.45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AC-483D-A327-5646174E1D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72288240"/>
        <c:axId val="2072274928"/>
      </c:barChart>
      <c:catAx>
        <c:axId val="20722882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72274928"/>
        <c:crosses val="autoZero"/>
        <c:auto val="1"/>
        <c:lblAlgn val="ctr"/>
        <c:lblOffset val="100"/>
        <c:noMultiLvlLbl val="0"/>
      </c:catAx>
      <c:valAx>
        <c:axId val="2072274928"/>
        <c:scaling>
          <c:orientation val="minMax"/>
        </c:scaling>
        <c:delete val="1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800" dirty="0" err="1"/>
                  <a:t>Percentage</a:t>
                </a:r>
                <a:r>
                  <a:rPr lang="it-IT" sz="1800" dirty="0"/>
                  <a:t> of </a:t>
                </a:r>
                <a:r>
                  <a:rPr lang="it-IT" sz="1800" dirty="0" err="1"/>
                  <a:t>wage</a:t>
                </a:r>
                <a:endParaRPr lang="it-IT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crossAx val="207228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DCE993-5C88-4607-B3E8-D7869861257D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4FE7F-1B31-4A9E-9273-18F321EAF9F3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1328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7DE8A0-4805-72EC-26AE-B0E3D38136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29ED32A-8428-1B67-15BA-E4FF8072E1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5D306B5-F2FA-672B-887A-1A7173F11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774944E-0CE3-D81A-FEC2-AFD5574A0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F33F96-A986-66CC-675C-3DAB55998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0711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9FD3A03-3318-076E-89DB-91981A463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F0BE9CA-152D-E0A4-50E0-243B045AF2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DF9F6F8-B955-0FAA-2EA4-DCD89CACC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BEABCD1-8BA1-0315-95CC-2E9F8CEE0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EF88AB-1241-B62E-4289-FAC69ABA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986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5965D2-6248-764C-90C6-E79E8E0FA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C24C36-181C-01AD-F31B-A4F913EC4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E2A8593-D7B7-D1A8-2E79-B252DAB1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5E45B75-338B-DC0E-AFEB-35ABD2C7D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C6AC21D-AE8E-977F-A9C7-010298462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18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548687-E323-2CB3-4A69-45BFFFFBC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022D57-6026-B735-3F3D-3E110970B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8C9134-1EA7-2A76-F214-9E4D9316F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A56F10E-3BFA-8F77-A7E4-0D9014F27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D18F3A-42BF-C7EB-80F8-F2E6DA813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44E5C07-62CC-6FD4-B5DE-46C527482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288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D4C79A-702D-16C4-3680-CAA8F1417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7C52A3-D2E0-B5A0-089F-BCEEDA18C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B99FA0E-B41C-CC9E-2771-E21389499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B4DE951-604C-D17B-04CF-D371BFB263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94B32E8-E581-2FB8-76C8-2202456595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DD3E42A-0C1B-2079-85BE-BE0BFEAEA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E3616437-A0FE-C1EE-31D5-A46F79230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45BEFB9-DC24-DD14-68D3-240C862F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174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D070A6C-AC09-99F9-FE28-9EAC31F7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2671882-0AFD-4C1D-B31F-8881F5A7E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FADC3F6-D789-024B-9DB5-4DD906DDF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F3D4C42-A081-D893-FD38-C26005C3C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8097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B1AA254-68A8-2703-272E-C334CB6F2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36B5179-C643-1E40-C662-90823234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D2BCADF-C6CB-575E-C957-C73540FC4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0321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1567CB-1D6F-4085-872C-69D68C8EC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4ACFDD9-AD52-3EBA-B761-BA2033382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2D94006-FA3F-E5EE-ECBC-0EE25FDAE5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15CFF61-0DAD-E090-C60C-FF468126B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D40723E-D07C-AF68-77C7-E7E8BE0E8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5B3BB0-8145-5B07-25A9-39C12B220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413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99E65F-43B2-A73E-F9C6-5A248C3FB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9E8520A-6D58-59E2-E322-3DB090D962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C8FC20C-79AB-170E-D780-67AA9A858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2640CEF-B982-DFE7-D8E9-AF4B3DB0D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FC21633-A660-7369-06B2-AB866FA7A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B950D6C-A538-FD69-40BB-574C48CE4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7304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2130D0-EA7E-39C1-81F2-323131B81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D3B39B3-8459-9B8E-2AFD-5A7F0F5DFC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D0E3E86-F375-FDB1-6C41-08BA1112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768368-21AB-8705-11F1-07A06DD50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D10709D-61AB-0AF1-F6F1-897877E10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103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4371F42-15C1-0F2E-8282-2D11233CD3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49DC0CF-DA82-6A9A-F968-1DC017098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D59DD3-8F42-1A50-F374-0C993FADF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97888B-4A27-3A46-5EB1-44DA9F2E5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6345DD-E83B-56E7-7376-A22751CF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4110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0F47F83-A9EA-F30A-62A1-3FE7CE2DD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D4CE3B-8296-4F26-2149-BA917C3252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956099-E395-6A7B-992F-71BE3632F7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F9F0F-FF06-4911-8BF0-9656EF4A15CC}" type="datetimeFigureOut">
              <a:rPr lang="it-IT" smtClean="0"/>
              <a:t>03/05/2023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FC5193F-83C9-41C3-8500-8B02D6784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690879-648A-E316-EF64-B09B290558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D8AB5-C0C9-45F1-A033-D380074CBEB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7395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oney Handling | Plug-in">
            <a:extLst>
              <a:ext uri="{FF2B5EF4-FFF2-40B4-BE49-F238E27FC236}">
                <a16:creationId xmlns:a16="http://schemas.microsoft.com/office/drawing/2014/main" id="{C8BF886E-5DC6-83CF-7682-CD3D37645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0510" y="703482"/>
            <a:ext cx="4440048" cy="320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190870C-CC67-566C-9B12-5F5BEA572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1303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Money talks: the effect of a pay rise on local politicians’ quality</a:t>
            </a:r>
            <a:endParaRPr lang="it-IT" dirty="0">
              <a:effectLst>
                <a:outerShdw blurRad="50800" dist="50800" dir="5400000" algn="ctr" rotWithShape="0">
                  <a:schemeClr val="bg1"/>
                </a:outerShdw>
              </a:effectLst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3FD93FC-BD12-0088-C3DF-F8E617952D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0182"/>
            <a:ext cx="9144000" cy="1347617"/>
          </a:xfrm>
        </p:spPr>
        <p:txBody>
          <a:bodyPr/>
          <a:lstStyle/>
          <a:p>
            <a:r>
              <a:rPr lang="it-IT" dirty="0"/>
              <a:t>Augusto Cerqua, Samuel Nocito &amp; </a:t>
            </a:r>
            <a:r>
              <a:rPr lang="it-IT" dirty="0">
                <a:solidFill>
                  <a:srgbClr val="0066FF"/>
                </a:solidFill>
              </a:rPr>
              <a:t>Gabriele Pinto</a:t>
            </a:r>
          </a:p>
          <a:p>
            <a:r>
              <a:rPr lang="it-IT" sz="1400" b="1" dirty="0"/>
              <a:t>DISSE- Sapienza University of Rome</a:t>
            </a:r>
          </a:p>
        </p:txBody>
      </p:sp>
      <p:pic>
        <p:nvPicPr>
          <p:cNvPr id="1026" name="Picture 2" descr="logo-sapienza-new - Saperessere">
            <a:extLst>
              <a:ext uri="{FF2B5EF4-FFF2-40B4-BE49-F238E27FC236}">
                <a16:creationId xmlns:a16="http://schemas.microsoft.com/office/drawing/2014/main" id="{37DBCE0A-E649-E3E0-4710-F2810DA28E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016" y="4743261"/>
            <a:ext cx="2119968" cy="759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F83FC791-FAEA-64D1-9F0D-D09363FEBEB8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F4A2672-C6E8-CB43-78D7-D73C1DE4C82C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6FA58A2-596E-FE58-1F17-794739D22EFC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C320081-460A-3F2C-E590-38430D0A93DE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6456D1D8-26AA-A180-6179-2B1653D473A2}"/>
              </a:ext>
            </a:extLst>
          </p:cNvPr>
          <p:cNvSpPr txBox="1">
            <a:spLocks/>
          </p:cNvSpPr>
          <p:nvPr/>
        </p:nvSpPr>
        <p:spPr>
          <a:xfrm>
            <a:off x="1524000" y="5783636"/>
            <a:ext cx="9144000" cy="672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European Public Choice Society, Hannover, 25/03/2023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val="2333006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FD9D9AC3-1653-AD21-291A-A7796AE87D42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6CE8AD-3902-A42A-54A5-ED6B7047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73" y="394728"/>
            <a:ext cx="10515600" cy="1325563"/>
          </a:xfrm>
        </p:spPr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pay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?</a:t>
            </a:r>
          </a:p>
        </p:txBody>
      </p:sp>
      <p:pic>
        <p:nvPicPr>
          <p:cNvPr id="1028" name="Picture 4" descr="Population Icon Images - Free Download on Freepik">
            <a:extLst>
              <a:ext uri="{FF2B5EF4-FFF2-40B4-BE49-F238E27FC236}">
                <a16:creationId xmlns:a16="http://schemas.microsoft.com/office/drawing/2014/main" id="{3DC8337D-0294-708E-86B2-D67222594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9" t="43230" r="12450" b="27813"/>
          <a:stretch/>
        </p:blipFill>
        <p:spPr bwMode="auto">
          <a:xfrm>
            <a:off x="6402085" y="2188770"/>
            <a:ext cx="2036244" cy="18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DCAFFB4-7E12-E396-EE28-B5A529A3B089}"/>
              </a:ext>
            </a:extLst>
          </p:cNvPr>
          <p:cNvSpPr txBox="1"/>
          <p:nvPr/>
        </p:nvSpPr>
        <p:spPr>
          <a:xfrm>
            <a:off x="6300276" y="1779924"/>
            <a:ext cx="223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Population</a:t>
            </a:r>
            <a:endParaRPr lang="it-IT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9FCBD4D-1843-E35B-1AE6-9996116BAF6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AAE2492-3548-F531-B0F4-25F3BE35D9F4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B1C04C7-74C5-7927-6893-DF6C093115BC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AEE9CDF1-7928-FE4D-5785-794FDF48D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652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FD9D9AC3-1653-AD21-291A-A7796AE87D42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6CE8AD-3902-A42A-54A5-ED6B7047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73" y="394728"/>
            <a:ext cx="10515600" cy="1325563"/>
          </a:xfrm>
        </p:spPr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pay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?</a:t>
            </a:r>
          </a:p>
        </p:txBody>
      </p:sp>
      <p:pic>
        <p:nvPicPr>
          <p:cNvPr id="4" name="Segnaposto contenuto 10">
            <a:extLst>
              <a:ext uri="{FF2B5EF4-FFF2-40B4-BE49-F238E27FC236}">
                <a16:creationId xmlns:a16="http://schemas.microsoft.com/office/drawing/2014/main" id="{166F69BB-C071-89EA-14D8-9262A2635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7"/>
          <a:stretch/>
        </p:blipFill>
        <p:spPr>
          <a:xfrm>
            <a:off x="10851796" y="1621990"/>
            <a:ext cx="697029" cy="1325564"/>
          </a:xfr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351764-01BD-D9FA-6893-0CE37F41D96B}"/>
              </a:ext>
            </a:extLst>
          </p:cNvPr>
          <p:cNvSpPr txBox="1"/>
          <p:nvPr/>
        </p:nvSpPr>
        <p:spPr>
          <a:xfrm>
            <a:off x="10718154" y="2998741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good</a:t>
            </a:r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E5EA5F22-98BA-4BD6-42BD-AB154D599DFD}"/>
              </a:ext>
            </a:extLst>
          </p:cNvPr>
          <p:cNvCxnSpPr>
            <a:cxnSpLocks/>
            <a:stCxn id="1028" idx="3"/>
            <a:endCxn id="4" idx="1"/>
          </p:cNvCxnSpPr>
          <p:nvPr/>
        </p:nvCxnSpPr>
        <p:spPr>
          <a:xfrm flipV="1">
            <a:off x="8438329" y="2284772"/>
            <a:ext cx="2413467" cy="8273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Population Icon Images - Free Download on Freepik">
            <a:extLst>
              <a:ext uri="{FF2B5EF4-FFF2-40B4-BE49-F238E27FC236}">
                <a16:creationId xmlns:a16="http://schemas.microsoft.com/office/drawing/2014/main" id="{3DC8337D-0294-708E-86B2-D67222594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9" t="43230" r="12450" b="27813"/>
          <a:stretch/>
        </p:blipFill>
        <p:spPr bwMode="auto">
          <a:xfrm>
            <a:off x="6402085" y="2188770"/>
            <a:ext cx="2036244" cy="18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DCAFFB4-7E12-E396-EE28-B5A529A3B089}"/>
              </a:ext>
            </a:extLst>
          </p:cNvPr>
          <p:cNvSpPr txBox="1"/>
          <p:nvPr/>
        </p:nvSpPr>
        <p:spPr>
          <a:xfrm>
            <a:off x="6300276" y="1779924"/>
            <a:ext cx="223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Population</a:t>
            </a:r>
            <a:endParaRPr lang="it-IT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9FCBD4D-1843-E35B-1AE6-9996116BAF6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AAE2492-3548-F531-B0F4-25F3BE35D9F4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B1C04C7-74C5-7927-6893-DF6C093115BC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2635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FD9D9AC3-1653-AD21-291A-A7796AE87D42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6CE8AD-3902-A42A-54A5-ED6B7047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73" y="394728"/>
            <a:ext cx="10515600" cy="1325563"/>
          </a:xfrm>
        </p:spPr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pay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?</a:t>
            </a:r>
          </a:p>
        </p:txBody>
      </p:sp>
      <p:pic>
        <p:nvPicPr>
          <p:cNvPr id="4" name="Segnaposto contenuto 10">
            <a:extLst>
              <a:ext uri="{FF2B5EF4-FFF2-40B4-BE49-F238E27FC236}">
                <a16:creationId xmlns:a16="http://schemas.microsoft.com/office/drawing/2014/main" id="{166F69BB-C071-89EA-14D8-9262A2635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7"/>
          <a:stretch/>
        </p:blipFill>
        <p:spPr>
          <a:xfrm>
            <a:off x="10851796" y="1621990"/>
            <a:ext cx="697029" cy="1325564"/>
          </a:xfrm>
        </p:spPr>
      </p:pic>
      <p:pic>
        <p:nvPicPr>
          <p:cNvPr id="7" name="Segnaposto contenuto 10">
            <a:extLst>
              <a:ext uri="{FF2B5EF4-FFF2-40B4-BE49-F238E27FC236}">
                <a16:creationId xmlns:a16="http://schemas.microsoft.com/office/drawing/2014/main" id="{23223508-CCB5-B84F-C742-DD65D333A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7"/>
          <a:stretch/>
        </p:blipFill>
        <p:spPr>
          <a:xfrm>
            <a:off x="10981184" y="3489928"/>
            <a:ext cx="697028" cy="13255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351764-01BD-D9FA-6893-0CE37F41D96B}"/>
              </a:ext>
            </a:extLst>
          </p:cNvPr>
          <p:cNvSpPr txBox="1"/>
          <p:nvPr/>
        </p:nvSpPr>
        <p:spPr>
          <a:xfrm>
            <a:off x="10718154" y="2998741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good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74C6ED3-2B21-4EFE-AC42-F055313F0D66}"/>
              </a:ext>
            </a:extLst>
          </p:cNvPr>
          <p:cNvSpPr txBox="1"/>
          <p:nvPr/>
        </p:nvSpPr>
        <p:spPr>
          <a:xfrm>
            <a:off x="10831672" y="4906686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bad</a:t>
            </a:r>
            <a:endParaRPr lang="it-IT" dirty="0"/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E5EA5F22-98BA-4BD6-42BD-AB154D599DFD}"/>
              </a:ext>
            </a:extLst>
          </p:cNvPr>
          <p:cNvCxnSpPr>
            <a:cxnSpLocks/>
            <a:stCxn id="1028" idx="3"/>
            <a:endCxn id="4" idx="1"/>
          </p:cNvCxnSpPr>
          <p:nvPr/>
        </p:nvCxnSpPr>
        <p:spPr>
          <a:xfrm flipV="1">
            <a:off x="8438329" y="2284772"/>
            <a:ext cx="2413467" cy="8273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78619264-4058-D2D9-C61D-DBB9723C99F5}"/>
              </a:ext>
            </a:extLst>
          </p:cNvPr>
          <p:cNvCxnSpPr>
            <a:cxnSpLocks/>
            <a:stCxn id="1028" idx="3"/>
            <a:endCxn id="7" idx="1"/>
          </p:cNvCxnSpPr>
          <p:nvPr/>
        </p:nvCxnSpPr>
        <p:spPr>
          <a:xfrm>
            <a:off x="8438329" y="3112100"/>
            <a:ext cx="2542855" cy="104061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Population Icon Images - Free Download on Freepik">
            <a:extLst>
              <a:ext uri="{FF2B5EF4-FFF2-40B4-BE49-F238E27FC236}">
                <a16:creationId xmlns:a16="http://schemas.microsoft.com/office/drawing/2014/main" id="{3DC8337D-0294-708E-86B2-D67222594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9" t="43230" r="12450" b="27813"/>
          <a:stretch/>
        </p:blipFill>
        <p:spPr bwMode="auto">
          <a:xfrm>
            <a:off x="6402085" y="2188770"/>
            <a:ext cx="2036244" cy="18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DCAFFB4-7E12-E396-EE28-B5A529A3B089}"/>
              </a:ext>
            </a:extLst>
          </p:cNvPr>
          <p:cNvSpPr txBox="1"/>
          <p:nvPr/>
        </p:nvSpPr>
        <p:spPr>
          <a:xfrm>
            <a:off x="6300276" y="1779924"/>
            <a:ext cx="223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Population</a:t>
            </a:r>
            <a:endParaRPr lang="it-IT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9FCBD4D-1843-E35B-1AE6-9996116BAF6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AAE2492-3548-F531-B0F4-25F3BE35D9F4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B1C04C7-74C5-7927-6893-DF6C093115BC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257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FD9D9AC3-1653-AD21-291A-A7796AE87D42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6CE8AD-3902-A42A-54A5-ED6B7047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73" y="394728"/>
            <a:ext cx="10515600" cy="1325563"/>
          </a:xfrm>
        </p:spPr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pay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?</a:t>
            </a:r>
          </a:p>
        </p:txBody>
      </p:sp>
      <p:pic>
        <p:nvPicPr>
          <p:cNvPr id="4" name="Segnaposto contenuto 10">
            <a:extLst>
              <a:ext uri="{FF2B5EF4-FFF2-40B4-BE49-F238E27FC236}">
                <a16:creationId xmlns:a16="http://schemas.microsoft.com/office/drawing/2014/main" id="{166F69BB-C071-89EA-14D8-9262A2635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7"/>
          <a:stretch/>
        </p:blipFill>
        <p:spPr>
          <a:xfrm>
            <a:off x="10851796" y="1621990"/>
            <a:ext cx="697029" cy="1325564"/>
          </a:xfrm>
        </p:spPr>
      </p:pic>
      <p:pic>
        <p:nvPicPr>
          <p:cNvPr id="7" name="Segnaposto contenuto 10">
            <a:extLst>
              <a:ext uri="{FF2B5EF4-FFF2-40B4-BE49-F238E27FC236}">
                <a16:creationId xmlns:a16="http://schemas.microsoft.com/office/drawing/2014/main" id="{23223508-CCB5-B84F-C742-DD65D333A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7"/>
          <a:stretch/>
        </p:blipFill>
        <p:spPr>
          <a:xfrm>
            <a:off x="10981184" y="3489928"/>
            <a:ext cx="697028" cy="13255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351764-01BD-D9FA-6893-0CE37F41D96B}"/>
              </a:ext>
            </a:extLst>
          </p:cNvPr>
          <p:cNvSpPr txBox="1"/>
          <p:nvPr/>
        </p:nvSpPr>
        <p:spPr>
          <a:xfrm>
            <a:off x="10718154" y="2998741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good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74C6ED3-2B21-4EFE-AC42-F055313F0D66}"/>
              </a:ext>
            </a:extLst>
          </p:cNvPr>
          <p:cNvSpPr txBox="1"/>
          <p:nvPr/>
        </p:nvSpPr>
        <p:spPr>
          <a:xfrm>
            <a:off x="10831672" y="4906686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bad</a:t>
            </a:r>
            <a:endParaRPr lang="it-IT" dirty="0"/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E5EA5F22-98BA-4BD6-42BD-AB154D599DFD}"/>
              </a:ext>
            </a:extLst>
          </p:cNvPr>
          <p:cNvCxnSpPr>
            <a:cxnSpLocks/>
            <a:stCxn id="1028" idx="3"/>
            <a:endCxn id="4" idx="1"/>
          </p:cNvCxnSpPr>
          <p:nvPr/>
        </p:nvCxnSpPr>
        <p:spPr>
          <a:xfrm flipV="1">
            <a:off x="8438329" y="2284772"/>
            <a:ext cx="2413467" cy="8273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78619264-4058-D2D9-C61D-DBB9723C99F5}"/>
              </a:ext>
            </a:extLst>
          </p:cNvPr>
          <p:cNvCxnSpPr>
            <a:cxnSpLocks/>
            <a:stCxn id="1028" idx="3"/>
            <a:endCxn id="7" idx="1"/>
          </p:cNvCxnSpPr>
          <p:nvPr/>
        </p:nvCxnSpPr>
        <p:spPr>
          <a:xfrm>
            <a:off x="8438329" y="3112100"/>
            <a:ext cx="2542855" cy="104061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Population Icon Images - Free Download on Freepik">
            <a:extLst>
              <a:ext uri="{FF2B5EF4-FFF2-40B4-BE49-F238E27FC236}">
                <a16:creationId xmlns:a16="http://schemas.microsoft.com/office/drawing/2014/main" id="{3DC8337D-0294-708E-86B2-D67222594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9" t="43230" r="12450" b="27813"/>
          <a:stretch/>
        </p:blipFill>
        <p:spPr bwMode="auto">
          <a:xfrm>
            <a:off x="6402085" y="2188770"/>
            <a:ext cx="2036244" cy="18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DCAFFB4-7E12-E396-EE28-B5A529A3B089}"/>
              </a:ext>
            </a:extLst>
          </p:cNvPr>
          <p:cNvSpPr txBox="1"/>
          <p:nvPr/>
        </p:nvSpPr>
        <p:spPr>
          <a:xfrm>
            <a:off x="6300276" y="1779924"/>
            <a:ext cx="223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Population</a:t>
            </a:r>
            <a:endParaRPr lang="it-IT" dirty="0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BB7B7A6E-1396-A0CD-C9CE-E77C42E3A885}"/>
              </a:ext>
            </a:extLst>
          </p:cNvPr>
          <p:cNvSpPr txBox="1"/>
          <p:nvPr/>
        </p:nvSpPr>
        <p:spPr>
          <a:xfrm>
            <a:off x="565926" y="2005639"/>
            <a:ext cx="55300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To attract “better” politicians </a:t>
            </a:r>
            <a:r>
              <a:rPr lang="en-US" sz="3200" dirty="0">
                <a:solidFill>
                  <a:srgbClr val="0066FF"/>
                </a:solidFill>
              </a:rPr>
              <a:t>(selection)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9FCBD4D-1843-E35B-1AE6-9996116BAF6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AAE2492-3548-F531-B0F4-25F3BE35D9F4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B1C04C7-74C5-7927-6893-DF6C093115BC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5212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FD9D9AC3-1653-AD21-291A-A7796AE87D42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6CE8AD-3902-A42A-54A5-ED6B7047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73" y="394728"/>
            <a:ext cx="10515600" cy="1325563"/>
          </a:xfrm>
        </p:spPr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pay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?</a:t>
            </a:r>
          </a:p>
        </p:txBody>
      </p:sp>
      <p:pic>
        <p:nvPicPr>
          <p:cNvPr id="4" name="Segnaposto contenuto 10">
            <a:extLst>
              <a:ext uri="{FF2B5EF4-FFF2-40B4-BE49-F238E27FC236}">
                <a16:creationId xmlns:a16="http://schemas.microsoft.com/office/drawing/2014/main" id="{166F69BB-C071-89EA-14D8-9262A2635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7"/>
          <a:stretch/>
        </p:blipFill>
        <p:spPr>
          <a:xfrm>
            <a:off x="10851796" y="1621990"/>
            <a:ext cx="697029" cy="1325564"/>
          </a:xfrm>
        </p:spPr>
      </p:pic>
      <p:pic>
        <p:nvPicPr>
          <p:cNvPr id="7" name="Segnaposto contenuto 10">
            <a:extLst>
              <a:ext uri="{FF2B5EF4-FFF2-40B4-BE49-F238E27FC236}">
                <a16:creationId xmlns:a16="http://schemas.microsoft.com/office/drawing/2014/main" id="{23223508-CCB5-B84F-C742-DD65D333A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7"/>
          <a:stretch/>
        </p:blipFill>
        <p:spPr>
          <a:xfrm>
            <a:off x="10981184" y="3489928"/>
            <a:ext cx="697028" cy="13255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351764-01BD-D9FA-6893-0CE37F41D96B}"/>
              </a:ext>
            </a:extLst>
          </p:cNvPr>
          <p:cNvSpPr txBox="1"/>
          <p:nvPr/>
        </p:nvSpPr>
        <p:spPr>
          <a:xfrm>
            <a:off x="10718154" y="2998741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good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74C6ED3-2B21-4EFE-AC42-F055313F0D66}"/>
              </a:ext>
            </a:extLst>
          </p:cNvPr>
          <p:cNvSpPr txBox="1"/>
          <p:nvPr/>
        </p:nvSpPr>
        <p:spPr>
          <a:xfrm>
            <a:off x="10831672" y="4906686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bad</a:t>
            </a:r>
            <a:endParaRPr lang="it-IT" dirty="0"/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E5EA5F22-98BA-4BD6-42BD-AB154D599DFD}"/>
              </a:ext>
            </a:extLst>
          </p:cNvPr>
          <p:cNvCxnSpPr>
            <a:cxnSpLocks/>
            <a:stCxn id="1028" idx="3"/>
            <a:endCxn id="4" idx="1"/>
          </p:cNvCxnSpPr>
          <p:nvPr/>
        </p:nvCxnSpPr>
        <p:spPr>
          <a:xfrm flipV="1">
            <a:off x="8438329" y="2284772"/>
            <a:ext cx="2413467" cy="8273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78619264-4058-D2D9-C61D-DBB9723C99F5}"/>
              </a:ext>
            </a:extLst>
          </p:cNvPr>
          <p:cNvCxnSpPr>
            <a:cxnSpLocks/>
            <a:stCxn id="1028" idx="3"/>
            <a:endCxn id="7" idx="1"/>
          </p:cNvCxnSpPr>
          <p:nvPr/>
        </p:nvCxnSpPr>
        <p:spPr>
          <a:xfrm>
            <a:off x="8438329" y="3112100"/>
            <a:ext cx="2542855" cy="104061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Population Icon Images - Free Download on Freepik">
            <a:extLst>
              <a:ext uri="{FF2B5EF4-FFF2-40B4-BE49-F238E27FC236}">
                <a16:creationId xmlns:a16="http://schemas.microsoft.com/office/drawing/2014/main" id="{3DC8337D-0294-708E-86B2-D67222594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9" t="43230" r="12450" b="27813"/>
          <a:stretch/>
        </p:blipFill>
        <p:spPr bwMode="auto">
          <a:xfrm>
            <a:off x="6402085" y="2188770"/>
            <a:ext cx="2036244" cy="18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DCAFFB4-7E12-E396-EE28-B5A529A3B089}"/>
              </a:ext>
            </a:extLst>
          </p:cNvPr>
          <p:cNvSpPr txBox="1"/>
          <p:nvPr/>
        </p:nvSpPr>
        <p:spPr>
          <a:xfrm>
            <a:off x="6300276" y="1779924"/>
            <a:ext cx="223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Population</a:t>
            </a:r>
            <a:endParaRPr lang="it-IT" dirty="0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BB7B7A6E-1396-A0CD-C9CE-E77C42E3A885}"/>
              </a:ext>
            </a:extLst>
          </p:cNvPr>
          <p:cNvSpPr txBox="1"/>
          <p:nvPr/>
        </p:nvSpPr>
        <p:spPr>
          <a:xfrm>
            <a:off x="565926" y="2005639"/>
            <a:ext cx="553007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To attract “better” politicians </a:t>
            </a:r>
            <a:r>
              <a:rPr lang="en-US" sz="3200" dirty="0">
                <a:solidFill>
                  <a:srgbClr val="0066FF"/>
                </a:solidFill>
              </a:rPr>
              <a:t>(selection)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To provide them with proper monetary incentive to work (</a:t>
            </a:r>
            <a:r>
              <a:rPr lang="en-US" sz="3200" dirty="0">
                <a:solidFill>
                  <a:srgbClr val="0066FF"/>
                </a:solidFill>
              </a:rPr>
              <a:t>and to do it well</a:t>
            </a:r>
            <a:r>
              <a:rPr lang="en-US" sz="3200" dirty="0"/>
              <a:t>).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9FCBD4D-1843-E35B-1AE6-9996116BAF6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AAE2492-3548-F531-B0F4-25F3BE35D9F4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B1C04C7-74C5-7927-6893-DF6C093115BC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74267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FD9D9AC3-1653-AD21-291A-A7796AE87D42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26CE8AD-3902-A42A-54A5-ED6B70471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373" y="394728"/>
            <a:ext cx="10515600" cy="1325563"/>
          </a:xfrm>
        </p:spPr>
        <p:txBody>
          <a:bodyPr/>
          <a:lstStyle/>
          <a:p>
            <a:r>
              <a:rPr lang="it-IT" dirty="0" err="1"/>
              <a:t>Why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pay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?</a:t>
            </a:r>
          </a:p>
        </p:txBody>
      </p:sp>
      <p:pic>
        <p:nvPicPr>
          <p:cNvPr id="4" name="Segnaposto contenuto 10">
            <a:extLst>
              <a:ext uri="{FF2B5EF4-FFF2-40B4-BE49-F238E27FC236}">
                <a16:creationId xmlns:a16="http://schemas.microsoft.com/office/drawing/2014/main" id="{166F69BB-C071-89EA-14D8-9262A26350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7"/>
          <a:stretch/>
        </p:blipFill>
        <p:spPr>
          <a:xfrm>
            <a:off x="10851796" y="1621990"/>
            <a:ext cx="697029" cy="1325564"/>
          </a:xfrm>
        </p:spPr>
      </p:pic>
      <p:pic>
        <p:nvPicPr>
          <p:cNvPr id="7" name="Segnaposto contenuto 10">
            <a:extLst>
              <a:ext uri="{FF2B5EF4-FFF2-40B4-BE49-F238E27FC236}">
                <a16:creationId xmlns:a16="http://schemas.microsoft.com/office/drawing/2014/main" id="{23223508-CCB5-B84F-C742-DD65D333A1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417"/>
          <a:stretch/>
        </p:blipFill>
        <p:spPr>
          <a:xfrm>
            <a:off x="10981184" y="3489928"/>
            <a:ext cx="697028" cy="1325564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4351764-01BD-D9FA-6893-0CE37F41D96B}"/>
              </a:ext>
            </a:extLst>
          </p:cNvPr>
          <p:cNvSpPr txBox="1"/>
          <p:nvPr/>
        </p:nvSpPr>
        <p:spPr>
          <a:xfrm>
            <a:off x="10718154" y="2998741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good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74C6ED3-2B21-4EFE-AC42-F055313F0D66}"/>
              </a:ext>
            </a:extLst>
          </p:cNvPr>
          <p:cNvSpPr txBox="1"/>
          <p:nvPr/>
        </p:nvSpPr>
        <p:spPr>
          <a:xfrm>
            <a:off x="10831672" y="4906686"/>
            <a:ext cx="1253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The </a:t>
            </a:r>
            <a:r>
              <a:rPr lang="it-IT" dirty="0" err="1"/>
              <a:t>bad</a:t>
            </a:r>
            <a:endParaRPr lang="it-IT" dirty="0"/>
          </a:p>
        </p:txBody>
      </p:sp>
      <p:cxnSp>
        <p:nvCxnSpPr>
          <p:cNvPr id="15" name="Connettore a gomito 14">
            <a:extLst>
              <a:ext uri="{FF2B5EF4-FFF2-40B4-BE49-F238E27FC236}">
                <a16:creationId xmlns:a16="http://schemas.microsoft.com/office/drawing/2014/main" id="{E5EA5F22-98BA-4BD6-42BD-AB154D599DFD}"/>
              </a:ext>
            </a:extLst>
          </p:cNvPr>
          <p:cNvCxnSpPr>
            <a:cxnSpLocks/>
            <a:stCxn id="1028" idx="3"/>
            <a:endCxn id="4" idx="1"/>
          </p:cNvCxnSpPr>
          <p:nvPr/>
        </p:nvCxnSpPr>
        <p:spPr>
          <a:xfrm flipV="1">
            <a:off x="8438329" y="2284772"/>
            <a:ext cx="2413467" cy="8273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78619264-4058-D2D9-C61D-DBB9723C99F5}"/>
              </a:ext>
            </a:extLst>
          </p:cNvPr>
          <p:cNvCxnSpPr>
            <a:cxnSpLocks/>
            <a:stCxn id="1028" idx="3"/>
            <a:endCxn id="7" idx="1"/>
          </p:cNvCxnSpPr>
          <p:nvPr/>
        </p:nvCxnSpPr>
        <p:spPr>
          <a:xfrm>
            <a:off x="8438329" y="3112100"/>
            <a:ext cx="2542855" cy="104061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Population Icon Images - Free Download on Freepik">
            <a:extLst>
              <a:ext uri="{FF2B5EF4-FFF2-40B4-BE49-F238E27FC236}">
                <a16:creationId xmlns:a16="http://schemas.microsoft.com/office/drawing/2014/main" id="{3DC8337D-0294-708E-86B2-D672225947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39" t="43230" r="12450" b="27813"/>
          <a:stretch/>
        </p:blipFill>
        <p:spPr bwMode="auto">
          <a:xfrm>
            <a:off x="6402085" y="2188770"/>
            <a:ext cx="2036244" cy="184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DCAFFB4-7E12-E396-EE28-B5A529A3B089}"/>
              </a:ext>
            </a:extLst>
          </p:cNvPr>
          <p:cNvSpPr txBox="1"/>
          <p:nvPr/>
        </p:nvSpPr>
        <p:spPr>
          <a:xfrm>
            <a:off x="6300276" y="1779924"/>
            <a:ext cx="2239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Population</a:t>
            </a:r>
            <a:endParaRPr lang="it-IT" dirty="0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BB7B7A6E-1396-A0CD-C9CE-E77C42E3A885}"/>
              </a:ext>
            </a:extLst>
          </p:cNvPr>
          <p:cNvSpPr txBox="1"/>
          <p:nvPr/>
        </p:nvSpPr>
        <p:spPr>
          <a:xfrm>
            <a:off x="565926" y="2005639"/>
            <a:ext cx="553007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200" dirty="0"/>
              <a:t>To attract “better” politicians </a:t>
            </a:r>
            <a:r>
              <a:rPr lang="en-US" sz="3200" dirty="0">
                <a:solidFill>
                  <a:srgbClr val="0066FF"/>
                </a:solidFill>
              </a:rPr>
              <a:t>(selection)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200" dirty="0"/>
              <a:t>To provide them with proper monetary incentive to work (</a:t>
            </a:r>
            <a:r>
              <a:rPr lang="en-US" sz="3200" dirty="0">
                <a:solidFill>
                  <a:srgbClr val="0066FF"/>
                </a:solidFill>
              </a:rPr>
              <a:t>and to do it well</a:t>
            </a:r>
            <a:r>
              <a:rPr lang="en-US" sz="3200" dirty="0"/>
              <a:t>).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4000" b="1" dirty="0"/>
              <a:t>But, does it work?</a:t>
            </a:r>
            <a:endParaRPr lang="it-IT" sz="3200" b="1" dirty="0"/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19FCBD4D-1843-E35B-1AE6-9996116BAF6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AAE2492-3548-F531-B0F4-25F3BE35D9F4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6B1C04C7-74C5-7927-6893-DF6C093115BC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9621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AFD6C5-22E6-A7C2-724B-BF0D0B0E1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0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/>
              <a:t>The paper in a </a:t>
            </a:r>
            <a:r>
              <a:rPr lang="it-IT" sz="3200" dirty="0" err="1"/>
              <a:t>nutshell</a:t>
            </a:r>
            <a:endParaRPr lang="it-IT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896452-EBCD-4B7D-9ACB-60DB68665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57129"/>
            <a:ext cx="11544300" cy="4927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b="1" dirty="0" err="1"/>
              <a:t>We</a:t>
            </a:r>
            <a:r>
              <a:rPr lang="it-IT" sz="1800" b="1" dirty="0"/>
              <a:t> </a:t>
            </a:r>
            <a:r>
              <a:rPr lang="it-IT" sz="1800" b="1" dirty="0" err="1"/>
              <a:t>evaluate</a:t>
            </a:r>
            <a:r>
              <a:rPr lang="it-IT" sz="1800" b="1" dirty="0"/>
              <a:t> the </a:t>
            </a:r>
            <a:r>
              <a:rPr lang="it-IT" sz="1800" b="1" dirty="0" err="1"/>
              <a:t>effect</a:t>
            </a:r>
            <a:r>
              <a:rPr lang="it-IT" sz="1800" b="1" dirty="0"/>
              <a:t> </a:t>
            </a:r>
            <a:r>
              <a:rPr lang="it-IT" sz="1800" b="1" dirty="0">
                <a:solidFill>
                  <a:srgbClr val="0066FF"/>
                </a:solidFill>
              </a:rPr>
              <a:t>of a large scale </a:t>
            </a:r>
            <a:r>
              <a:rPr lang="it-IT" sz="1800" b="1" dirty="0" err="1">
                <a:solidFill>
                  <a:srgbClr val="0066FF"/>
                </a:solidFill>
              </a:rPr>
              <a:t>reform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that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increased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salary</a:t>
            </a:r>
            <a:r>
              <a:rPr lang="it-IT" sz="1800" b="1" dirty="0">
                <a:solidFill>
                  <a:srgbClr val="0066FF"/>
                </a:solidFill>
              </a:rPr>
              <a:t> of </a:t>
            </a:r>
            <a:r>
              <a:rPr lang="it-IT" sz="1800" b="1" dirty="0" err="1">
                <a:solidFill>
                  <a:srgbClr val="0066FF"/>
                </a:solidFill>
              </a:rPr>
              <a:t>mayors</a:t>
            </a:r>
            <a:endParaRPr lang="it-IT" sz="1800" b="1" dirty="0">
              <a:solidFill>
                <a:srgbClr val="0066FF"/>
              </a:solidFill>
            </a:endParaRPr>
          </a:p>
          <a:p>
            <a:r>
              <a:rPr lang="it-IT" sz="1800" b="1" dirty="0"/>
              <a:t>Data</a:t>
            </a:r>
          </a:p>
          <a:p>
            <a:pPr lvl="1"/>
            <a:r>
              <a:rPr lang="it-IT" sz="1600" dirty="0" err="1"/>
              <a:t>electoral</a:t>
            </a:r>
            <a:r>
              <a:rPr lang="it-IT" sz="1600" dirty="0"/>
              <a:t> </a:t>
            </a:r>
            <a:r>
              <a:rPr lang="it-IT" sz="1600" dirty="0" err="1"/>
              <a:t>results</a:t>
            </a:r>
            <a:r>
              <a:rPr lang="it-IT" sz="1600" dirty="0"/>
              <a:t>, </a:t>
            </a:r>
            <a:r>
              <a:rPr lang="it-IT" sz="1600" dirty="0" err="1"/>
              <a:t>education</a:t>
            </a:r>
            <a:r>
              <a:rPr lang="it-IT" sz="1600" dirty="0"/>
              <a:t> and </a:t>
            </a:r>
            <a:r>
              <a:rPr lang="it-IT" sz="1600" dirty="0" err="1"/>
              <a:t>characteristics</a:t>
            </a:r>
            <a:r>
              <a:rPr lang="it-IT" sz="1600" dirty="0"/>
              <a:t> of </a:t>
            </a:r>
            <a:r>
              <a:rPr lang="it-IT" sz="1600" dirty="0" err="1"/>
              <a:t>candidates</a:t>
            </a:r>
            <a:r>
              <a:rPr lang="it-IT" sz="1600" dirty="0"/>
              <a:t> (from the </a:t>
            </a:r>
            <a:r>
              <a:rPr lang="it-IT" sz="1600" i="1" dirty="0" err="1"/>
              <a:t>Ministry</a:t>
            </a:r>
            <a:r>
              <a:rPr lang="it-IT" sz="1600" i="1" dirty="0"/>
              <a:t> of </a:t>
            </a:r>
            <a:r>
              <a:rPr lang="it-IT" sz="1600" i="1" dirty="0" err="1"/>
              <a:t>Interior</a:t>
            </a:r>
            <a:r>
              <a:rPr lang="it-IT" sz="1600" dirty="0"/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106055F-F833-025F-F314-4655E0F7C3AB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B849CA-F716-EC65-3625-3912278C15D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7B6DDC4-C6B9-0DA5-8E33-E5781470CF7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7C8715-E6BD-2CC4-8727-D5C25888C699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19368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AFD6C5-22E6-A7C2-724B-BF0D0B0E1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0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/>
              <a:t>The paper in a </a:t>
            </a:r>
            <a:r>
              <a:rPr lang="it-IT" sz="3200" dirty="0" err="1"/>
              <a:t>nutshell</a:t>
            </a:r>
            <a:endParaRPr lang="it-IT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896452-EBCD-4B7D-9ACB-60DB68665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57129"/>
            <a:ext cx="11544300" cy="4927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b="1" dirty="0" err="1"/>
              <a:t>We</a:t>
            </a:r>
            <a:r>
              <a:rPr lang="it-IT" sz="1800" b="1" dirty="0"/>
              <a:t> </a:t>
            </a:r>
            <a:r>
              <a:rPr lang="it-IT" sz="1800" b="1" dirty="0" err="1"/>
              <a:t>evaluate</a:t>
            </a:r>
            <a:r>
              <a:rPr lang="it-IT" sz="1800" b="1" dirty="0"/>
              <a:t> the </a:t>
            </a:r>
            <a:r>
              <a:rPr lang="it-IT" sz="1800" b="1" dirty="0" err="1"/>
              <a:t>effect</a:t>
            </a:r>
            <a:r>
              <a:rPr lang="it-IT" sz="1800" b="1" dirty="0"/>
              <a:t> </a:t>
            </a:r>
            <a:r>
              <a:rPr lang="it-IT" sz="1800" b="1" dirty="0">
                <a:solidFill>
                  <a:srgbClr val="0066FF"/>
                </a:solidFill>
              </a:rPr>
              <a:t>of a large scale </a:t>
            </a:r>
            <a:r>
              <a:rPr lang="it-IT" sz="1800" b="1" dirty="0" err="1">
                <a:solidFill>
                  <a:srgbClr val="0066FF"/>
                </a:solidFill>
              </a:rPr>
              <a:t>reform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that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increased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salary</a:t>
            </a:r>
            <a:r>
              <a:rPr lang="it-IT" sz="1800" b="1" dirty="0">
                <a:solidFill>
                  <a:srgbClr val="0066FF"/>
                </a:solidFill>
              </a:rPr>
              <a:t> of </a:t>
            </a:r>
            <a:r>
              <a:rPr lang="it-IT" sz="1800" b="1" dirty="0" err="1">
                <a:solidFill>
                  <a:srgbClr val="0066FF"/>
                </a:solidFill>
              </a:rPr>
              <a:t>mayors</a:t>
            </a:r>
            <a:endParaRPr lang="it-IT" sz="1800" b="1" dirty="0">
              <a:solidFill>
                <a:srgbClr val="0066FF"/>
              </a:solidFill>
            </a:endParaRPr>
          </a:p>
          <a:p>
            <a:r>
              <a:rPr lang="it-IT" sz="1800" b="1" dirty="0"/>
              <a:t>Data</a:t>
            </a:r>
          </a:p>
          <a:p>
            <a:pPr lvl="1"/>
            <a:r>
              <a:rPr lang="it-IT" sz="1600" dirty="0" err="1"/>
              <a:t>electoral</a:t>
            </a:r>
            <a:r>
              <a:rPr lang="it-IT" sz="1600" dirty="0"/>
              <a:t> </a:t>
            </a:r>
            <a:r>
              <a:rPr lang="it-IT" sz="1600" dirty="0" err="1"/>
              <a:t>results</a:t>
            </a:r>
            <a:r>
              <a:rPr lang="it-IT" sz="1600" dirty="0"/>
              <a:t>, </a:t>
            </a:r>
            <a:r>
              <a:rPr lang="it-IT" sz="1600" dirty="0" err="1"/>
              <a:t>education</a:t>
            </a:r>
            <a:r>
              <a:rPr lang="it-IT" sz="1600" dirty="0"/>
              <a:t> and </a:t>
            </a:r>
            <a:r>
              <a:rPr lang="it-IT" sz="1600" dirty="0" err="1"/>
              <a:t>characteristics</a:t>
            </a:r>
            <a:r>
              <a:rPr lang="it-IT" sz="1600" dirty="0"/>
              <a:t> of </a:t>
            </a:r>
            <a:r>
              <a:rPr lang="it-IT" sz="1600" dirty="0" err="1"/>
              <a:t>candidates</a:t>
            </a:r>
            <a:r>
              <a:rPr lang="it-IT" sz="1600" dirty="0"/>
              <a:t> (from the </a:t>
            </a:r>
            <a:r>
              <a:rPr lang="it-IT" sz="1600" i="1" dirty="0" err="1"/>
              <a:t>Ministry</a:t>
            </a:r>
            <a:r>
              <a:rPr lang="it-IT" sz="1600" i="1" dirty="0"/>
              <a:t> of </a:t>
            </a:r>
            <a:r>
              <a:rPr lang="it-IT" sz="1600" i="1" dirty="0" err="1"/>
              <a:t>Interior</a:t>
            </a:r>
            <a:r>
              <a:rPr lang="it-IT" sz="1600" dirty="0"/>
              <a:t>)</a:t>
            </a:r>
          </a:p>
          <a:p>
            <a:r>
              <a:rPr lang="it-IT" sz="1800" b="1" dirty="0" err="1"/>
              <a:t>Research</a:t>
            </a:r>
            <a:r>
              <a:rPr lang="it-IT" sz="1800" b="1" dirty="0"/>
              <a:t> Design</a:t>
            </a:r>
          </a:p>
          <a:p>
            <a:pPr lvl="1"/>
            <a:r>
              <a:rPr lang="it-IT" sz="1600" dirty="0">
                <a:solidFill>
                  <a:srgbClr val="0066FF"/>
                </a:solidFill>
              </a:rPr>
              <a:t>Diff-in-Disc</a:t>
            </a:r>
          </a:p>
          <a:p>
            <a:pPr lvl="2"/>
            <a:r>
              <a:rPr lang="it-IT" sz="1400" dirty="0" err="1"/>
              <a:t>before</a:t>
            </a:r>
            <a:r>
              <a:rPr lang="it-IT" sz="1400" dirty="0"/>
              <a:t> and after the </a:t>
            </a:r>
            <a:r>
              <a:rPr lang="it-IT" sz="1400" dirty="0" err="1"/>
              <a:t>reform</a:t>
            </a:r>
            <a:endParaRPr lang="it-IT" sz="1400" dirty="0"/>
          </a:p>
          <a:p>
            <a:pPr lvl="2"/>
            <a:r>
              <a:rPr lang="it-IT" sz="1400" dirty="0" err="1"/>
              <a:t>Above</a:t>
            </a:r>
            <a:r>
              <a:rPr lang="it-IT" sz="1400" dirty="0"/>
              <a:t>/</a:t>
            </a:r>
            <a:r>
              <a:rPr lang="it-IT" sz="1400" dirty="0" err="1"/>
              <a:t>below</a:t>
            </a:r>
            <a:r>
              <a:rPr lang="it-IT" sz="1400" dirty="0"/>
              <a:t> 5000 </a:t>
            </a:r>
            <a:r>
              <a:rPr lang="it-IT" sz="1400" dirty="0" err="1"/>
              <a:t>population</a:t>
            </a:r>
            <a:r>
              <a:rPr lang="it-IT" sz="1400" dirty="0"/>
              <a:t> </a:t>
            </a:r>
            <a:r>
              <a:rPr lang="it-IT" sz="1400" dirty="0" err="1"/>
              <a:t>treshold</a:t>
            </a:r>
            <a:endParaRPr lang="it-IT" sz="1400" dirty="0"/>
          </a:p>
          <a:p>
            <a:pPr lvl="1"/>
            <a:r>
              <a:rPr lang="it-IT" sz="1600" dirty="0" err="1">
                <a:solidFill>
                  <a:srgbClr val="0066FF"/>
                </a:solidFill>
              </a:rPr>
              <a:t>Exact</a:t>
            </a:r>
            <a:r>
              <a:rPr lang="it-IT" sz="1600" dirty="0">
                <a:solidFill>
                  <a:srgbClr val="0066FF"/>
                </a:solidFill>
              </a:rPr>
              <a:t> Matching – Diff in Diff</a:t>
            </a:r>
          </a:p>
          <a:p>
            <a:pPr lvl="2"/>
            <a:r>
              <a:rPr lang="it-IT" sz="1400" dirty="0" err="1"/>
              <a:t>Same</a:t>
            </a:r>
            <a:r>
              <a:rPr lang="it-IT" sz="1400" dirty="0"/>
              <a:t> </a:t>
            </a:r>
            <a:r>
              <a:rPr lang="it-IT" sz="1400" dirty="0" err="1"/>
              <a:t>population</a:t>
            </a:r>
            <a:r>
              <a:rPr lang="it-IT" sz="1400" dirty="0"/>
              <a:t> and </a:t>
            </a:r>
            <a:r>
              <a:rPr lang="it-IT" sz="1400" dirty="0" err="1"/>
              <a:t>same</a:t>
            </a:r>
            <a:r>
              <a:rPr lang="it-IT" sz="1400" dirty="0"/>
              <a:t> </a:t>
            </a:r>
            <a:r>
              <a:rPr lang="it-IT" sz="1400" dirty="0" err="1"/>
              <a:t>region</a:t>
            </a:r>
            <a:r>
              <a:rPr lang="it-IT" sz="1400" dirty="0"/>
              <a:t> </a:t>
            </a:r>
            <a:r>
              <a:rPr lang="it-IT" sz="1400" dirty="0" err="1"/>
              <a:t>municipalities</a:t>
            </a:r>
            <a:endParaRPr lang="it-IT" sz="1400" dirty="0"/>
          </a:p>
          <a:p>
            <a:pPr lvl="2"/>
            <a:r>
              <a:rPr lang="it-IT" sz="1400" dirty="0" err="1"/>
              <a:t>Municipalities</a:t>
            </a:r>
            <a:r>
              <a:rPr lang="it-IT" sz="1400" dirty="0"/>
              <a:t> </a:t>
            </a:r>
            <a:r>
              <a:rPr lang="it-IT" sz="1400" dirty="0" err="1"/>
              <a:t>that</a:t>
            </a:r>
            <a:r>
              <a:rPr lang="it-IT" sz="1400" dirty="0"/>
              <a:t> </a:t>
            </a:r>
            <a:r>
              <a:rPr lang="it-IT" sz="1400" dirty="0" err="1"/>
              <a:t>had</a:t>
            </a:r>
            <a:r>
              <a:rPr lang="it-IT" sz="1400" dirty="0"/>
              <a:t> (</a:t>
            </a:r>
            <a:r>
              <a:rPr lang="it-IT" sz="1400" i="1" dirty="0" err="1"/>
              <a:t>randomly</a:t>
            </a:r>
            <a:r>
              <a:rPr lang="it-IT" sz="1400" i="1" dirty="0"/>
              <a:t>)</a:t>
            </a:r>
            <a:r>
              <a:rPr lang="it-IT" sz="1400" dirty="0"/>
              <a:t> </a:t>
            </a:r>
            <a:r>
              <a:rPr lang="it-IT" sz="1400" dirty="0" err="1"/>
              <a:t>election</a:t>
            </a:r>
            <a:r>
              <a:rPr lang="it-IT" sz="1400" dirty="0"/>
              <a:t> </a:t>
            </a:r>
            <a:r>
              <a:rPr lang="it-IT" sz="1400" dirty="0" err="1"/>
              <a:t>before</a:t>
            </a:r>
            <a:r>
              <a:rPr lang="it-IT" sz="1400" dirty="0"/>
              <a:t> or after the </a:t>
            </a:r>
            <a:r>
              <a:rPr lang="it-IT" sz="1400" dirty="0" err="1"/>
              <a:t>reform</a:t>
            </a:r>
            <a:endParaRPr lang="it-IT" sz="1400" dirty="0"/>
          </a:p>
          <a:p>
            <a:pPr lvl="2"/>
            <a:r>
              <a:rPr lang="it-IT" sz="1400" dirty="0" err="1"/>
              <a:t>We</a:t>
            </a:r>
            <a:r>
              <a:rPr lang="it-IT" sz="1400" dirty="0"/>
              <a:t> look </a:t>
            </a:r>
            <a:r>
              <a:rPr lang="it-IT" sz="1400" dirty="0" err="1"/>
              <a:t>at</a:t>
            </a:r>
            <a:r>
              <a:rPr lang="it-IT" sz="1400" dirty="0"/>
              <a:t> the </a:t>
            </a:r>
            <a:r>
              <a:rPr lang="it-IT" sz="1400" dirty="0" err="1"/>
              <a:t>effect</a:t>
            </a:r>
            <a:r>
              <a:rPr lang="it-IT" sz="1400" dirty="0"/>
              <a:t> in ALL </a:t>
            </a:r>
            <a:r>
              <a:rPr lang="it-IT" sz="1400" dirty="0" err="1"/>
              <a:t>municipalities</a:t>
            </a:r>
            <a:r>
              <a:rPr lang="it-IT" sz="1400" dirty="0"/>
              <a:t> (and </a:t>
            </a:r>
            <a:r>
              <a:rPr lang="it-IT" sz="1400" dirty="0" err="1"/>
              <a:t>not</a:t>
            </a:r>
            <a:r>
              <a:rPr lang="it-IT" sz="1400" dirty="0"/>
              <a:t> </a:t>
            </a:r>
            <a:r>
              <a:rPr lang="it-IT" sz="1400" dirty="0" err="1"/>
              <a:t>only</a:t>
            </a:r>
            <a:r>
              <a:rPr lang="it-IT" sz="1400" dirty="0"/>
              <a:t> </a:t>
            </a:r>
            <a:r>
              <a:rPr lang="it-IT" sz="1400" dirty="0" err="1"/>
              <a:t>at</a:t>
            </a:r>
            <a:r>
              <a:rPr lang="it-IT" sz="1400" dirty="0"/>
              <a:t> the 5k </a:t>
            </a:r>
            <a:r>
              <a:rPr lang="it-IT" sz="1400" dirty="0" err="1"/>
              <a:t>treshold</a:t>
            </a:r>
            <a:r>
              <a:rPr lang="it-IT" sz="1400" dirty="0"/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106055F-F833-025F-F314-4655E0F7C3AB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B849CA-F716-EC65-3625-3912278C15D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7B6DDC4-C6B9-0DA5-8E33-E5781470CF7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7C8715-E6BD-2CC4-8727-D5C25888C699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81778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AFD6C5-22E6-A7C2-724B-BF0D0B0E1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0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/>
              <a:t>The paper in a </a:t>
            </a:r>
            <a:r>
              <a:rPr lang="it-IT" sz="3200" dirty="0" err="1"/>
              <a:t>nutshell</a:t>
            </a:r>
            <a:endParaRPr lang="it-IT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896452-EBCD-4B7D-9ACB-60DB68665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57129"/>
            <a:ext cx="11544300" cy="49275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b="1" dirty="0" err="1"/>
              <a:t>We</a:t>
            </a:r>
            <a:r>
              <a:rPr lang="it-IT" sz="1800" b="1" dirty="0"/>
              <a:t> </a:t>
            </a:r>
            <a:r>
              <a:rPr lang="it-IT" sz="1800" b="1" dirty="0" err="1"/>
              <a:t>evaluate</a:t>
            </a:r>
            <a:r>
              <a:rPr lang="it-IT" sz="1800" b="1" dirty="0"/>
              <a:t> the </a:t>
            </a:r>
            <a:r>
              <a:rPr lang="it-IT" sz="1800" b="1" dirty="0" err="1"/>
              <a:t>effect</a:t>
            </a:r>
            <a:r>
              <a:rPr lang="it-IT" sz="1800" b="1" dirty="0"/>
              <a:t> </a:t>
            </a:r>
            <a:r>
              <a:rPr lang="it-IT" sz="1800" b="1" dirty="0">
                <a:solidFill>
                  <a:srgbClr val="0066FF"/>
                </a:solidFill>
              </a:rPr>
              <a:t>of a large scale </a:t>
            </a:r>
            <a:r>
              <a:rPr lang="it-IT" sz="1800" b="1" dirty="0" err="1">
                <a:solidFill>
                  <a:srgbClr val="0066FF"/>
                </a:solidFill>
              </a:rPr>
              <a:t>reform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that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increased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salary</a:t>
            </a:r>
            <a:r>
              <a:rPr lang="it-IT" sz="1800" b="1" dirty="0">
                <a:solidFill>
                  <a:srgbClr val="0066FF"/>
                </a:solidFill>
              </a:rPr>
              <a:t> of </a:t>
            </a:r>
            <a:r>
              <a:rPr lang="it-IT" sz="1800" b="1" dirty="0" err="1">
                <a:solidFill>
                  <a:srgbClr val="0066FF"/>
                </a:solidFill>
              </a:rPr>
              <a:t>mayors</a:t>
            </a:r>
            <a:endParaRPr lang="it-IT" sz="1800" b="1" dirty="0">
              <a:solidFill>
                <a:srgbClr val="0066FF"/>
              </a:solidFill>
            </a:endParaRPr>
          </a:p>
          <a:p>
            <a:r>
              <a:rPr lang="it-IT" sz="1800" b="1" dirty="0"/>
              <a:t>Data</a:t>
            </a:r>
          </a:p>
          <a:p>
            <a:pPr lvl="1"/>
            <a:r>
              <a:rPr lang="it-IT" sz="1600" dirty="0" err="1"/>
              <a:t>electoral</a:t>
            </a:r>
            <a:r>
              <a:rPr lang="it-IT" sz="1600" dirty="0"/>
              <a:t> </a:t>
            </a:r>
            <a:r>
              <a:rPr lang="it-IT" sz="1600" dirty="0" err="1"/>
              <a:t>results</a:t>
            </a:r>
            <a:r>
              <a:rPr lang="it-IT" sz="1600" dirty="0"/>
              <a:t>, </a:t>
            </a:r>
            <a:r>
              <a:rPr lang="it-IT" sz="1600" dirty="0" err="1"/>
              <a:t>education</a:t>
            </a:r>
            <a:r>
              <a:rPr lang="it-IT" sz="1600" dirty="0"/>
              <a:t> and </a:t>
            </a:r>
            <a:r>
              <a:rPr lang="it-IT" sz="1600" dirty="0" err="1"/>
              <a:t>characteristics</a:t>
            </a:r>
            <a:r>
              <a:rPr lang="it-IT" sz="1600" dirty="0"/>
              <a:t> of </a:t>
            </a:r>
            <a:r>
              <a:rPr lang="it-IT" sz="1600" dirty="0" err="1"/>
              <a:t>candidates</a:t>
            </a:r>
            <a:r>
              <a:rPr lang="it-IT" sz="1600" dirty="0"/>
              <a:t> (from the </a:t>
            </a:r>
            <a:r>
              <a:rPr lang="it-IT" sz="1600" i="1" dirty="0" err="1"/>
              <a:t>Ministry</a:t>
            </a:r>
            <a:r>
              <a:rPr lang="it-IT" sz="1600" i="1" dirty="0"/>
              <a:t> of </a:t>
            </a:r>
            <a:r>
              <a:rPr lang="it-IT" sz="1600" i="1" dirty="0" err="1"/>
              <a:t>Interior</a:t>
            </a:r>
            <a:r>
              <a:rPr lang="it-IT" sz="1600" dirty="0"/>
              <a:t>)</a:t>
            </a:r>
          </a:p>
          <a:p>
            <a:r>
              <a:rPr lang="it-IT" sz="1800" b="1" dirty="0" err="1"/>
              <a:t>Research</a:t>
            </a:r>
            <a:r>
              <a:rPr lang="it-IT" sz="1800" b="1" dirty="0"/>
              <a:t> Design</a:t>
            </a:r>
          </a:p>
          <a:p>
            <a:pPr lvl="1"/>
            <a:r>
              <a:rPr lang="it-IT" sz="1600" dirty="0">
                <a:solidFill>
                  <a:srgbClr val="0066FF"/>
                </a:solidFill>
              </a:rPr>
              <a:t>Diff-in-Disc</a:t>
            </a:r>
          </a:p>
          <a:p>
            <a:pPr lvl="2"/>
            <a:r>
              <a:rPr lang="it-IT" sz="1400" dirty="0" err="1"/>
              <a:t>before</a:t>
            </a:r>
            <a:r>
              <a:rPr lang="it-IT" sz="1400" dirty="0"/>
              <a:t> and after the </a:t>
            </a:r>
            <a:r>
              <a:rPr lang="it-IT" sz="1400" dirty="0" err="1"/>
              <a:t>reform</a:t>
            </a:r>
            <a:endParaRPr lang="it-IT" sz="1400" dirty="0"/>
          </a:p>
          <a:p>
            <a:pPr lvl="2"/>
            <a:r>
              <a:rPr lang="it-IT" sz="1400" dirty="0" err="1"/>
              <a:t>Above</a:t>
            </a:r>
            <a:r>
              <a:rPr lang="it-IT" sz="1400" dirty="0"/>
              <a:t>/</a:t>
            </a:r>
            <a:r>
              <a:rPr lang="it-IT" sz="1400" dirty="0" err="1"/>
              <a:t>below</a:t>
            </a:r>
            <a:r>
              <a:rPr lang="it-IT" sz="1400" dirty="0"/>
              <a:t> 5000 </a:t>
            </a:r>
            <a:r>
              <a:rPr lang="it-IT" sz="1400" dirty="0" err="1"/>
              <a:t>population</a:t>
            </a:r>
            <a:r>
              <a:rPr lang="it-IT" sz="1400" dirty="0"/>
              <a:t> </a:t>
            </a:r>
            <a:r>
              <a:rPr lang="it-IT" sz="1400" dirty="0" err="1"/>
              <a:t>treshold</a:t>
            </a:r>
            <a:endParaRPr lang="it-IT" sz="1400" dirty="0"/>
          </a:p>
          <a:p>
            <a:pPr lvl="1"/>
            <a:r>
              <a:rPr lang="it-IT" sz="1600" dirty="0" err="1">
                <a:solidFill>
                  <a:srgbClr val="0066FF"/>
                </a:solidFill>
              </a:rPr>
              <a:t>Exact</a:t>
            </a:r>
            <a:r>
              <a:rPr lang="it-IT" sz="1600" dirty="0">
                <a:solidFill>
                  <a:srgbClr val="0066FF"/>
                </a:solidFill>
              </a:rPr>
              <a:t> Matching – Diff in Diff</a:t>
            </a:r>
          </a:p>
          <a:p>
            <a:pPr lvl="2"/>
            <a:r>
              <a:rPr lang="it-IT" sz="1400" dirty="0" err="1"/>
              <a:t>Same</a:t>
            </a:r>
            <a:r>
              <a:rPr lang="it-IT" sz="1400" dirty="0"/>
              <a:t> </a:t>
            </a:r>
            <a:r>
              <a:rPr lang="it-IT" sz="1400" dirty="0" err="1"/>
              <a:t>population</a:t>
            </a:r>
            <a:r>
              <a:rPr lang="it-IT" sz="1400" dirty="0"/>
              <a:t> and </a:t>
            </a:r>
            <a:r>
              <a:rPr lang="it-IT" sz="1400" dirty="0" err="1"/>
              <a:t>same</a:t>
            </a:r>
            <a:r>
              <a:rPr lang="it-IT" sz="1400" dirty="0"/>
              <a:t> </a:t>
            </a:r>
            <a:r>
              <a:rPr lang="it-IT" sz="1400" dirty="0" err="1"/>
              <a:t>region</a:t>
            </a:r>
            <a:r>
              <a:rPr lang="it-IT" sz="1400" dirty="0"/>
              <a:t> </a:t>
            </a:r>
            <a:r>
              <a:rPr lang="it-IT" sz="1400" dirty="0" err="1"/>
              <a:t>municipalities</a:t>
            </a:r>
            <a:endParaRPr lang="it-IT" sz="1400" dirty="0"/>
          </a:p>
          <a:p>
            <a:pPr lvl="2"/>
            <a:r>
              <a:rPr lang="it-IT" sz="1400" dirty="0" err="1"/>
              <a:t>Municipalities</a:t>
            </a:r>
            <a:r>
              <a:rPr lang="it-IT" sz="1400" dirty="0"/>
              <a:t> </a:t>
            </a:r>
            <a:r>
              <a:rPr lang="it-IT" sz="1400" dirty="0" err="1"/>
              <a:t>that</a:t>
            </a:r>
            <a:r>
              <a:rPr lang="it-IT" sz="1400" dirty="0"/>
              <a:t> </a:t>
            </a:r>
            <a:r>
              <a:rPr lang="it-IT" sz="1400" dirty="0" err="1"/>
              <a:t>had</a:t>
            </a:r>
            <a:r>
              <a:rPr lang="it-IT" sz="1400" dirty="0"/>
              <a:t> (</a:t>
            </a:r>
            <a:r>
              <a:rPr lang="it-IT" sz="1400" i="1" dirty="0" err="1"/>
              <a:t>randomly</a:t>
            </a:r>
            <a:r>
              <a:rPr lang="it-IT" sz="1400" i="1" dirty="0"/>
              <a:t>)</a:t>
            </a:r>
            <a:r>
              <a:rPr lang="it-IT" sz="1400" dirty="0"/>
              <a:t> </a:t>
            </a:r>
            <a:r>
              <a:rPr lang="it-IT" sz="1400" dirty="0" err="1"/>
              <a:t>election</a:t>
            </a:r>
            <a:r>
              <a:rPr lang="it-IT" sz="1400" dirty="0"/>
              <a:t> </a:t>
            </a:r>
            <a:r>
              <a:rPr lang="it-IT" sz="1400" dirty="0" err="1"/>
              <a:t>before</a:t>
            </a:r>
            <a:r>
              <a:rPr lang="it-IT" sz="1400" dirty="0"/>
              <a:t> or after the </a:t>
            </a:r>
            <a:r>
              <a:rPr lang="it-IT" sz="1400" dirty="0" err="1"/>
              <a:t>reform</a:t>
            </a:r>
            <a:endParaRPr lang="it-IT" sz="1400" dirty="0"/>
          </a:p>
          <a:p>
            <a:pPr lvl="2"/>
            <a:r>
              <a:rPr lang="it-IT" sz="1400" dirty="0" err="1"/>
              <a:t>We</a:t>
            </a:r>
            <a:r>
              <a:rPr lang="it-IT" sz="1400" dirty="0"/>
              <a:t> look </a:t>
            </a:r>
            <a:r>
              <a:rPr lang="it-IT" sz="1400" dirty="0" err="1"/>
              <a:t>at</a:t>
            </a:r>
            <a:r>
              <a:rPr lang="it-IT" sz="1400" dirty="0"/>
              <a:t> the </a:t>
            </a:r>
            <a:r>
              <a:rPr lang="it-IT" sz="1400" dirty="0" err="1"/>
              <a:t>effect</a:t>
            </a:r>
            <a:r>
              <a:rPr lang="it-IT" sz="1400" dirty="0"/>
              <a:t> in ALL </a:t>
            </a:r>
            <a:r>
              <a:rPr lang="it-IT" sz="1400" dirty="0" err="1"/>
              <a:t>municipalities</a:t>
            </a:r>
            <a:r>
              <a:rPr lang="it-IT" sz="1400" dirty="0"/>
              <a:t> (and </a:t>
            </a:r>
            <a:r>
              <a:rPr lang="it-IT" sz="1400" dirty="0" err="1"/>
              <a:t>not</a:t>
            </a:r>
            <a:r>
              <a:rPr lang="it-IT" sz="1400" dirty="0"/>
              <a:t> </a:t>
            </a:r>
            <a:r>
              <a:rPr lang="it-IT" sz="1400" dirty="0" err="1"/>
              <a:t>only</a:t>
            </a:r>
            <a:r>
              <a:rPr lang="it-IT" sz="1400" dirty="0"/>
              <a:t> </a:t>
            </a:r>
            <a:r>
              <a:rPr lang="it-IT" sz="1400" dirty="0" err="1"/>
              <a:t>at</a:t>
            </a:r>
            <a:r>
              <a:rPr lang="it-IT" sz="1400" dirty="0"/>
              <a:t> the 5k </a:t>
            </a:r>
            <a:r>
              <a:rPr lang="it-IT" sz="1400" dirty="0" err="1"/>
              <a:t>treshold</a:t>
            </a:r>
            <a:r>
              <a:rPr lang="it-IT" sz="1400" dirty="0"/>
              <a:t>)</a:t>
            </a:r>
          </a:p>
          <a:p>
            <a:r>
              <a:rPr lang="it-IT" sz="1800" b="1" dirty="0" err="1"/>
              <a:t>Outcome</a:t>
            </a:r>
            <a:r>
              <a:rPr lang="it-IT" sz="1800" b="1" dirty="0"/>
              <a:t> </a:t>
            </a:r>
            <a:r>
              <a:rPr lang="it-IT" sz="1800" b="1" dirty="0" err="1"/>
              <a:t>variables</a:t>
            </a:r>
            <a:endParaRPr lang="it-IT" sz="1800" b="1" dirty="0"/>
          </a:p>
          <a:p>
            <a:pPr lvl="1"/>
            <a:r>
              <a:rPr lang="it-IT" sz="1600" dirty="0" err="1">
                <a:solidFill>
                  <a:srgbClr val="0066FF"/>
                </a:solidFill>
              </a:rPr>
              <a:t>Competition</a:t>
            </a:r>
            <a:r>
              <a:rPr lang="it-IT" sz="1600" dirty="0"/>
              <a:t> (more </a:t>
            </a:r>
            <a:r>
              <a:rPr lang="it-IT" sz="1600" dirty="0" err="1"/>
              <a:t>candidates</a:t>
            </a:r>
            <a:r>
              <a:rPr lang="it-IT" sz="1600" dirty="0"/>
              <a:t>, </a:t>
            </a:r>
            <a:r>
              <a:rPr lang="it-IT" sz="1600" dirty="0" err="1"/>
              <a:t>margin</a:t>
            </a:r>
            <a:r>
              <a:rPr lang="it-IT" sz="1600" dirty="0"/>
              <a:t> of </a:t>
            </a:r>
            <a:r>
              <a:rPr lang="it-IT" sz="1600" dirty="0" err="1"/>
              <a:t>victory</a:t>
            </a:r>
            <a:r>
              <a:rPr lang="it-IT" sz="1600" dirty="0"/>
              <a:t> &amp; HHI)</a:t>
            </a:r>
            <a:endParaRPr lang="it-IT" sz="1600" b="1" dirty="0"/>
          </a:p>
          <a:p>
            <a:pPr lvl="1"/>
            <a:r>
              <a:rPr lang="it-IT" sz="1600" dirty="0">
                <a:solidFill>
                  <a:srgbClr val="0066FF"/>
                </a:solidFill>
              </a:rPr>
              <a:t>Quality</a:t>
            </a:r>
            <a:r>
              <a:rPr lang="it-IT" sz="1600" dirty="0"/>
              <a:t> (dummy degree &amp; </a:t>
            </a:r>
            <a:r>
              <a:rPr lang="it-IT" sz="1600" dirty="0" err="1"/>
              <a:t>years</a:t>
            </a:r>
            <a:r>
              <a:rPr lang="it-IT" sz="1600" dirty="0"/>
              <a:t> of </a:t>
            </a:r>
            <a:r>
              <a:rPr lang="it-IT" sz="1600" dirty="0" err="1"/>
              <a:t>education</a:t>
            </a:r>
            <a:r>
              <a:rPr lang="it-IT" sz="1600" dirty="0"/>
              <a:t>) for </a:t>
            </a:r>
            <a:r>
              <a:rPr lang="it-IT" sz="1600" dirty="0" err="1"/>
              <a:t>Mayors</a:t>
            </a:r>
            <a:r>
              <a:rPr lang="it-IT" sz="1600" dirty="0"/>
              <a:t>, executive </a:t>
            </a:r>
            <a:r>
              <a:rPr lang="it-IT" sz="1600" dirty="0" err="1"/>
              <a:t>committe</a:t>
            </a:r>
            <a:r>
              <a:rPr lang="it-IT" sz="1600" dirty="0"/>
              <a:t> (</a:t>
            </a:r>
            <a:r>
              <a:rPr lang="it-IT" sz="1600" i="1" dirty="0"/>
              <a:t>Assessori) </a:t>
            </a:r>
            <a:r>
              <a:rPr lang="it-IT" sz="1600" dirty="0"/>
              <a:t>and </a:t>
            </a:r>
            <a:r>
              <a:rPr lang="it-IT" sz="1600" dirty="0" err="1"/>
              <a:t>councillor</a:t>
            </a:r>
            <a:r>
              <a:rPr lang="it-IT" sz="1600" dirty="0"/>
              <a:t> </a:t>
            </a:r>
            <a:r>
              <a:rPr lang="it-IT" sz="1600" i="1" dirty="0"/>
              <a:t>(consiglieri)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106055F-F833-025F-F314-4655E0F7C3AB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B849CA-F716-EC65-3625-3912278C15D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7B6DDC4-C6B9-0DA5-8E33-E5781470CF7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7C8715-E6BD-2CC4-8727-D5C25888C699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3474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AFD6C5-22E6-A7C2-724B-BF0D0B0E1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0"/>
            <a:ext cx="10515600" cy="1325563"/>
          </a:xfrm>
        </p:spPr>
        <p:txBody>
          <a:bodyPr>
            <a:normAutofit/>
          </a:bodyPr>
          <a:lstStyle/>
          <a:p>
            <a:r>
              <a:rPr lang="it-IT" sz="3200" dirty="0"/>
              <a:t>The paper in a </a:t>
            </a:r>
            <a:r>
              <a:rPr lang="it-IT" sz="3200" dirty="0" err="1"/>
              <a:t>nutshell</a:t>
            </a:r>
            <a:endParaRPr lang="it-IT" sz="32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896452-EBCD-4B7D-9ACB-60DB68665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257129"/>
            <a:ext cx="11544300" cy="492751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sz="1800" b="1" dirty="0" err="1"/>
              <a:t>We</a:t>
            </a:r>
            <a:r>
              <a:rPr lang="it-IT" sz="1800" b="1" dirty="0"/>
              <a:t> </a:t>
            </a:r>
            <a:r>
              <a:rPr lang="it-IT" sz="1800" b="1" dirty="0" err="1"/>
              <a:t>evaluate</a:t>
            </a:r>
            <a:r>
              <a:rPr lang="it-IT" sz="1800" b="1" dirty="0"/>
              <a:t> the </a:t>
            </a:r>
            <a:r>
              <a:rPr lang="it-IT" sz="1800" b="1" dirty="0" err="1"/>
              <a:t>effect</a:t>
            </a:r>
            <a:r>
              <a:rPr lang="it-IT" sz="1800" b="1" dirty="0"/>
              <a:t> </a:t>
            </a:r>
            <a:r>
              <a:rPr lang="it-IT" sz="1800" b="1" dirty="0">
                <a:solidFill>
                  <a:srgbClr val="0066FF"/>
                </a:solidFill>
              </a:rPr>
              <a:t>of a large scale </a:t>
            </a:r>
            <a:r>
              <a:rPr lang="it-IT" sz="1800" b="1" dirty="0" err="1">
                <a:solidFill>
                  <a:srgbClr val="0066FF"/>
                </a:solidFill>
              </a:rPr>
              <a:t>reform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that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increased</a:t>
            </a:r>
            <a:r>
              <a:rPr lang="it-IT" sz="1800" b="1" dirty="0">
                <a:solidFill>
                  <a:srgbClr val="0066FF"/>
                </a:solidFill>
              </a:rPr>
              <a:t> </a:t>
            </a:r>
            <a:r>
              <a:rPr lang="it-IT" sz="1800" b="1" dirty="0" err="1">
                <a:solidFill>
                  <a:srgbClr val="0066FF"/>
                </a:solidFill>
              </a:rPr>
              <a:t>salary</a:t>
            </a:r>
            <a:r>
              <a:rPr lang="it-IT" sz="1800" b="1" dirty="0">
                <a:solidFill>
                  <a:srgbClr val="0066FF"/>
                </a:solidFill>
              </a:rPr>
              <a:t> of </a:t>
            </a:r>
            <a:r>
              <a:rPr lang="it-IT" sz="1800" b="1" dirty="0" err="1">
                <a:solidFill>
                  <a:srgbClr val="0066FF"/>
                </a:solidFill>
              </a:rPr>
              <a:t>mayors</a:t>
            </a:r>
            <a:endParaRPr lang="it-IT" sz="1800" b="1" dirty="0">
              <a:solidFill>
                <a:srgbClr val="0066FF"/>
              </a:solidFill>
            </a:endParaRPr>
          </a:p>
          <a:p>
            <a:r>
              <a:rPr lang="it-IT" sz="1800" b="1" dirty="0"/>
              <a:t>Data</a:t>
            </a:r>
          </a:p>
          <a:p>
            <a:pPr lvl="1"/>
            <a:r>
              <a:rPr lang="it-IT" sz="1600" dirty="0" err="1"/>
              <a:t>electoral</a:t>
            </a:r>
            <a:r>
              <a:rPr lang="it-IT" sz="1600" dirty="0"/>
              <a:t> </a:t>
            </a:r>
            <a:r>
              <a:rPr lang="it-IT" sz="1600" dirty="0" err="1"/>
              <a:t>results</a:t>
            </a:r>
            <a:r>
              <a:rPr lang="it-IT" sz="1600" dirty="0"/>
              <a:t>, </a:t>
            </a:r>
            <a:r>
              <a:rPr lang="it-IT" sz="1600" dirty="0" err="1"/>
              <a:t>education</a:t>
            </a:r>
            <a:r>
              <a:rPr lang="it-IT" sz="1600" dirty="0"/>
              <a:t> and </a:t>
            </a:r>
            <a:r>
              <a:rPr lang="it-IT" sz="1600" dirty="0" err="1"/>
              <a:t>characteristics</a:t>
            </a:r>
            <a:r>
              <a:rPr lang="it-IT" sz="1600" dirty="0"/>
              <a:t> of </a:t>
            </a:r>
            <a:r>
              <a:rPr lang="it-IT" sz="1600" dirty="0" err="1"/>
              <a:t>candidates</a:t>
            </a:r>
            <a:r>
              <a:rPr lang="it-IT" sz="1600" dirty="0"/>
              <a:t> (from the </a:t>
            </a:r>
            <a:r>
              <a:rPr lang="it-IT" sz="1600" i="1" dirty="0" err="1"/>
              <a:t>Ministry</a:t>
            </a:r>
            <a:r>
              <a:rPr lang="it-IT" sz="1600" i="1" dirty="0"/>
              <a:t> of </a:t>
            </a:r>
            <a:r>
              <a:rPr lang="it-IT" sz="1600" i="1" dirty="0" err="1"/>
              <a:t>Interior</a:t>
            </a:r>
            <a:r>
              <a:rPr lang="it-IT" sz="1600" dirty="0"/>
              <a:t>)</a:t>
            </a:r>
          </a:p>
          <a:p>
            <a:r>
              <a:rPr lang="it-IT" sz="1800" b="1" dirty="0" err="1"/>
              <a:t>Research</a:t>
            </a:r>
            <a:r>
              <a:rPr lang="it-IT" sz="1800" b="1" dirty="0"/>
              <a:t> Design</a:t>
            </a:r>
          </a:p>
          <a:p>
            <a:pPr lvl="1"/>
            <a:r>
              <a:rPr lang="it-IT" sz="1600" dirty="0">
                <a:solidFill>
                  <a:srgbClr val="0066FF"/>
                </a:solidFill>
              </a:rPr>
              <a:t>Diff-in-Disc</a:t>
            </a:r>
          </a:p>
          <a:p>
            <a:pPr lvl="2"/>
            <a:r>
              <a:rPr lang="it-IT" sz="1400" dirty="0" err="1"/>
              <a:t>before</a:t>
            </a:r>
            <a:r>
              <a:rPr lang="it-IT" sz="1400" dirty="0"/>
              <a:t> and after the </a:t>
            </a:r>
            <a:r>
              <a:rPr lang="it-IT" sz="1400" dirty="0" err="1"/>
              <a:t>reform</a:t>
            </a:r>
            <a:endParaRPr lang="it-IT" sz="1400" dirty="0"/>
          </a:p>
          <a:p>
            <a:pPr lvl="2"/>
            <a:r>
              <a:rPr lang="it-IT" sz="1400" dirty="0" err="1"/>
              <a:t>Above</a:t>
            </a:r>
            <a:r>
              <a:rPr lang="it-IT" sz="1400" dirty="0"/>
              <a:t>/</a:t>
            </a:r>
            <a:r>
              <a:rPr lang="it-IT" sz="1400" dirty="0" err="1"/>
              <a:t>below</a:t>
            </a:r>
            <a:r>
              <a:rPr lang="it-IT" sz="1400" dirty="0"/>
              <a:t> 5000 </a:t>
            </a:r>
            <a:r>
              <a:rPr lang="it-IT" sz="1400" dirty="0" err="1"/>
              <a:t>population</a:t>
            </a:r>
            <a:r>
              <a:rPr lang="it-IT" sz="1400" dirty="0"/>
              <a:t> </a:t>
            </a:r>
            <a:r>
              <a:rPr lang="it-IT" sz="1400" dirty="0" err="1"/>
              <a:t>treshold</a:t>
            </a:r>
            <a:endParaRPr lang="it-IT" sz="1400" dirty="0"/>
          </a:p>
          <a:p>
            <a:pPr lvl="1"/>
            <a:r>
              <a:rPr lang="it-IT" sz="1600" dirty="0" err="1">
                <a:solidFill>
                  <a:srgbClr val="0066FF"/>
                </a:solidFill>
              </a:rPr>
              <a:t>Exact</a:t>
            </a:r>
            <a:r>
              <a:rPr lang="it-IT" sz="1600" dirty="0">
                <a:solidFill>
                  <a:srgbClr val="0066FF"/>
                </a:solidFill>
              </a:rPr>
              <a:t> Matching – Diff in Diff</a:t>
            </a:r>
          </a:p>
          <a:p>
            <a:pPr lvl="2"/>
            <a:r>
              <a:rPr lang="it-IT" sz="1400" dirty="0" err="1"/>
              <a:t>Same</a:t>
            </a:r>
            <a:r>
              <a:rPr lang="it-IT" sz="1400" dirty="0"/>
              <a:t> </a:t>
            </a:r>
            <a:r>
              <a:rPr lang="it-IT" sz="1400" dirty="0" err="1"/>
              <a:t>population</a:t>
            </a:r>
            <a:r>
              <a:rPr lang="it-IT" sz="1400" dirty="0"/>
              <a:t> and </a:t>
            </a:r>
            <a:r>
              <a:rPr lang="it-IT" sz="1400" dirty="0" err="1"/>
              <a:t>same</a:t>
            </a:r>
            <a:r>
              <a:rPr lang="it-IT" sz="1400" dirty="0"/>
              <a:t> </a:t>
            </a:r>
            <a:r>
              <a:rPr lang="it-IT" sz="1400" dirty="0" err="1"/>
              <a:t>region</a:t>
            </a:r>
            <a:r>
              <a:rPr lang="it-IT" sz="1400" dirty="0"/>
              <a:t> </a:t>
            </a:r>
            <a:r>
              <a:rPr lang="it-IT" sz="1400" dirty="0" err="1"/>
              <a:t>municipalities</a:t>
            </a:r>
            <a:endParaRPr lang="it-IT" sz="1400" dirty="0"/>
          </a:p>
          <a:p>
            <a:pPr lvl="2"/>
            <a:r>
              <a:rPr lang="it-IT" sz="1400" dirty="0" err="1"/>
              <a:t>Municipalities</a:t>
            </a:r>
            <a:r>
              <a:rPr lang="it-IT" sz="1400" dirty="0"/>
              <a:t> </a:t>
            </a:r>
            <a:r>
              <a:rPr lang="it-IT" sz="1400" dirty="0" err="1"/>
              <a:t>that</a:t>
            </a:r>
            <a:r>
              <a:rPr lang="it-IT" sz="1400" dirty="0"/>
              <a:t> </a:t>
            </a:r>
            <a:r>
              <a:rPr lang="it-IT" sz="1400" dirty="0" err="1"/>
              <a:t>had</a:t>
            </a:r>
            <a:r>
              <a:rPr lang="it-IT" sz="1400" dirty="0"/>
              <a:t> (</a:t>
            </a:r>
            <a:r>
              <a:rPr lang="it-IT" sz="1400" i="1" dirty="0" err="1"/>
              <a:t>randomly</a:t>
            </a:r>
            <a:r>
              <a:rPr lang="it-IT" sz="1400" i="1" dirty="0"/>
              <a:t>)</a:t>
            </a:r>
            <a:r>
              <a:rPr lang="it-IT" sz="1400" dirty="0"/>
              <a:t> </a:t>
            </a:r>
            <a:r>
              <a:rPr lang="it-IT" sz="1400" dirty="0" err="1"/>
              <a:t>election</a:t>
            </a:r>
            <a:r>
              <a:rPr lang="it-IT" sz="1400" dirty="0"/>
              <a:t> </a:t>
            </a:r>
            <a:r>
              <a:rPr lang="it-IT" sz="1400" dirty="0" err="1"/>
              <a:t>before</a:t>
            </a:r>
            <a:r>
              <a:rPr lang="it-IT" sz="1400" dirty="0"/>
              <a:t> or after the </a:t>
            </a:r>
            <a:r>
              <a:rPr lang="it-IT" sz="1400" dirty="0" err="1"/>
              <a:t>reform</a:t>
            </a:r>
            <a:endParaRPr lang="it-IT" sz="1400" dirty="0"/>
          </a:p>
          <a:p>
            <a:pPr lvl="2"/>
            <a:r>
              <a:rPr lang="it-IT" sz="1400" dirty="0" err="1"/>
              <a:t>We</a:t>
            </a:r>
            <a:r>
              <a:rPr lang="it-IT" sz="1400" dirty="0"/>
              <a:t> look </a:t>
            </a:r>
            <a:r>
              <a:rPr lang="it-IT" sz="1400" dirty="0" err="1"/>
              <a:t>at</a:t>
            </a:r>
            <a:r>
              <a:rPr lang="it-IT" sz="1400" dirty="0"/>
              <a:t> the </a:t>
            </a:r>
            <a:r>
              <a:rPr lang="it-IT" sz="1400" dirty="0" err="1"/>
              <a:t>effect</a:t>
            </a:r>
            <a:r>
              <a:rPr lang="it-IT" sz="1400" dirty="0"/>
              <a:t> in ALL </a:t>
            </a:r>
            <a:r>
              <a:rPr lang="it-IT" sz="1400" dirty="0" err="1"/>
              <a:t>municipalities</a:t>
            </a:r>
            <a:r>
              <a:rPr lang="it-IT" sz="1400" dirty="0"/>
              <a:t> (and </a:t>
            </a:r>
            <a:r>
              <a:rPr lang="it-IT" sz="1400" dirty="0" err="1"/>
              <a:t>not</a:t>
            </a:r>
            <a:r>
              <a:rPr lang="it-IT" sz="1400" dirty="0"/>
              <a:t> </a:t>
            </a:r>
            <a:r>
              <a:rPr lang="it-IT" sz="1400" dirty="0" err="1"/>
              <a:t>only</a:t>
            </a:r>
            <a:r>
              <a:rPr lang="it-IT" sz="1400" dirty="0"/>
              <a:t> </a:t>
            </a:r>
            <a:r>
              <a:rPr lang="it-IT" sz="1400" dirty="0" err="1"/>
              <a:t>at</a:t>
            </a:r>
            <a:r>
              <a:rPr lang="it-IT" sz="1400" dirty="0"/>
              <a:t> the 5k </a:t>
            </a:r>
            <a:r>
              <a:rPr lang="it-IT" sz="1400" dirty="0" err="1"/>
              <a:t>treshold</a:t>
            </a:r>
            <a:r>
              <a:rPr lang="it-IT" sz="1400" dirty="0"/>
              <a:t>)</a:t>
            </a:r>
          </a:p>
          <a:p>
            <a:r>
              <a:rPr lang="it-IT" sz="1800" b="1" dirty="0" err="1"/>
              <a:t>Outcome</a:t>
            </a:r>
            <a:r>
              <a:rPr lang="it-IT" sz="1800" b="1" dirty="0"/>
              <a:t> </a:t>
            </a:r>
            <a:r>
              <a:rPr lang="it-IT" sz="1800" b="1" dirty="0" err="1"/>
              <a:t>variables</a:t>
            </a:r>
            <a:endParaRPr lang="it-IT" sz="1800" b="1" dirty="0"/>
          </a:p>
          <a:p>
            <a:pPr lvl="1"/>
            <a:r>
              <a:rPr lang="it-IT" sz="1600" dirty="0" err="1">
                <a:solidFill>
                  <a:srgbClr val="0066FF"/>
                </a:solidFill>
              </a:rPr>
              <a:t>Competition</a:t>
            </a:r>
            <a:r>
              <a:rPr lang="it-IT" sz="1600" dirty="0"/>
              <a:t> (more </a:t>
            </a:r>
            <a:r>
              <a:rPr lang="it-IT" sz="1600" dirty="0" err="1"/>
              <a:t>candidates</a:t>
            </a:r>
            <a:r>
              <a:rPr lang="it-IT" sz="1600" dirty="0"/>
              <a:t>, </a:t>
            </a:r>
            <a:r>
              <a:rPr lang="it-IT" sz="1600" dirty="0" err="1"/>
              <a:t>margin</a:t>
            </a:r>
            <a:r>
              <a:rPr lang="it-IT" sz="1600" dirty="0"/>
              <a:t> of </a:t>
            </a:r>
            <a:r>
              <a:rPr lang="it-IT" sz="1600" dirty="0" err="1"/>
              <a:t>victory</a:t>
            </a:r>
            <a:r>
              <a:rPr lang="it-IT" sz="1600" dirty="0"/>
              <a:t> &amp; HHI)</a:t>
            </a:r>
            <a:endParaRPr lang="it-IT" sz="1600" b="1" dirty="0"/>
          </a:p>
          <a:p>
            <a:pPr lvl="1"/>
            <a:r>
              <a:rPr lang="it-IT" sz="1600" dirty="0">
                <a:solidFill>
                  <a:srgbClr val="0066FF"/>
                </a:solidFill>
              </a:rPr>
              <a:t>Quality</a:t>
            </a:r>
            <a:r>
              <a:rPr lang="it-IT" sz="1600" dirty="0"/>
              <a:t> (dummy degree &amp; </a:t>
            </a:r>
            <a:r>
              <a:rPr lang="it-IT" sz="1600" dirty="0" err="1"/>
              <a:t>years</a:t>
            </a:r>
            <a:r>
              <a:rPr lang="it-IT" sz="1600" dirty="0"/>
              <a:t> of </a:t>
            </a:r>
            <a:r>
              <a:rPr lang="it-IT" sz="1600" dirty="0" err="1"/>
              <a:t>education</a:t>
            </a:r>
            <a:r>
              <a:rPr lang="it-IT" sz="1600" dirty="0"/>
              <a:t>) for </a:t>
            </a:r>
            <a:r>
              <a:rPr lang="it-IT" sz="1600" dirty="0" err="1"/>
              <a:t>Mayors</a:t>
            </a:r>
            <a:r>
              <a:rPr lang="it-IT" sz="1600" dirty="0"/>
              <a:t>, executive </a:t>
            </a:r>
            <a:r>
              <a:rPr lang="it-IT" sz="1600" dirty="0" err="1"/>
              <a:t>committe</a:t>
            </a:r>
            <a:r>
              <a:rPr lang="it-IT" sz="1600" dirty="0"/>
              <a:t> (</a:t>
            </a:r>
            <a:r>
              <a:rPr lang="it-IT" sz="1600" i="1" dirty="0"/>
              <a:t>Assessori) </a:t>
            </a:r>
            <a:r>
              <a:rPr lang="it-IT" sz="1600" dirty="0"/>
              <a:t>and </a:t>
            </a:r>
            <a:r>
              <a:rPr lang="it-IT" sz="1600" dirty="0" err="1"/>
              <a:t>councillor</a:t>
            </a:r>
            <a:r>
              <a:rPr lang="it-IT" sz="1600" dirty="0"/>
              <a:t> </a:t>
            </a:r>
            <a:r>
              <a:rPr lang="it-IT" sz="1600" i="1" dirty="0"/>
              <a:t>(consiglieri)</a:t>
            </a:r>
          </a:p>
          <a:p>
            <a:r>
              <a:rPr lang="it-IT" sz="1800" b="1" dirty="0"/>
              <a:t>Preliminary </a:t>
            </a:r>
            <a:r>
              <a:rPr lang="it-IT" sz="1800" b="1" dirty="0" err="1"/>
              <a:t>Results</a:t>
            </a:r>
            <a:endParaRPr lang="it-IT" sz="1800" b="1" dirty="0"/>
          </a:p>
          <a:p>
            <a:pPr lvl="1"/>
            <a:r>
              <a:rPr lang="it-IT" sz="1600" dirty="0"/>
              <a:t>In the </a:t>
            </a:r>
            <a:r>
              <a:rPr lang="it-IT" sz="1600" dirty="0">
                <a:solidFill>
                  <a:srgbClr val="0066FF"/>
                </a:solidFill>
              </a:rPr>
              <a:t>Diff-in Disc:</a:t>
            </a:r>
            <a:r>
              <a:rPr lang="it-IT" sz="1600" dirty="0"/>
              <a:t> </a:t>
            </a:r>
            <a:r>
              <a:rPr lang="it-IT" sz="1600" dirty="0" err="1"/>
              <a:t>Higher</a:t>
            </a:r>
            <a:r>
              <a:rPr lang="it-IT" sz="1600" dirty="0"/>
              <a:t> </a:t>
            </a:r>
            <a:r>
              <a:rPr lang="it-IT" sz="1600" dirty="0" err="1"/>
              <a:t>salaries</a:t>
            </a:r>
            <a:r>
              <a:rPr lang="it-IT" sz="1600" dirty="0"/>
              <a:t> -&gt; </a:t>
            </a:r>
            <a:r>
              <a:rPr lang="it-IT" sz="1600" dirty="0" err="1"/>
              <a:t>better</a:t>
            </a:r>
            <a:r>
              <a:rPr lang="it-IT" sz="1600" dirty="0"/>
              <a:t> </a:t>
            </a:r>
            <a:r>
              <a:rPr lang="it-IT" sz="1600" dirty="0" err="1"/>
              <a:t>educated</a:t>
            </a:r>
            <a:r>
              <a:rPr lang="it-IT" sz="1600" dirty="0"/>
              <a:t> </a:t>
            </a:r>
            <a:r>
              <a:rPr lang="it-IT" sz="1600" dirty="0" err="1"/>
              <a:t>mayor</a:t>
            </a:r>
            <a:r>
              <a:rPr lang="it-IT" sz="1600" dirty="0"/>
              <a:t> candidate [LATE]</a:t>
            </a:r>
          </a:p>
          <a:p>
            <a:pPr lvl="1"/>
            <a:r>
              <a:rPr lang="it-IT" sz="1600" dirty="0"/>
              <a:t>In the </a:t>
            </a:r>
            <a:r>
              <a:rPr lang="it-IT" sz="1600" dirty="0">
                <a:solidFill>
                  <a:srgbClr val="0066FF"/>
                </a:solidFill>
              </a:rPr>
              <a:t>EM-DID</a:t>
            </a:r>
            <a:r>
              <a:rPr lang="it-IT" sz="1600" dirty="0"/>
              <a:t>: </a:t>
            </a:r>
            <a:r>
              <a:rPr lang="it-IT" sz="1600" dirty="0" err="1"/>
              <a:t>Higher</a:t>
            </a:r>
            <a:r>
              <a:rPr lang="it-IT" sz="1600" dirty="0"/>
              <a:t> </a:t>
            </a:r>
            <a:r>
              <a:rPr lang="it-IT" sz="1600" dirty="0" err="1"/>
              <a:t>salaries</a:t>
            </a:r>
            <a:r>
              <a:rPr lang="it-IT" sz="1600" dirty="0"/>
              <a:t> </a:t>
            </a:r>
            <a:r>
              <a:rPr lang="it-IT" sz="1600" dirty="0">
                <a:sym typeface="Wingdings" panose="05000000000000000000" pitchFamily="2" charset="2"/>
              </a:rPr>
              <a:t> </a:t>
            </a:r>
            <a:r>
              <a:rPr lang="it-IT" sz="1600" dirty="0" err="1">
                <a:sym typeface="Wingdings" panose="05000000000000000000" pitchFamily="2" charset="2"/>
              </a:rPr>
              <a:t>better</a:t>
            </a:r>
            <a:r>
              <a:rPr lang="it-IT" sz="1600" dirty="0">
                <a:sym typeface="Wingdings" panose="05000000000000000000" pitchFamily="2" charset="2"/>
              </a:rPr>
              <a:t> </a:t>
            </a:r>
            <a:r>
              <a:rPr lang="it-IT" sz="1600" dirty="0" err="1">
                <a:sym typeface="Wingdings" panose="05000000000000000000" pitchFamily="2" charset="2"/>
              </a:rPr>
              <a:t>educated</a:t>
            </a:r>
            <a:r>
              <a:rPr lang="it-IT" sz="1600" dirty="0">
                <a:sym typeface="Wingdings" panose="05000000000000000000" pitchFamily="2" charset="2"/>
              </a:rPr>
              <a:t> ex. Committee [ATE]</a:t>
            </a:r>
            <a:endParaRPr lang="it-IT" sz="1600" dirty="0"/>
          </a:p>
          <a:p>
            <a:pPr lvl="1"/>
            <a:r>
              <a:rPr lang="it-IT" sz="1600" dirty="0" err="1"/>
              <a:t>Null</a:t>
            </a:r>
            <a:r>
              <a:rPr lang="it-IT" sz="1600" dirty="0"/>
              <a:t> </a:t>
            </a:r>
            <a:r>
              <a:rPr lang="it-IT" sz="1600" dirty="0" err="1"/>
              <a:t>results</a:t>
            </a:r>
            <a:r>
              <a:rPr lang="it-IT" sz="1600" dirty="0"/>
              <a:t> for </a:t>
            </a:r>
            <a:r>
              <a:rPr lang="it-IT" sz="1600" dirty="0" err="1"/>
              <a:t>other</a:t>
            </a:r>
            <a:r>
              <a:rPr lang="it-IT" sz="1600" dirty="0"/>
              <a:t> </a:t>
            </a:r>
            <a:r>
              <a:rPr lang="it-IT" sz="1600" dirty="0" err="1"/>
              <a:t>outcome</a:t>
            </a:r>
            <a:r>
              <a:rPr lang="it-IT" sz="1600" dirty="0"/>
              <a:t> (</a:t>
            </a:r>
            <a:r>
              <a:rPr lang="it-IT" sz="1600" dirty="0" err="1"/>
              <a:t>political</a:t>
            </a:r>
            <a:r>
              <a:rPr lang="it-IT" sz="1600" dirty="0"/>
              <a:t> </a:t>
            </a:r>
            <a:r>
              <a:rPr lang="it-IT" sz="1600" dirty="0" err="1"/>
              <a:t>competition</a:t>
            </a:r>
            <a:r>
              <a:rPr lang="it-IT" sz="1600" dirty="0"/>
              <a:t>, </a:t>
            </a:r>
            <a:r>
              <a:rPr lang="it-IT" sz="1600" dirty="0" err="1"/>
              <a:t>experience</a:t>
            </a:r>
            <a:r>
              <a:rPr lang="it-IT" sz="1600" dirty="0"/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106055F-F833-025F-F314-4655E0F7C3AB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6B849CA-F716-EC65-3625-3912278C15D6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27B6DDC4-C6B9-0DA5-8E33-E5781470CF7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87C8715-E6BD-2CC4-8727-D5C25888C699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4922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4F7966B-1A3F-5D1D-F861-86D4A4EC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6836927" cy="1322888"/>
          </a:xfrm>
        </p:spPr>
        <p:txBody>
          <a:bodyPr>
            <a:normAutofit/>
          </a:bodyPr>
          <a:lstStyle/>
          <a:p>
            <a:r>
              <a:rPr lang="it-IT" dirty="0" err="1"/>
              <a:t>Context</a:t>
            </a:r>
            <a:r>
              <a:rPr lang="it-IT" dirty="0"/>
              <a:t>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40A148-CFFA-0FC2-9EE9-324BFA8E5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1"/>
            <a:ext cx="6433805" cy="3970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/>
              <a:t>In the last </a:t>
            </a:r>
            <a:r>
              <a:rPr lang="it-IT" sz="2000" dirty="0" err="1"/>
              <a:t>two</a:t>
            </a:r>
            <a:r>
              <a:rPr lang="it-IT" sz="2000" dirty="0"/>
              <a:t> decade </a:t>
            </a:r>
            <a:r>
              <a:rPr lang="it-IT" sz="2000" dirty="0" err="1"/>
              <a:t>Italian</a:t>
            </a:r>
            <a:r>
              <a:rPr lang="it-IT" sz="2000" dirty="0"/>
              <a:t> </a:t>
            </a:r>
            <a:r>
              <a:rPr lang="it-IT" sz="2000" dirty="0" err="1"/>
              <a:t>politicians</a:t>
            </a:r>
            <a:r>
              <a:rPr lang="it-IT" sz="2000" dirty="0"/>
              <a:t> </a:t>
            </a:r>
            <a:r>
              <a:rPr lang="it-IT" sz="2000" dirty="0" err="1"/>
              <a:t>have</a:t>
            </a:r>
            <a:r>
              <a:rPr lang="it-IT" sz="2000" dirty="0"/>
              <a:t> «</a:t>
            </a:r>
            <a:r>
              <a:rPr lang="it-IT" sz="2000" dirty="0" err="1"/>
              <a:t>suffered</a:t>
            </a:r>
            <a:r>
              <a:rPr lang="it-IT" sz="2000" dirty="0"/>
              <a:t>» a </a:t>
            </a:r>
            <a:r>
              <a:rPr lang="it-IT" sz="2000" dirty="0" err="1"/>
              <a:t>number</a:t>
            </a:r>
            <a:r>
              <a:rPr lang="it-IT" sz="2000" dirty="0"/>
              <a:t> of </a:t>
            </a:r>
            <a:r>
              <a:rPr lang="it-IT" sz="2000" dirty="0" err="1"/>
              <a:t>cuts</a:t>
            </a:r>
            <a:r>
              <a:rPr lang="it-IT" sz="2000" dirty="0"/>
              <a:t> to </a:t>
            </a:r>
            <a:r>
              <a:rPr lang="it-IT" sz="2000" dirty="0" err="1"/>
              <a:t>their</a:t>
            </a:r>
            <a:r>
              <a:rPr lang="it-IT" sz="2000" dirty="0"/>
              <a:t> financing, </a:t>
            </a:r>
            <a:r>
              <a:rPr lang="it-IT" sz="2000" dirty="0" err="1"/>
              <a:t>this</a:t>
            </a:r>
            <a:r>
              <a:rPr lang="it-IT" sz="2000" dirty="0"/>
              <a:t> include:</a:t>
            </a:r>
          </a:p>
        </p:txBody>
      </p:sp>
      <p:pic>
        <p:nvPicPr>
          <p:cNvPr id="6" name="Elemento grafico 5" descr="Forbici con riempimento a tinta unita">
            <a:extLst>
              <a:ext uri="{FF2B5EF4-FFF2-40B4-BE49-F238E27FC236}">
                <a16:creationId xmlns:a16="http://schemas.microsoft.com/office/drawing/2014/main" id="{1AA226FC-896E-78EF-394F-5237BB9AD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9991" y="826780"/>
            <a:ext cx="1527685" cy="1527685"/>
          </a:xfrm>
          <a:prstGeom prst="rect">
            <a:avLst/>
          </a:pr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669BFBA-6272-5A1C-7FD4-FAB353931C16}"/>
              </a:ext>
            </a:extLst>
          </p:cNvPr>
          <p:cNvSpPr txBox="1">
            <a:spLocks/>
          </p:cNvSpPr>
          <p:nvPr/>
        </p:nvSpPr>
        <p:spPr>
          <a:xfrm>
            <a:off x="990600" y="50037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60529-5D18-FE9C-450F-C874F58D3650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A475CD2-4491-30DC-64AF-1913A6C4927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F19B15B-9A06-8D2A-84A0-F8AAFF0472FF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D28F09-9AF0-BBA4-061B-D6889CEDD90D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51750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4F7966B-1A3F-5D1D-F861-86D4A4EC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6836927" cy="1322888"/>
          </a:xfrm>
        </p:spPr>
        <p:txBody>
          <a:bodyPr>
            <a:normAutofit/>
          </a:bodyPr>
          <a:lstStyle/>
          <a:p>
            <a:r>
              <a:rPr lang="it-IT" dirty="0" err="1"/>
              <a:t>Context</a:t>
            </a:r>
            <a:r>
              <a:rPr lang="it-IT" dirty="0"/>
              <a:t>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40A148-CFFA-0FC2-9EE9-324BFA8E5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1"/>
            <a:ext cx="6433805" cy="3970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/>
              <a:t>In the last </a:t>
            </a:r>
            <a:r>
              <a:rPr lang="it-IT" sz="2000" dirty="0" err="1"/>
              <a:t>two</a:t>
            </a:r>
            <a:r>
              <a:rPr lang="it-IT" sz="2000" dirty="0"/>
              <a:t> decade </a:t>
            </a:r>
            <a:r>
              <a:rPr lang="it-IT" sz="2000" dirty="0" err="1"/>
              <a:t>Italian</a:t>
            </a:r>
            <a:r>
              <a:rPr lang="it-IT" sz="2000" dirty="0"/>
              <a:t> </a:t>
            </a:r>
            <a:r>
              <a:rPr lang="it-IT" sz="2000" dirty="0" err="1"/>
              <a:t>politicians</a:t>
            </a:r>
            <a:r>
              <a:rPr lang="it-IT" sz="2000" dirty="0"/>
              <a:t> </a:t>
            </a:r>
            <a:r>
              <a:rPr lang="it-IT" sz="2000" dirty="0" err="1"/>
              <a:t>have</a:t>
            </a:r>
            <a:r>
              <a:rPr lang="it-IT" sz="2000" dirty="0"/>
              <a:t> «</a:t>
            </a:r>
            <a:r>
              <a:rPr lang="it-IT" sz="2000" dirty="0" err="1"/>
              <a:t>suffered</a:t>
            </a:r>
            <a:r>
              <a:rPr lang="it-IT" sz="2000" dirty="0"/>
              <a:t>» a </a:t>
            </a:r>
            <a:r>
              <a:rPr lang="it-IT" sz="2000" dirty="0" err="1"/>
              <a:t>number</a:t>
            </a:r>
            <a:r>
              <a:rPr lang="it-IT" sz="2000" dirty="0"/>
              <a:t> of </a:t>
            </a:r>
            <a:r>
              <a:rPr lang="it-IT" sz="2000" dirty="0" err="1"/>
              <a:t>cuts</a:t>
            </a:r>
            <a:r>
              <a:rPr lang="it-IT" sz="2000" dirty="0"/>
              <a:t> to </a:t>
            </a:r>
            <a:r>
              <a:rPr lang="it-IT" sz="2000" dirty="0" err="1"/>
              <a:t>their</a:t>
            </a:r>
            <a:r>
              <a:rPr lang="it-IT" sz="2000" dirty="0"/>
              <a:t> financing, </a:t>
            </a:r>
            <a:r>
              <a:rPr lang="it-IT" sz="2000" dirty="0" err="1"/>
              <a:t>this</a:t>
            </a:r>
            <a:r>
              <a:rPr lang="it-IT" sz="2000" dirty="0"/>
              <a:t> include:</a:t>
            </a:r>
          </a:p>
          <a:p>
            <a:pPr lvl="1"/>
            <a:r>
              <a:rPr lang="it-IT" sz="2000" dirty="0"/>
              <a:t>A </a:t>
            </a:r>
            <a:r>
              <a:rPr lang="it-IT" sz="2000" dirty="0">
                <a:solidFill>
                  <a:srgbClr val="0066FF"/>
                </a:solidFill>
              </a:rPr>
              <a:t>10% </a:t>
            </a:r>
            <a:r>
              <a:rPr lang="it-IT" sz="2000" dirty="0" err="1">
                <a:solidFill>
                  <a:srgbClr val="0066FF"/>
                </a:solidFill>
              </a:rPr>
              <a:t>reduction</a:t>
            </a:r>
            <a:r>
              <a:rPr lang="it-IT" sz="2000" dirty="0">
                <a:solidFill>
                  <a:srgbClr val="0066FF"/>
                </a:solidFill>
              </a:rPr>
              <a:t> </a:t>
            </a:r>
            <a:r>
              <a:rPr lang="it-IT" sz="2000" dirty="0"/>
              <a:t>of </a:t>
            </a:r>
            <a:r>
              <a:rPr lang="it-IT" sz="2000" dirty="0" err="1"/>
              <a:t>local</a:t>
            </a:r>
            <a:r>
              <a:rPr lang="it-IT" sz="2000" dirty="0"/>
              <a:t> </a:t>
            </a:r>
            <a:r>
              <a:rPr lang="it-IT" sz="2000" dirty="0" err="1"/>
              <a:t>politicians</a:t>
            </a:r>
            <a:r>
              <a:rPr lang="it-IT" sz="2000" dirty="0"/>
              <a:t> </a:t>
            </a:r>
            <a:r>
              <a:rPr lang="it-IT" sz="2000" dirty="0" err="1"/>
              <a:t>wage</a:t>
            </a:r>
            <a:r>
              <a:rPr lang="it-IT" sz="2000" dirty="0"/>
              <a:t> in 2006</a:t>
            </a:r>
          </a:p>
          <a:p>
            <a:pPr lvl="1"/>
            <a:r>
              <a:rPr lang="it-IT" sz="2000" dirty="0" err="1"/>
              <a:t>Cut</a:t>
            </a:r>
            <a:r>
              <a:rPr lang="it-IT" sz="2000" dirty="0"/>
              <a:t> to the public financing of parties and </a:t>
            </a:r>
            <a:r>
              <a:rPr lang="it-IT" sz="2000" dirty="0" err="1"/>
              <a:t>political</a:t>
            </a:r>
            <a:r>
              <a:rPr lang="it-IT" sz="2000" dirty="0"/>
              <a:t> </a:t>
            </a:r>
            <a:r>
              <a:rPr lang="it-IT" sz="2000" dirty="0" err="1"/>
              <a:t>campaign</a:t>
            </a:r>
            <a:r>
              <a:rPr lang="it-IT" sz="2000" dirty="0"/>
              <a:t>…</a:t>
            </a:r>
          </a:p>
        </p:txBody>
      </p:sp>
      <p:pic>
        <p:nvPicPr>
          <p:cNvPr id="6" name="Elemento grafico 5" descr="Forbici con riempimento a tinta unita">
            <a:extLst>
              <a:ext uri="{FF2B5EF4-FFF2-40B4-BE49-F238E27FC236}">
                <a16:creationId xmlns:a16="http://schemas.microsoft.com/office/drawing/2014/main" id="{1AA226FC-896E-78EF-394F-5237BB9AD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9991" y="826780"/>
            <a:ext cx="1527685" cy="1527685"/>
          </a:xfrm>
          <a:prstGeom prst="rect">
            <a:avLst/>
          </a:prstGeom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669BFBA-6272-5A1C-7FD4-FAB353931C16}"/>
              </a:ext>
            </a:extLst>
          </p:cNvPr>
          <p:cNvSpPr txBox="1">
            <a:spLocks/>
          </p:cNvSpPr>
          <p:nvPr/>
        </p:nvSpPr>
        <p:spPr>
          <a:xfrm>
            <a:off x="990600" y="50037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60529-5D18-FE9C-450F-C874F58D3650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A475CD2-4491-30DC-64AF-1913A6C4927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F19B15B-9A06-8D2A-84A0-F8AAFF0472FF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D28F09-9AF0-BBA4-061B-D6889CEDD90D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316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61293230-B0F6-45B1-96D1-13D18E2429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5" name="Freeform: Shape 1034">
            <a:extLst>
              <a:ext uri="{FF2B5EF4-FFF2-40B4-BE49-F238E27FC236}">
                <a16:creationId xmlns:a16="http://schemas.microsoft.com/office/drawing/2014/main" id="{DB74BAD7-F0FC-4719-A31F-1ABDB621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48215" cy="6857999"/>
          </a:xfrm>
          <a:custGeom>
            <a:avLst/>
            <a:gdLst>
              <a:gd name="connsiteX0" fmla="*/ 0 w 9024730"/>
              <a:gd name="connsiteY0" fmla="*/ 0 h 6857999"/>
              <a:gd name="connsiteX1" fmla="*/ 9024730 w 9024730"/>
              <a:gd name="connsiteY1" fmla="*/ 0 h 6857999"/>
              <a:gd name="connsiteX2" fmla="*/ 9024730 w 9024730"/>
              <a:gd name="connsiteY2" fmla="*/ 2 h 6857999"/>
              <a:gd name="connsiteX3" fmla="*/ 8447016 w 9024730"/>
              <a:gd name="connsiteY3" fmla="*/ 2 h 6857999"/>
              <a:gd name="connsiteX4" fmla="*/ 8441214 w 9024730"/>
              <a:gd name="connsiteY4" fmla="*/ 14562 h 6857999"/>
              <a:gd name="connsiteX5" fmla="*/ 8445389 w 9024730"/>
              <a:gd name="connsiteY5" fmla="*/ 59077 h 6857999"/>
              <a:gd name="connsiteX6" fmla="*/ 8437086 w 9024730"/>
              <a:gd name="connsiteY6" fmla="*/ 107668 h 6857999"/>
              <a:gd name="connsiteX7" fmla="*/ 8458599 w 9024730"/>
              <a:gd name="connsiteY7" fmla="*/ 246136 h 6857999"/>
              <a:gd name="connsiteX8" fmla="*/ 8433237 w 9024730"/>
              <a:gd name="connsiteY8" fmla="*/ 372908 h 6857999"/>
              <a:gd name="connsiteX9" fmla="*/ 8430194 w 9024730"/>
              <a:gd name="connsiteY9" fmla="*/ 450607 h 6857999"/>
              <a:gd name="connsiteX10" fmla="*/ 8443315 w 9024730"/>
              <a:gd name="connsiteY10" fmla="*/ 812800 h 6857999"/>
              <a:gd name="connsiteX11" fmla="*/ 8453042 w 9024730"/>
              <a:gd name="connsiteY11" fmla="*/ 912727 h 6857999"/>
              <a:gd name="connsiteX12" fmla="*/ 8451649 w 9024730"/>
              <a:gd name="connsiteY12" fmla="*/ 989950 h 6857999"/>
              <a:gd name="connsiteX13" fmla="*/ 8455592 w 9024730"/>
              <a:gd name="connsiteY13" fmla="*/ 1141745 h 6857999"/>
              <a:gd name="connsiteX14" fmla="*/ 8470203 w 9024730"/>
              <a:gd name="connsiteY14" fmla="*/ 1265454 h 6857999"/>
              <a:gd name="connsiteX15" fmla="*/ 8499638 w 9024730"/>
              <a:gd name="connsiteY15" fmla="*/ 1385480 h 6857999"/>
              <a:gd name="connsiteX16" fmla="*/ 8518660 w 9024730"/>
              <a:gd name="connsiteY16" fmla="*/ 1458060 h 6857999"/>
              <a:gd name="connsiteX17" fmla="*/ 8539125 w 9024730"/>
              <a:gd name="connsiteY17" fmla="*/ 1513175 h 6857999"/>
              <a:gd name="connsiteX18" fmla="*/ 8570281 w 9024730"/>
              <a:gd name="connsiteY18" fmla="*/ 1570809 h 6857999"/>
              <a:gd name="connsiteX19" fmla="*/ 8605212 w 9024730"/>
              <a:gd name="connsiteY19" fmla="*/ 1638391 h 6857999"/>
              <a:gd name="connsiteX20" fmla="*/ 8626457 w 9024730"/>
              <a:gd name="connsiteY20" fmla="*/ 1742490 h 6857999"/>
              <a:gd name="connsiteX21" fmla="*/ 8654861 w 9024730"/>
              <a:gd name="connsiteY21" fmla="*/ 1818229 h 6857999"/>
              <a:gd name="connsiteX22" fmla="*/ 8648005 w 9024730"/>
              <a:gd name="connsiteY22" fmla="*/ 1862723 h 6857999"/>
              <a:gd name="connsiteX23" fmla="*/ 8654469 w 9024730"/>
              <a:gd name="connsiteY23" fmla="*/ 1917476 h 6857999"/>
              <a:gd name="connsiteX24" fmla="*/ 8649702 w 9024730"/>
              <a:gd name="connsiteY24" fmla="*/ 1972204 h 6857999"/>
              <a:gd name="connsiteX25" fmla="*/ 8656357 w 9024730"/>
              <a:gd name="connsiteY25" fmla="*/ 2054291 h 6857999"/>
              <a:gd name="connsiteX26" fmla="*/ 8648660 w 9024730"/>
              <a:gd name="connsiteY26" fmla="*/ 2227417 h 6857999"/>
              <a:gd name="connsiteX27" fmla="*/ 8607609 w 9024730"/>
              <a:gd name="connsiteY27" fmla="*/ 2510933 h 6857999"/>
              <a:gd name="connsiteX28" fmla="*/ 8608432 w 9024730"/>
              <a:gd name="connsiteY28" fmla="*/ 2741866 h 6857999"/>
              <a:gd name="connsiteX29" fmla="*/ 8619112 w 9024730"/>
              <a:gd name="connsiteY29" fmla="*/ 2864935 h 6857999"/>
              <a:gd name="connsiteX30" fmla="*/ 8627742 w 9024730"/>
              <a:gd name="connsiteY30" fmla="*/ 2950807 h 6857999"/>
              <a:gd name="connsiteX31" fmla="*/ 8611822 w 9024730"/>
              <a:gd name="connsiteY31" fmla="*/ 2978246 h 6857999"/>
              <a:gd name="connsiteX32" fmla="*/ 8608239 w 9024730"/>
              <a:gd name="connsiteY32" fmla="*/ 2995916 h 6857999"/>
              <a:gd name="connsiteX33" fmla="*/ 8598647 w 9024730"/>
              <a:gd name="connsiteY33" fmla="*/ 2998648 h 6857999"/>
              <a:gd name="connsiteX34" fmla="*/ 8587108 w 9024730"/>
              <a:gd name="connsiteY34" fmla="*/ 3023630 h 6857999"/>
              <a:gd name="connsiteX35" fmla="*/ 8577885 w 9024730"/>
              <a:gd name="connsiteY35" fmla="*/ 3096975 h 6857999"/>
              <a:gd name="connsiteX36" fmla="*/ 8557492 w 9024730"/>
              <a:gd name="connsiteY36" fmla="*/ 3216657 h 6857999"/>
              <a:gd name="connsiteX37" fmla="*/ 8560894 w 9024730"/>
              <a:gd name="connsiteY37" fmla="*/ 3310980 h 6857999"/>
              <a:gd name="connsiteX38" fmla="*/ 8547852 w 9024730"/>
              <a:gd name="connsiteY38" fmla="*/ 3344725 h 6857999"/>
              <a:gd name="connsiteX39" fmla="*/ 8535427 w 9024730"/>
              <a:gd name="connsiteY39" fmla="*/ 3393250 h 6857999"/>
              <a:gd name="connsiteX40" fmla="*/ 8520092 w 9024730"/>
              <a:gd name="connsiteY40" fmla="*/ 3514536 h 6857999"/>
              <a:gd name="connsiteX41" fmla="*/ 8497231 w 9024730"/>
              <a:gd name="connsiteY41" fmla="*/ 3686149 h 6857999"/>
              <a:gd name="connsiteX42" fmla="*/ 8489799 w 9024730"/>
              <a:gd name="connsiteY42" fmla="*/ 3692208 h 6857999"/>
              <a:gd name="connsiteX43" fmla="*/ 8475804 w 9024730"/>
              <a:gd name="connsiteY43" fmla="*/ 3776022 h 6857999"/>
              <a:gd name="connsiteX44" fmla="*/ 8471279 w 9024730"/>
              <a:gd name="connsiteY44" fmla="*/ 3977138 h 6857999"/>
              <a:gd name="connsiteX45" fmla="*/ 8408913 w 9024730"/>
              <a:gd name="connsiteY45" fmla="*/ 4222149 h 6857999"/>
              <a:gd name="connsiteX46" fmla="*/ 8402112 w 9024730"/>
              <a:gd name="connsiteY46" fmla="*/ 4364683 h 6857999"/>
              <a:gd name="connsiteX47" fmla="*/ 8393355 w 9024730"/>
              <a:gd name="connsiteY47" fmla="*/ 4462471 h 6857999"/>
              <a:gd name="connsiteX48" fmla="*/ 8376166 w 9024730"/>
              <a:gd name="connsiteY48" fmla="*/ 4574052 h 6857999"/>
              <a:gd name="connsiteX49" fmla="*/ 8341678 w 9024730"/>
              <a:gd name="connsiteY49" fmla="*/ 4667756 h 6857999"/>
              <a:gd name="connsiteX50" fmla="*/ 8273661 w 9024730"/>
              <a:gd name="connsiteY50" fmla="*/ 4799019 h 6857999"/>
              <a:gd name="connsiteX51" fmla="*/ 8256132 w 9024730"/>
              <a:gd name="connsiteY51" fmla="*/ 4849614 h 6857999"/>
              <a:gd name="connsiteX52" fmla="*/ 8226804 w 9024730"/>
              <a:gd name="connsiteY52" fmla="*/ 4919971 h 6857999"/>
              <a:gd name="connsiteX53" fmla="*/ 8171825 w 9024730"/>
              <a:gd name="connsiteY53" fmla="*/ 5010766 h 6857999"/>
              <a:gd name="connsiteX54" fmla="*/ 8143172 w 9024730"/>
              <a:gd name="connsiteY54" fmla="*/ 5088190 h 6857999"/>
              <a:gd name="connsiteX55" fmla="*/ 8126363 w 9024730"/>
              <a:gd name="connsiteY55" fmla="*/ 5143922 h 6857999"/>
              <a:gd name="connsiteX56" fmla="*/ 8103782 w 9024730"/>
              <a:gd name="connsiteY56" fmla="*/ 5284346 h 6857999"/>
              <a:gd name="connsiteX57" fmla="*/ 8084361 w 9024730"/>
              <a:gd name="connsiteY57" fmla="*/ 5390948 h 6857999"/>
              <a:gd name="connsiteX58" fmla="*/ 8062552 w 9024730"/>
              <a:gd name="connsiteY58" fmla="*/ 5470854 h 6857999"/>
              <a:gd name="connsiteX59" fmla="*/ 8057342 w 9024730"/>
              <a:gd name="connsiteY59" fmla="*/ 5529643 h 6857999"/>
              <a:gd name="connsiteX60" fmla="*/ 8044923 w 9024730"/>
              <a:gd name="connsiteY60" fmla="*/ 5597292 h 6857999"/>
              <a:gd name="connsiteX61" fmla="*/ 8035233 w 9024730"/>
              <a:gd name="connsiteY61" fmla="*/ 5608899 h 6857999"/>
              <a:gd name="connsiteX62" fmla="*/ 8018178 w 9024730"/>
              <a:gd name="connsiteY62" fmla="*/ 5684911 h 6857999"/>
              <a:gd name="connsiteX63" fmla="*/ 8018018 w 9024730"/>
              <a:gd name="connsiteY63" fmla="*/ 5755776 h 6857999"/>
              <a:gd name="connsiteX64" fmla="*/ 8008640 w 9024730"/>
              <a:gd name="connsiteY64" fmla="*/ 5889599 h 6857999"/>
              <a:gd name="connsiteX65" fmla="*/ 8013542 w 9024730"/>
              <a:gd name="connsiteY65" fmla="*/ 5989744 h 6857999"/>
              <a:gd name="connsiteX66" fmla="*/ 7980757 w 9024730"/>
              <a:gd name="connsiteY66" fmla="*/ 6084926 h 6857999"/>
              <a:gd name="connsiteX67" fmla="*/ 7975907 w 9024730"/>
              <a:gd name="connsiteY67" fmla="*/ 6346549 h 6857999"/>
              <a:gd name="connsiteX68" fmla="*/ 7974221 w 9024730"/>
              <a:gd name="connsiteY68" fmla="*/ 6527527 h 6857999"/>
              <a:gd name="connsiteX69" fmla="*/ 7979135 w 9024730"/>
              <a:gd name="connsiteY69" fmla="*/ 6627129 h 6857999"/>
              <a:gd name="connsiteX70" fmla="*/ 7979404 w 9024730"/>
              <a:gd name="connsiteY70" fmla="*/ 6694819 h 6857999"/>
              <a:gd name="connsiteX71" fmla="*/ 8009526 w 9024730"/>
              <a:gd name="connsiteY71" fmla="*/ 6765445 h 6857999"/>
              <a:gd name="connsiteX72" fmla="*/ 8018211 w 9024730"/>
              <a:gd name="connsiteY72" fmla="*/ 6844697 h 6857999"/>
              <a:gd name="connsiteX73" fmla="*/ 8019608 w 9024730"/>
              <a:gd name="connsiteY73" fmla="*/ 6857999 h 6857999"/>
              <a:gd name="connsiteX74" fmla="*/ 0 w 9024730"/>
              <a:gd name="connsiteY7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9024730" h="6857999">
                <a:moveTo>
                  <a:pt x="0" y="0"/>
                </a:moveTo>
                <a:lnTo>
                  <a:pt x="9024730" y="0"/>
                </a:lnTo>
                <a:lnTo>
                  <a:pt x="9024730" y="2"/>
                </a:lnTo>
                <a:lnTo>
                  <a:pt x="8447016" y="2"/>
                </a:lnTo>
                <a:lnTo>
                  <a:pt x="8441214" y="14562"/>
                </a:lnTo>
                <a:lnTo>
                  <a:pt x="8445389" y="59077"/>
                </a:lnTo>
                <a:cubicBezTo>
                  <a:pt x="8445971" y="76949"/>
                  <a:pt x="8436504" y="89796"/>
                  <a:pt x="8437086" y="107668"/>
                </a:cubicBezTo>
                <a:cubicBezTo>
                  <a:pt x="8417947" y="138162"/>
                  <a:pt x="8459241" y="201929"/>
                  <a:pt x="8458599" y="246136"/>
                </a:cubicBezTo>
                <a:cubicBezTo>
                  <a:pt x="8457958" y="290343"/>
                  <a:pt x="8471649" y="364179"/>
                  <a:pt x="8433237" y="372908"/>
                </a:cubicBezTo>
                <a:cubicBezTo>
                  <a:pt x="8426916" y="431308"/>
                  <a:pt x="8438389" y="357606"/>
                  <a:pt x="8430194" y="450607"/>
                </a:cubicBezTo>
                <a:cubicBezTo>
                  <a:pt x="8466727" y="551950"/>
                  <a:pt x="8430182" y="787036"/>
                  <a:pt x="8443315" y="812800"/>
                </a:cubicBezTo>
                <a:cubicBezTo>
                  <a:pt x="8478999" y="860799"/>
                  <a:pt x="8435788" y="854953"/>
                  <a:pt x="8453042" y="912727"/>
                </a:cubicBezTo>
                <a:cubicBezTo>
                  <a:pt x="8462900" y="945986"/>
                  <a:pt x="8451223" y="951781"/>
                  <a:pt x="8451649" y="989950"/>
                </a:cubicBezTo>
                <a:cubicBezTo>
                  <a:pt x="8452074" y="1028120"/>
                  <a:pt x="8452500" y="1095828"/>
                  <a:pt x="8455592" y="1141745"/>
                </a:cubicBezTo>
                <a:cubicBezTo>
                  <a:pt x="8458684" y="1187662"/>
                  <a:pt x="8470047" y="1234783"/>
                  <a:pt x="8470203" y="1265454"/>
                </a:cubicBezTo>
                <a:cubicBezTo>
                  <a:pt x="8458947" y="1304052"/>
                  <a:pt x="8496012" y="1370755"/>
                  <a:pt x="8499638" y="1385480"/>
                </a:cubicBezTo>
                <a:cubicBezTo>
                  <a:pt x="8514485" y="1422714"/>
                  <a:pt x="8525070" y="1428103"/>
                  <a:pt x="8518660" y="1458060"/>
                </a:cubicBezTo>
                <a:cubicBezTo>
                  <a:pt x="8518783" y="1468057"/>
                  <a:pt x="8539003" y="1503177"/>
                  <a:pt x="8539125" y="1513175"/>
                </a:cubicBezTo>
                <a:lnTo>
                  <a:pt x="8570281" y="1570809"/>
                </a:lnTo>
                <a:cubicBezTo>
                  <a:pt x="8597636" y="1617136"/>
                  <a:pt x="8594573" y="1601443"/>
                  <a:pt x="8605212" y="1638391"/>
                </a:cubicBezTo>
                <a:cubicBezTo>
                  <a:pt x="8629645" y="1719640"/>
                  <a:pt x="8613884" y="1715203"/>
                  <a:pt x="8626457" y="1742490"/>
                </a:cubicBezTo>
                <a:lnTo>
                  <a:pt x="8654861" y="1818229"/>
                </a:lnTo>
                <a:cubicBezTo>
                  <a:pt x="8657202" y="1824059"/>
                  <a:pt x="8651899" y="1851211"/>
                  <a:pt x="8648005" y="1862723"/>
                </a:cubicBezTo>
                <a:lnTo>
                  <a:pt x="8654469" y="1917476"/>
                </a:lnTo>
                <a:lnTo>
                  <a:pt x="8649702" y="1972204"/>
                </a:lnTo>
                <a:cubicBezTo>
                  <a:pt x="8652251" y="1979569"/>
                  <a:pt x="8651461" y="2048203"/>
                  <a:pt x="8656357" y="2054291"/>
                </a:cubicBezTo>
                <a:cubicBezTo>
                  <a:pt x="8672645" y="2141657"/>
                  <a:pt x="8632397" y="2189849"/>
                  <a:pt x="8648660" y="2227417"/>
                </a:cubicBezTo>
                <a:cubicBezTo>
                  <a:pt x="8639941" y="2317591"/>
                  <a:pt x="8613796" y="2407644"/>
                  <a:pt x="8607609" y="2510933"/>
                </a:cubicBezTo>
                <a:cubicBezTo>
                  <a:pt x="8633490" y="2597916"/>
                  <a:pt x="8602674" y="2649734"/>
                  <a:pt x="8608432" y="2741866"/>
                </a:cubicBezTo>
                <a:cubicBezTo>
                  <a:pt x="8630300" y="2779815"/>
                  <a:pt x="8631929" y="2817058"/>
                  <a:pt x="8619112" y="2864935"/>
                </a:cubicBezTo>
                <a:cubicBezTo>
                  <a:pt x="8655820" y="2860552"/>
                  <a:pt x="8588374" y="2937673"/>
                  <a:pt x="8627742" y="2950807"/>
                </a:cubicBezTo>
                <a:lnTo>
                  <a:pt x="8611822" y="2978246"/>
                </a:lnTo>
                <a:lnTo>
                  <a:pt x="8608239" y="2995916"/>
                </a:lnTo>
                <a:lnTo>
                  <a:pt x="8598647" y="2998648"/>
                </a:lnTo>
                <a:lnTo>
                  <a:pt x="8587108" y="3023630"/>
                </a:lnTo>
                <a:cubicBezTo>
                  <a:pt x="8584111" y="3033333"/>
                  <a:pt x="8577413" y="3084375"/>
                  <a:pt x="8577885" y="3096975"/>
                </a:cubicBezTo>
                <a:cubicBezTo>
                  <a:pt x="8594321" y="3142205"/>
                  <a:pt x="8535131" y="3160433"/>
                  <a:pt x="8557492" y="3216657"/>
                </a:cubicBezTo>
                <a:cubicBezTo>
                  <a:pt x="8562518" y="3237178"/>
                  <a:pt x="8573573" y="3299737"/>
                  <a:pt x="8560894" y="3310980"/>
                </a:cubicBezTo>
                <a:cubicBezTo>
                  <a:pt x="8557601" y="3323902"/>
                  <a:pt x="8561083" y="3339340"/>
                  <a:pt x="8547852" y="3344725"/>
                </a:cubicBezTo>
                <a:cubicBezTo>
                  <a:pt x="8531788" y="3353908"/>
                  <a:pt x="8553430" y="3400659"/>
                  <a:pt x="8535427" y="3393250"/>
                </a:cubicBezTo>
                <a:cubicBezTo>
                  <a:pt x="8550195" y="3426421"/>
                  <a:pt x="8529553" y="3487753"/>
                  <a:pt x="8520092" y="3514536"/>
                </a:cubicBezTo>
                <a:cubicBezTo>
                  <a:pt x="8513726" y="3563353"/>
                  <a:pt x="8500070" y="3650327"/>
                  <a:pt x="8497231" y="3686149"/>
                </a:cubicBezTo>
                <a:cubicBezTo>
                  <a:pt x="8494574" y="3687657"/>
                  <a:pt x="8493370" y="3677229"/>
                  <a:pt x="8489799" y="3692208"/>
                </a:cubicBezTo>
                <a:cubicBezTo>
                  <a:pt x="8486228" y="3707187"/>
                  <a:pt x="8465938" y="3757479"/>
                  <a:pt x="8475804" y="3776022"/>
                </a:cubicBezTo>
                <a:cubicBezTo>
                  <a:pt x="8441061" y="3875691"/>
                  <a:pt x="8487451" y="3939839"/>
                  <a:pt x="8471279" y="3977138"/>
                </a:cubicBezTo>
                <a:cubicBezTo>
                  <a:pt x="8465599" y="4067300"/>
                  <a:pt x="8419685" y="4164564"/>
                  <a:pt x="8408913" y="4222149"/>
                </a:cubicBezTo>
                <a:cubicBezTo>
                  <a:pt x="8403583" y="4287917"/>
                  <a:pt x="8398240" y="4339232"/>
                  <a:pt x="8402112" y="4364683"/>
                </a:cubicBezTo>
                <a:lnTo>
                  <a:pt x="8393355" y="4462471"/>
                </a:lnTo>
                <a:cubicBezTo>
                  <a:pt x="8396004" y="4503329"/>
                  <a:pt x="8376320" y="4548111"/>
                  <a:pt x="8376166" y="4574052"/>
                </a:cubicBezTo>
                <a:cubicBezTo>
                  <a:pt x="8369380" y="4670665"/>
                  <a:pt x="8352302" y="4649921"/>
                  <a:pt x="8341678" y="4667756"/>
                </a:cubicBezTo>
                <a:cubicBezTo>
                  <a:pt x="8320864" y="4705850"/>
                  <a:pt x="8290794" y="4758928"/>
                  <a:pt x="8273661" y="4799019"/>
                </a:cubicBezTo>
                <a:cubicBezTo>
                  <a:pt x="8254323" y="4834076"/>
                  <a:pt x="8262378" y="4811645"/>
                  <a:pt x="8256132" y="4849614"/>
                </a:cubicBezTo>
                <a:cubicBezTo>
                  <a:pt x="8239320" y="4853334"/>
                  <a:pt x="8207060" y="4883089"/>
                  <a:pt x="8226804" y="4919971"/>
                </a:cubicBezTo>
                <a:lnTo>
                  <a:pt x="8171825" y="5010766"/>
                </a:lnTo>
                <a:cubicBezTo>
                  <a:pt x="8150097" y="4983259"/>
                  <a:pt x="8165842" y="5107656"/>
                  <a:pt x="8143172" y="5088190"/>
                </a:cubicBezTo>
                <a:cubicBezTo>
                  <a:pt x="8128060" y="5102008"/>
                  <a:pt x="8138350" y="5118851"/>
                  <a:pt x="8126363" y="5143922"/>
                </a:cubicBezTo>
                <a:cubicBezTo>
                  <a:pt x="8116335" y="5192745"/>
                  <a:pt x="8111851" y="5226225"/>
                  <a:pt x="8103782" y="5284346"/>
                </a:cubicBezTo>
                <a:cubicBezTo>
                  <a:pt x="8101016" y="5338386"/>
                  <a:pt x="8095811" y="5337325"/>
                  <a:pt x="8084361" y="5390948"/>
                </a:cubicBezTo>
                <a:cubicBezTo>
                  <a:pt x="8082912" y="5429655"/>
                  <a:pt x="8063705" y="5449508"/>
                  <a:pt x="8062552" y="5470854"/>
                </a:cubicBezTo>
                <a:cubicBezTo>
                  <a:pt x="8086776" y="5526328"/>
                  <a:pt x="8037513" y="5496377"/>
                  <a:pt x="8057342" y="5529643"/>
                </a:cubicBezTo>
                <a:cubicBezTo>
                  <a:pt x="8050653" y="5550879"/>
                  <a:pt x="8055939" y="5587444"/>
                  <a:pt x="8044923" y="5597292"/>
                </a:cubicBezTo>
                <a:lnTo>
                  <a:pt x="8035233" y="5608899"/>
                </a:lnTo>
                <a:cubicBezTo>
                  <a:pt x="8030775" y="5623501"/>
                  <a:pt x="8021047" y="5660431"/>
                  <a:pt x="8018178" y="5684911"/>
                </a:cubicBezTo>
                <a:cubicBezTo>
                  <a:pt x="8005590" y="5692608"/>
                  <a:pt x="8011744" y="5734344"/>
                  <a:pt x="8018018" y="5755776"/>
                </a:cubicBezTo>
                <a:cubicBezTo>
                  <a:pt x="8019409" y="5792777"/>
                  <a:pt x="7989082" y="5848613"/>
                  <a:pt x="8008640" y="5889599"/>
                </a:cubicBezTo>
                <a:cubicBezTo>
                  <a:pt x="8011480" y="5932097"/>
                  <a:pt x="8009486" y="5940901"/>
                  <a:pt x="8013542" y="5989744"/>
                </a:cubicBezTo>
                <a:cubicBezTo>
                  <a:pt x="8022089" y="6020787"/>
                  <a:pt x="7982918" y="6024963"/>
                  <a:pt x="7980757" y="6084926"/>
                </a:cubicBezTo>
                <a:cubicBezTo>
                  <a:pt x="7974117" y="6134231"/>
                  <a:pt x="7999371" y="6240432"/>
                  <a:pt x="7975907" y="6346549"/>
                </a:cubicBezTo>
                <a:cubicBezTo>
                  <a:pt x="7987225" y="6409741"/>
                  <a:pt x="7980509" y="6468689"/>
                  <a:pt x="7974221" y="6527527"/>
                </a:cubicBezTo>
                <a:cubicBezTo>
                  <a:pt x="7955361" y="6585667"/>
                  <a:pt x="7987786" y="6579284"/>
                  <a:pt x="7979135" y="6627129"/>
                </a:cubicBezTo>
                <a:cubicBezTo>
                  <a:pt x="7983057" y="6635153"/>
                  <a:pt x="7984986" y="6697665"/>
                  <a:pt x="7979404" y="6694819"/>
                </a:cubicBezTo>
                <a:cubicBezTo>
                  <a:pt x="7981755" y="6716947"/>
                  <a:pt x="8003903" y="6732844"/>
                  <a:pt x="8009526" y="6765445"/>
                </a:cubicBezTo>
                <a:cubicBezTo>
                  <a:pt x="8011113" y="6776325"/>
                  <a:pt x="8014662" y="6810511"/>
                  <a:pt x="8018211" y="6844697"/>
                </a:cubicBezTo>
                <a:lnTo>
                  <a:pt x="8019608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4F7966B-1A3F-5D1D-F861-86D4A4EC4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9"/>
            <a:ext cx="6836927" cy="1322888"/>
          </a:xfrm>
        </p:spPr>
        <p:txBody>
          <a:bodyPr>
            <a:normAutofit/>
          </a:bodyPr>
          <a:lstStyle/>
          <a:p>
            <a:r>
              <a:rPr lang="it-IT" dirty="0" err="1"/>
              <a:t>Context</a:t>
            </a:r>
            <a:r>
              <a:rPr lang="it-IT" dirty="0"/>
              <a:t>…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C40A148-CFFA-0FC2-9EE9-324BFA8E5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1"/>
            <a:ext cx="6433805" cy="3970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/>
              <a:t>In the last </a:t>
            </a:r>
            <a:r>
              <a:rPr lang="it-IT" sz="2000" dirty="0" err="1"/>
              <a:t>two</a:t>
            </a:r>
            <a:r>
              <a:rPr lang="it-IT" sz="2000" dirty="0"/>
              <a:t> decade </a:t>
            </a:r>
            <a:r>
              <a:rPr lang="it-IT" sz="2000" dirty="0" err="1"/>
              <a:t>Italian</a:t>
            </a:r>
            <a:r>
              <a:rPr lang="it-IT" sz="2000" dirty="0"/>
              <a:t> </a:t>
            </a:r>
            <a:r>
              <a:rPr lang="it-IT" sz="2000" dirty="0" err="1"/>
              <a:t>politicians</a:t>
            </a:r>
            <a:r>
              <a:rPr lang="it-IT" sz="2000" dirty="0"/>
              <a:t> </a:t>
            </a:r>
            <a:r>
              <a:rPr lang="it-IT" sz="2000" dirty="0" err="1"/>
              <a:t>have</a:t>
            </a:r>
            <a:r>
              <a:rPr lang="it-IT" sz="2000" dirty="0"/>
              <a:t> «</a:t>
            </a:r>
            <a:r>
              <a:rPr lang="it-IT" sz="2000" dirty="0" err="1"/>
              <a:t>suffered</a:t>
            </a:r>
            <a:r>
              <a:rPr lang="it-IT" sz="2000" dirty="0"/>
              <a:t>» a </a:t>
            </a:r>
            <a:r>
              <a:rPr lang="it-IT" sz="2000" dirty="0" err="1"/>
              <a:t>number</a:t>
            </a:r>
            <a:r>
              <a:rPr lang="it-IT" sz="2000" dirty="0"/>
              <a:t> of </a:t>
            </a:r>
            <a:r>
              <a:rPr lang="it-IT" sz="2000" dirty="0" err="1"/>
              <a:t>cuts</a:t>
            </a:r>
            <a:r>
              <a:rPr lang="it-IT" sz="2000" dirty="0"/>
              <a:t> to </a:t>
            </a:r>
            <a:r>
              <a:rPr lang="it-IT" sz="2000" dirty="0" err="1"/>
              <a:t>their</a:t>
            </a:r>
            <a:r>
              <a:rPr lang="it-IT" sz="2000" dirty="0"/>
              <a:t> financing, </a:t>
            </a:r>
            <a:r>
              <a:rPr lang="it-IT" sz="2000" dirty="0" err="1"/>
              <a:t>this</a:t>
            </a:r>
            <a:r>
              <a:rPr lang="it-IT" sz="2000" dirty="0"/>
              <a:t> include:</a:t>
            </a:r>
          </a:p>
          <a:p>
            <a:pPr lvl="1"/>
            <a:r>
              <a:rPr lang="it-IT" sz="2000" dirty="0"/>
              <a:t>A </a:t>
            </a:r>
            <a:r>
              <a:rPr lang="it-IT" sz="2000" dirty="0">
                <a:solidFill>
                  <a:srgbClr val="0066FF"/>
                </a:solidFill>
              </a:rPr>
              <a:t>10% </a:t>
            </a:r>
            <a:r>
              <a:rPr lang="it-IT" sz="2000" dirty="0" err="1">
                <a:solidFill>
                  <a:srgbClr val="0066FF"/>
                </a:solidFill>
              </a:rPr>
              <a:t>reduction</a:t>
            </a:r>
            <a:r>
              <a:rPr lang="it-IT" sz="2000" dirty="0">
                <a:solidFill>
                  <a:srgbClr val="0066FF"/>
                </a:solidFill>
              </a:rPr>
              <a:t> </a:t>
            </a:r>
            <a:r>
              <a:rPr lang="it-IT" sz="2000" dirty="0"/>
              <a:t>of </a:t>
            </a:r>
            <a:r>
              <a:rPr lang="it-IT" sz="2000" dirty="0" err="1"/>
              <a:t>local</a:t>
            </a:r>
            <a:r>
              <a:rPr lang="it-IT" sz="2000" dirty="0"/>
              <a:t> </a:t>
            </a:r>
            <a:r>
              <a:rPr lang="it-IT" sz="2000" dirty="0" err="1"/>
              <a:t>politicians</a:t>
            </a:r>
            <a:r>
              <a:rPr lang="it-IT" sz="2000" dirty="0"/>
              <a:t> </a:t>
            </a:r>
            <a:r>
              <a:rPr lang="it-IT" sz="2000" dirty="0" err="1"/>
              <a:t>wage</a:t>
            </a:r>
            <a:r>
              <a:rPr lang="it-IT" sz="2000" dirty="0"/>
              <a:t> in 2006</a:t>
            </a:r>
          </a:p>
          <a:p>
            <a:pPr lvl="1"/>
            <a:r>
              <a:rPr lang="it-IT" sz="2000" dirty="0" err="1"/>
              <a:t>Cut</a:t>
            </a:r>
            <a:r>
              <a:rPr lang="it-IT" sz="2000" dirty="0"/>
              <a:t> to the public financing of parties and </a:t>
            </a:r>
            <a:r>
              <a:rPr lang="it-IT" sz="2000" dirty="0" err="1"/>
              <a:t>political</a:t>
            </a:r>
            <a:r>
              <a:rPr lang="it-IT" sz="2000" dirty="0"/>
              <a:t> </a:t>
            </a:r>
            <a:r>
              <a:rPr lang="it-IT" sz="2000" dirty="0" err="1"/>
              <a:t>campaign</a:t>
            </a:r>
            <a:r>
              <a:rPr lang="it-IT" sz="2000" dirty="0"/>
              <a:t>…</a:t>
            </a:r>
          </a:p>
          <a:p>
            <a:pPr lvl="1"/>
            <a:r>
              <a:rPr lang="en-US" sz="2000" dirty="0"/>
              <a:t>…finally, in 2020, the number of national </a:t>
            </a:r>
            <a:r>
              <a:rPr lang="en-US" sz="2000" dirty="0">
                <a:solidFill>
                  <a:srgbClr val="0066FF"/>
                </a:solidFill>
              </a:rPr>
              <a:t>MPs was cut by 1/3 </a:t>
            </a:r>
            <a:r>
              <a:rPr lang="en-US" sz="2000" dirty="0"/>
              <a:t>behind the motivation of "saving money“ (</a:t>
            </a:r>
            <a:r>
              <a:rPr lang="en-US" sz="2000" dirty="0">
                <a:solidFill>
                  <a:srgbClr val="0066FF"/>
                </a:solidFill>
              </a:rPr>
              <a:t>55 million </a:t>
            </a:r>
            <a:r>
              <a:rPr lang="en-US" sz="2000" dirty="0"/>
              <a:t>€ per year) </a:t>
            </a:r>
          </a:p>
          <a:p>
            <a:pPr lvl="1"/>
            <a:r>
              <a:rPr lang="en-US" sz="2000" dirty="0"/>
              <a:t>(note that this cut was approved by popular acclaim in a referendum)</a:t>
            </a:r>
          </a:p>
        </p:txBody>
      </p:sp>
      <p:pic>
        <p:nvPicPr>
          <p:cNvPr id="6" name="Elemento grafico 5" descr="Forbici con riempimento a tinta unita">
            <a:extLst>
              <a:ext uri="{FF2B5EF4-FFF2-40B4-BE49-F238E27FC236}">
                <a16:creationId xmlns:a16="http://schemas.microsoft.com/office/drawing/2014/main" id="{1AA226FC-896E-78EF-394F-5237BB9AD2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9991" y="826780"/>
            <a:ext cx="1527685" cy="1527685"/>
          </a:xfrm>
          <a:prstGeom prst="rect">
            <a:avLst/>
          </a:prstGeom>
        </p:spPr>
      </p:pic>
      <p:pic>
        <p:nvPicPr>
          <p:cNvPr id="1028" name="Picture 4" descr="Politico Triste Con Testa in Mano Al Briefing Sui Media Immagine Stock -  Immagine di corporativo, evento: 200951545">
            <a:extLst>
              <a:ext uri="{FF2B5EF4-FFF2-40B4-BE49-F238E27FC236}">
                <a16:creationId xmlns:a16="http://schemas.microsoft.com/office/drawing/2014/main" id="{43373386-41E3-B23E-FF03-0E46EA2A6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39501" y="2669970"/>
            <a:ext cx="2288666" cy="1527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agliamo gli stipendi dei parlamentari italiani, i più pagati del mondo -  Il Blog delle Stelle">
            <a:extLst>
              <a:ext uri="{FF2B5EF4-FFF2-40B4-BE49-F238E27FC236}">
                <a16:creationId xmlns:a16="http://schemas.microsoft.com/office/drawing/2014/main" id="{71E30D77-8471-D1AD-33EA-28B33851F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75103" y="4513160"/>
            <a:ext cx="2417461" cy="129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egnaposto contenuto 2">
            <a:extLst>
              <a:ext uri="{FF2B5EF4-FFF2-40B4-BE49-F238E27FC236}">
                <a16:creationId xmlns:a16="http://schemas.microsoft.com/office/drawing/2014/main" id="{E669BFBA-6272-5A1C-7FD4-FAB353931C16}"/>
              </a:ext>
            </a:extLst>
          </p:cNvPr>
          <p:cNvSpPr txBox="1">
            <a:spLocks/>
          </p:cNvSpPr>
          <p:nvPr/>
        </p:nvSpPr>
        <p:spPr>
          <a:xfrm>
            <a:off x="990600" y="500379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AE60529-5D18-FE9C-450F-C874F58D3650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8A475CD2-4491-30DC-64AF-1913A6C4927D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F19B15B-9A06-8D2A-84A0-F8AAFF0472FF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5D28F09-9AF0-BBA4-061B-D6889CEDD90D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0634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537B6C3C-9329-FB06-9B74-A58AECDE215C}"/>
              </a:ext>
            </a:extLst>
          </p:cNvPr>
          <p:cNvSpPr txBox="1"/>
          <p:nvPr/>
        </p:nvSpPr>
        <p:spPr>
          <a:xfrm>
            <a:off x="639687" y="1862085"/>
            <a:ext cx="24642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…</a:t>
            </a:r>
            <a:r>
              <a:rPr lang="it-IT" b="1" dirty="0" err="1"/>
              <a:t>at</a:t>
            </a:r>
            <a:r>
              <a:rPr lang="it-IT" b="1" dirty="0"/>
              <a:t> the end of 2021</a:t>
            </a:r>
            <a:r>
              <a:rPr lang="it-IT" dirty="0"/>
              <a:t>, a </a:t>
            </a:r>
            <a:r>
              <a:rPr lang="it-IT" dirty="0" err="1"/>
              <a:t>law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passed</a:t>
            </a:r>
            <a:r>
              <a:rPr lang="it-IT" dirty="0"/>
              <a:t> to </a:t>
            </a:r>
            <a:r>
              <a:rPr lang="it-IT" dirty="0" err="1"/>
              <a:t>increase</a:t>
            </a:r>
            <a:r>
              <a:rPr lang="it-IT" dirty="0"/>
              <a:t> (</a:t>
            </a:r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 </a:t>
            </a:r>
            <a:r>
              <a:rPr lang="it-IT" b="1" dirty="0"/>
              <a:t>+55%</a:t>
            </a:r>
            <a:r>
              <a:rPr lang="it-IT" dirty="0"/>
              <a:t>) the </a:t>
            </a:r>
            <a:r>
              <a:rPr lang="it-IT" dirty="0" err="1"/>
              <a:t>wage</a:t>
            </a:r>
            <a:r>
              <a:rPr lang="it-IT" dirty="0"/>
              <a:t> of </a:t>
            </a:r>
            <a:r>
              <a:rPr lang="it-IT" dirty="0" err="1"/>
              <a:t>politicians</a:t>
            </a:r>
            <a:r>
              <a:rPr lang="it-IT" dirty="0"/>
              <a:t> of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administration</a:t>
            </a:r>
            <a:r>
              <a:rPr lang="it-IT" dirty="0"/>
              <a:t> (e.g. </a:t>
            </a:r>
            <a:r>
              <a:rPr lang="it-IT" dirty="0" err="1"/>
              <a:t>municipalities</a:t>
            </a:r>
            <a:r>
              <a:rPr lang="it-IT" dirty="0"/>
              <a:t>).</a:t>
            </a:r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C524FD7-1E17-0097-64DA-A61BDCE068E5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491011D-12B1-5825-D128-0119E966BB3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1786658-D5E9-0D0E-757B-AC0790D974CB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475AB8-302B-B04F-3BE3-8A5F9EFCDA7F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48093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F3AC59A-3E38-543F-1E79-6835C4BF1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7434" y="186278"/>
            <a:ext cx="7748316" cy="544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45ACA800-0161-7727-8441-885BA254F323}"/>
              </a:ext>
            </a:extLst>
          </p:cNvPr>
          <p:cNvSpPr txBox="1"/>
          <p:nvPr/>
        </p:nvSpPr>
        <p:spPr>
          <a:xfrm rot="16200000">
            <a:off x="2658478" y="2315552"/>
            <a:ext cx="29858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Politicians Wage (€)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37B6C3C-9329-FB06-9B74-A58AECDE215C}"/>
              </a:ext>
            </a:extLst>
          </p:cNvPr>
          <p:cNvSpPr txBox="1"/>
          <p:nvPr/>
        </p:nvSpPr>
        <p:spPr>
          <a:xfrm>
            <a:off x="639687" y="1862085"/>
            <a:ext cx="246426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/>
              <a:t>…</a:t>
            </a:r>
            <a:r>
              <a:rPr lang="it-IT" b="1" dirty="0" err="1"/>
              <a:t>at</a:t>
            </a:r>
            <a:r>
              <a:rPr lang="it-IT" b="1" dirty="0"/>
              <a:t> the end of 2021</a:t>
            </a:r>
            <a:r>
              <a:rPr lang="it-IT" dirty="0"/>
              <a:t>, a </a:t>
            </a:r>
            <a:r>
              <a:rPr lang="it-IT" dirty="0" err="1"/>
              <a:t>law</a:t>
            </a:r>
            <a:r>
              <a:rPr lang="it-IT" dirty="0"/>
              <a:t>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passed</a:t>
            </a:r>
            <a:r>
              <a:rPr lang="it-IT" dirty="0"/>
              <a:t> to </a:t>
            </a:r>
            <a:r>
              <a:rPr lang="it-IT" dirty="0" err="1"/>
              <a:t>increase</a:t>
            </a:r>
            <a:r>
              <a:rPr lang="it-IT" dirty="0"/>
              <a:t> (</a:t>
            </a:r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 </a:t>
            </a:r>
            <a:r>
              <a:rPr lang="it-IT" b="1" dirty="0"/>
              <a:t>+55%</a:t>
            </a:r>
            <a:r>
              <a:rPr lang="it-IT" dirty="0"/>
              <a:t>) the </a:t>
            </a:r>
            <a:r>
              <a:rPr lang="it-IT" dirty="0" err="1"/>
              <a:t>wage</a:t>
            </a:r>
            <a:r>
              <a:rPr lang="it-IT" dirty="0"/>
              <a:t> of </a:t>
            </a:r>
            <a:r>
              <a:rPr lang="it-IT" dirty="0" err="1"/>
              <a:t>politicians</a:t>
            </a:r>
            <a:r>
              <a:rPr lang="it-IT" dirty="0"/>
              <a:t> of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administration</a:t>
            </a:r>
            <a:r>
              <a:rPr lang="it-IT" dirty="0"/>
              <a:t> (e.g. </a:t>
            </a:r>
            <a:r>
              <a:rPr lang="it-IT" dirty="0" err="1"/>
              <a:t>municipalities</a:t>
            </a:r>
            <a:r>
              <a:rPr lang="it-IT" dirty="0"/>
              <a:t>).</a:t>
            </a:r>
            <a:endParaRPr lang="en-US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C524FD7-1E17-0097-64DA-A61BDCE068E5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491011D-12B1-5825-D128-0119E966BB3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91786658-D5E9-0D0E-757B-AC0790D974CB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9475AB8-302B-B04F-3BE3-8A5F9EFCDA7F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9173242-8B63-F448-24FA-533A42A27626}"/>
              </a:ext>
            </a:extLst>
          </p:cNvPr>
          <p:cNvSpPr txBox="1"/>
          <p:nvPr/>
        </p:nvSpPr>
        <p:spPr>
          <a:xfrm>
            <a:off x="6378648" y="5738336"/>
            <a:ext cx="5714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/>
              <a:t>Staggered</a:t>
            </a:r>
            <a:r>
              <a:rPr lang="it-IT" sz="1400" dirty="0"/>
              <a:t> </a:t>
            </a:r>
            <a:r>
              <a:rPr lang="it-IT" sz="1400" dirty="0" err="1"/>
              <a:t>increase</a:t>
            </a:r>
            <a:r>
              <a:rPr lang="it-IT" sz="1400" dirty="0"/>
              <a:t> over 2 </a:t>
            </a:r>
            <a:r>
              <a:rPr lang="it-IT" sz="1400" dirty="0" err="1"/>
              <a:t>years</a:t>
            </a:r>
            <a:r>
              <a:rPr lang="it-IT" sz="1400" dirty="0"/>
              <a:t> (</a:t>
            </a:r>
            <a:r>
              <a:rPr lang="it-IT" sz="1400" dirty="0" err="1"/>
              <a:t>but</a:t>
            </a:r>
            <a:r>
              <a:rPr lang="it-IT" sz="1400" dirty="0"/>
              <a:t> </a:t>
            </a:r>
            <a:r>
              <a:rPr lang="it-IT" sz="1400" dirty="0" err="1"/>
              <a:t>we</a:t>
            </a:r>
            <a:r>
              <a:rPr lang="it-IT" sz="1400" dirty="0"/>
              <a:t> do </a:t>
            </a:r>
            <a:r>
              <a:rPr lang="it-IT" sz="1400" dirty="0" err="1"/>
              <a:t>not</a:t>
            </a:r>
            <a:r>
              <a:rPr lang="it-IT" sz="1400" dirty="0"/>
              <a:t> use it in </a:t>
            </a:r>
            <a:r>
              <a:rPr lang="it-IT" sz="1400" dirty="0" err="1"/>
              <a:t>our</a:t>
            </a:r>
            <a:r>
              <a:rPr lang="it-IT" sz="1400" dirty="0"/>
              <a:t> </a:t>
            </a:r>
            <a:r>
              <a:rPr lang="it-IT" sz="1400" dirty="0" err="1"/>
              <a:t>identification</a:t>
            </a:r>
            <a:r>
              <a:rPr lang="it-IT" sz="1400" dirty="0"/>
              <a:t> strategy)</a:t>
            </a:r>
          </a:p>
        </p:txBody>
      </p:sp>
    </p:spTree>
    <p:extLst>
      <p:ext uri="{BB962C8B-B14F-4D97-AF65-F5344CB8AC3E}">
        <p14:creationId xmlns:p14="http://schemas.microsoft.com/office/powerpoint/2010/main" val="2255236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CC1AC9A7-30E6-2113-4D74-D36E01693188}"/>
              </a:ext>
            </a:extLst>
          </p:cNvPr>
          <p:cNvGraphicFramePr>
            <a:graphicFrameLocks/>
          </p:cNvGraphicFramePr>
          <p:nvPr/>
        </p:nvGraphicFramePr>
        <p:xfrm>
          <a:off x="1631576" y="2057467"/>
          <a:ext cx="9565342" cy="464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B7A3B59C-6364-264E-5974-D045434A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Motivation</a:t>
            </a:r>
            <a:r>
              <a:rPr lang="it-IT" dirty="0"/>
              <a:t> - </a:t>
            </a:r>
            <a:r>
              <a:rPr lang="it-IT" dirty="0" err="1"/>
              <a:t>Context</a:t>
            </a:r>
            <a:endParaRPr lang="it-IT" dirty="0"/>
          </a:p>
        </p:txBody>
      </p:sp>
      <p:sp>
        <p:nvSpPr>
          <p:cNvPr id="8" name="Parentesi graffa aperta 7">
            <a:extLst>
              <a:ext uri="{FF2B5EF4-FFF2-40B4-BE49-F238E27FC236}">
                <a16:creationId xmlns:a16="http://schemas.microsoft.com/office/drawing/2014/main" id="{2D8CC522-0C9B-D6E7-2A76-EEF854774E93}"/>
              </a:ext>
            </a:extLst>
          </p:cNvPr>
          <p:cNvSpPr/>
          <p:nvPr/>
        </p:nvSpPr>
        <p:spPr>
          <a:xfrm>
            <a:off x="3032267" y="2078519"/>
            <a:ext cx="260059" cy="1265315"/>
          </a:xfrm>
          <a:prstGeom prst="leftBrace">
            <a:avLst>
              <a:gd name="adj1" fmla="val 24462"/>
              <a:gd name="adj2" fmla="val 55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curvo 9">
            <a:extLst>
              <a:ext uri="{FF2B5EF4-FFF2-40B4-BE49-F238E27FC236}">
                <a16:creationId xmlns:a16="http://schemas.microsoft.com/office/drawing/2014/main" id="{A23124AE-C34B-2C03-93E0-FDBE975DD8D1}"/>
              </a:ext>
            </a:extLst>
          </p:cNvPr>
          <p:cNvCxnSpPr>
            <a:cxnSpLocks/>
            <a:stCxn id="6" idx="2"/>
            <a:endCxn id="8" idx="1"/>
          </p:cNvCxnSpPr>
          <p:nvPr/>
        </p:nvCxnSpPr>
        <p:spPr>
          <a:xfrm rot="16200000" flipH="1">
            <a:off x="2174126" y="1916301"/>
            <a:ext cx="197876" cy="1518405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CF9152D6-D901-4598-7D03-B81E857EB1E5}"/>
              </a:ext>
            </a:extLst>
          </p:cNvPr>
          <p:cNvCxnSpPr>
            <a:cxnSpLocks/>
          </p:cNvCxnSpPr>
          <p:nvPr/>
        </p:nvCxnSpPr>
        <p:spPr>
          <a:xfrm>
            <a:off x="6031603" y="2159201"/>
            <a:ext cx="0" cy="37437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9B42AD9-0158-1888-3E92-85AB30F5AE09}"/>
              </a:ext>
            </a:extLst>
          </p:cNvPr>
          <p:cNvSpPr txBox="1"/>
          <p:nvPr/>
        </p:nvSpPr>
        <p:spPr>
          <a:xfrm>
            <a:off x="5086404" y="1729340"/>
            <a:ext cx="20191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sz="1400" dirty="0" err="1">
                <a:ln w="3175">
                  <a:noFill/>
                </a:ln>
              </a:rPr>
              <a:t>Mean</a:t>
            </a:r>
            <a:r>
              <a:rPr lang="it-IT" sz="1400" dirty="0">
                <a:ln w="3175">
                  <a:noFill/>
                </a:ln>
              </a:rPr>
              <a:t> </a:t>
            </a:r>
            <a:r>
              <a:rPr lang="it-IT" sz="1400" dirty="0" err="1">
                <a:ln w="3175">
                  <a:noFill/>
                </a:ln>
              </a:rPr>
              <a:t>Italian</a:t>
            </a:r>
            <a:r>
              <a:rPr lang="it-IT" sz="1400" dirty="0">
                <a:ln w="3175">
                  <a:noFill/>
                </a:ln>
              </a:rPr>
              <a:t> </a:t>
            </a:r>
            <a:r>
              <a:rPr lang="it-IT" sz="1400" dirty="0" err="1">
                <a:ln w="3175">
                  <a:noFill/>
                </a:ln>
              </a:rPr>
              <a:t>wage</a:t>
            </a:r>
            <a:endParaRPr lang="it-IT" sz="1400" dirty="0">
              <a:ln w="3175">
                <a:noFill/>
              </a:ln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51C33B-5E62-D50E-E1B0-2CB717577CE0}"/>
              </a:ext>
            </a:extLst>
          </p:cNvPr>
          <p:cNvSpPr txBox="1"/>
          <p:nvPr/>
        </p:nvSpPr>
        <p:spPr>
          <a:xfrm>
            <a:off x="578140" y="1376237"/>
            <a:ext cx="187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dirty="0"/>
              <a:t>7000 </a:t>
            </a:r>
            <a:r>
              <a:rPr lang="it-IT" dirty="0" err="1"/>
              <a:t>municipalities</a:t>
            </a:r>
            <a:r>
              <a:rPr lang="it-IT" dirty="0"/>
              <a:t>, of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dirty="0"/>
              <a:t>95% </a:t>
            </a:r>
            <a:r>
              <a:rPr lang="it-IT" dirty="0" err="1"/>
              <a:t>below</a:t>
            </a:r>
            <a:r>
              <a:rPr lang="it-IT" dirty="0"/>
              <a:t> 20k pop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C0464D6-9D43-F1D3-A614-693504FDABFC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DB06457-9CDB-53E6-4355-EE1571A372E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D2C9FAF-86B5-CBED-4E3C-2050FEE60AD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A2990AB-A9C4-7F9D-F171-471B47AB2576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67393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CC1AC9A7-30E6-2113-4D74-D36E01693188}"/>
              </a:ext>
            </a:extLst>
          </p:cNvPr>
          <p:cNvGraphicFramePr>
            <a:graphicFrameLocks/>
          </p:cNvGraphicFramePr>
          <p:nvPr/>
        </p:nvGraphicFramePr>
        <p:xfrm>
          <a:off x="1631576" y="2057467"/>
          <a:ext cx="9565342" cy="464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B7A3B59C-6364-264E-5974-D045434A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Motivation</a:t>
            </a:r>
            <a:r>
              <a:rPr lang="it-IT" dirty="0"/>
              <a:t> - </a:t>
            </a:r>
            <a:r>
              <a:rPr lang="it-IT" dirty="0" err="1"/>
              <a:t>Context</a:t>
            </a:r>
            <a:endParaRPr lang="it-IT" dirty="0"/>
          </a:p>
        </p:txBody>
      </p:sp>
      <p:sp>
        <p:nvSpPr>
          <p:cNvPr id="8" name="Parentesi graffa aperta 7">
            <a:extLst>
              <a:ext uri="{FF2B5EF4-FFF2-40B4-BE49-F238E27FC236}">
                <a16:creationId xmlns:a16="http://schemas.microsoft.com/office/drawing/2014/main" id="{2D8CC522-0C9B-D6E7-2A76-EEF854774E93}"/>
              </a:ext>
            </a:extLst>
          </p:cNvPr>
          <p:cNvSpPr/>
          <p:nvPr/>
        </p:nvSpPr>
        <p:spPr>
          <a:xfrm>
            <a:off x="3032267" y="2078519"/>
            <a:ext cx="260059" cy="1265315"/>
          </a:xfrm>
          <a:prstGeom prst="leftBrace">
            <a:avLst>
              <a:gd name="adj1" fmla="val 24462"/>
              <a:gd name="adj2" fmla="val 55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curvo 9">
            <a:extLst>
              <a:ext uri="{FF2B5EF4-FFF2-40B4-BE49-F238E27FC236}">
                <a16:creationId xmlns:a16="http://schemas.microsoft.com/office/drawing/2014/main" id="{A23124AE-C34B-2C03-93E0-FDBE975DD8D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174127" y="1916302"/>
            <a:ext cx="197876" cy="1518405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CF9152D6-D901-4598-7D03-B81E857EB1E5}"/>
              </a:ext>
            </a:extLst>
          </p:cNvPr>
          <p:cNvCxnSpPr>
            <a:cxnSpLocks/>
          </p:cNvCxnSpPr>
          <p:nvPr/>
        </p:nvCxnSpPr>
        <p:spPr>
          <a:xfrm>
            <a:off x="6031603" y="2159201"/>
            <a:ext cx="0" cy="37437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9B42AD9-0158-1888-3E92-85AB30F5AE09}"/>
              </a:ext>
            </a:extLst>
          </p:cNvPr>
          <p:cNvSpPr txBox="1"/>
          <p:nvPr/>
        </p:nvSpPr>
        <p:spPr>
          <a:xfrm>
            <a:off x="5086404" y="1729340"/>
            <a:ext cx="20191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sz="1400" dirty="0" err="1">
                <a:ln w="3175">
                  <a:noFill/>
                </a:ln>
              </a:rPr>
              <a:t>Mean</a:t>
            </a:r>
            <a:r>
              <a:rPr lang="it-IT" sz="1400" dirty="0">
                <a:ln w="3175">
                  <a:noFill/>
                </a:ln>
              </a:rPr>
              <a:t> </a:t>
            </a:r>
            <a:r>
              <a:rPr lang="it-IT" sz="1400" dirty="0" err="1">
                <a:ln w="3175">
                  <a:noFill/>
                </a:ln>
              </a:rPr>
              <a:t>Italian</a:t>
            </a:r>
            <a:r>
              <a:rPr lang="it-IT" sz="1400" dirty="0">
                <a:ln w="3175">
                  <a:noFill/>
                </a:ln>
              </a:rPr>
              <a:t> </a:t>
            </a:r>
            <a:r>
              <a:rPr lang="it-IT" sz="1400" dirty="0" err="1">
                <a:ln w="3175">
                  <a:noFill/>
                </a:ln>
              </a:rPr>
              <a:t>wage</a:t>
            </a:r>
            <a:endParaRPr lang="it-IT" sz="1400" dirty="0">
              <a:ln w="3175">
                <a:noFill/>
              </a:ln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51C33B-5E62-D50E-E1B0-2CB717577CE0}"/>
              </a:ext>
            </a:extLst>
          </p:cNvPr>
          <p:cNvSpPr txBox="1"/>
          <p:nvPr/>
        </p:nvSpPr>
        <p:spPr>
          <a:xfrm>
            <a:off x="578140" y="1376237"/>
            <a:ext cx="187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dirty="0"/>
              <a:t>7000 </a:t>
            </a:r>
            <a:r>
              <a:rPr lang="it-IT" dirty="0" err="1"/>
              <a:t>municipalities</a:t>
            </a:r>
            <a:r>
              <a:rPr lang="it-IT" dirty="0"/>
              <a:t>, of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dirty="0"/>
              <a:t>95% </a:t>
            </a:r>
            <a:r>
              <a:rPr lang="it-IT" dirty="0" err="1"/>
              <a:t>below</a:t>
            </a:r>
            <a:r>
              <a:rPr lang="it-IT" dirty="0"/>
              <a:t> 20k pop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C2C0255-2E8B-86AC-DCBC-06951BE66E2F}"/>
              </a:ext>
            </a:extLst>
          </p:cNvPr>
          <p:cNvSpPr txBox="1"/>
          <p:nvPr/>
        </p:nvSpPr>
        <p:spPr>
          <a:xfrm>
            <a:off x="300578" y="4276008"/>
            <a:ext cx="1698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whole reform will cost </a:t>
            </a:r>
            <a:r>
              <a:rPr lang="it-IT" sz="1400" b="0" i="0" dirty="0">
                <a:effectLst/>
                <a:latin typeface="arial" panose="020B0604020202020204" pitchFamily="34" charset="0"/>
              </a:rPr>
              <a:t>~200 mln € </a:t>
            </a:r>
            <a:r>
              <a:rPr lang="it-IT" sz="1400" b="0" i="0" dirty="0" err="1">
                <a:effectLst/>
                <a:latin typeface="arial" panose="020B0604020202020204" pitchFamily="34" charset="0"/>
              </a:rPr>
              <a:t>each</a:t>
            </a:r>
            <a:r>
              <a:rPr lang="it-IT" sz="1400" b="0" i="0" dirty="0">
                <a:effectLst/>
                <a:latin typeface="arial" panose="020B0604020202020204" pitchFamily="34" charset="0"/>
              </a:rPr>
              <a:t> </a:t>
            </a:r>
            <a:r>
              <a:rPr lang="it-IT" sz="1400" b="0" i="0" dirty="0" err="1">
                <a:effectLst/>
                <a:latin typeface="arial" panose="020B0604020202020204" pitchFamily="34" charset="0"/>
              </a:rPr>
              <a:t>year</a:t>
            </a:r>
            <a:r>
              <a:rPr lang="it-IT" sz="1400" b="0" i="0" dirty="0">
                <a:effectLst/>
                <a:latin typeface="arial" panose="020B0604020202020204" pitchFamily="34" charset="0"/>
              </a:rPr>
              <a:t>….</a:t>
            </a:r>
            <a:endParaRPr lang="it-IT" sz="14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C0464D6-9D43-F1D3-A614-693504FDABFC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DB06457-9CDB-53E6-4355-EE1571A372E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D2C9FAF-86B5-CBED-4E3C-2050FEE60AD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A2990AB-A9C4-7F9D-F171-471B47AB2576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8036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CC1AC9A7-30E6-2113-4D74-D36E01693188}"/>
              </a:ext>
            </a:extLst>
          </p:cNvPr>
          <p:cNvGraphicFramePr>
            <a:graphicFrameLocks/>
          </p:cNvGraphicFramePr>
          <p:nvPr/>
        </p:nvGraphicFramePr>
        <p:xfrm>
          <a:off x="1631576" y="2057467"/>
          <a:ext cx="9565342" cy="464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olo 1">
            <a:extLst>
              <a:ext uri="{FF2B5EF4-FFF2-40B4-BE49-F238E27FC236}">
                <a16:creationId xmlns:a16="http://schemas.microsoft.com/office/drawing/2014/main" id="{B7A3B59C-6364-264E-5974-D045434A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Motivation</a:t>
            </a:r>
            <a:r>
              <a:rPr lang="it-IT" dirty="0"/>
              <a:t> - </a:t>
            </a:r>
            <a:r>
              <a:rPr lang="it-IT" dirty="0" err="1"/>
              <a:t>Context</a:t>
            </a:r>
            <a:endParaRPr lang="it-IT" dirty="0"/>
          </a:p>
        </p:txBody>
      </p:sp>
      <p:sp>
        <p:nvSpPr>
          <p:cNvPr id="8" name="Parentesi graffa aperta 7">
            <a:extLst>
              <a:ext uri="{FF2B5EF4-FFF2-40B4-BE49-F238E27FC236}">
                <a16:creationId xmlns:a16="http://schemas.microsoft.com/office/drawing/2014/main" id="{2D8CC522-0C9B-D6E7-2A76-EEF854774E93}"/>
              </a:ext>
            </a:extLst>
          </p:cNvPr>
          <p:cNvSpPr/>
          <p:nvPr/>
        </p:nvSpPr>
        <p:spPr>
          <a:xfrm>
            <a:off x="3032267" y="2078519"/>
            <a:ext cx="260059" cy="1265315"/>
          </a:xfrm>
          <a:prstGeom prst="leftBrace">
            <a:avLst>
              <a:gd name="adj1" fmla="val 24462"/>
              <a:gd name="adj2" fmla="val 55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curvo 9">
            <a:extLst>
              <a:ext uri="{FF2B5EF4-FFF2-40B4-BE49-F238E27FC236}">
                <a16:creationId xmlns:a16="http://schemas.microsoft.com/office/drawing/2014/main" id="{A23124AE-C34B-2C03-93E0-FDBE975DD8D1}"/>
              </a:ext>
            </a:extLst>
          </p:cNvPr>
          <p:cNvCxnSpPr>
            <a:cxnSpLocks/>
            <a:stCxn id="6" idx="2"/>
            <a:endCxn id="8" idx="1"/>
          </p:cNvCxnSpPr>
          <p:nvPr/>
        </p:nvCxnSpPr>
        <p:spPr>
          <a:xfrm rot="16200000" flipH="1">
            <a:off x="2174126" y="1916301"/>
            <a:ext cx="197876" cy="1518405"/>
          </a:xfrm>
          <a:prstGeom prst="curved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diritto 3">
            <a:extLst>
              <a:ext uri="{FF2B5EF4-FFF2-40B4-BE49-F238E27FC236}">
                <a16:creationId xmlns:a16="http://schemas.microsoft.com/office/drawing/2014/main" id="{CF9152D6-D901-4598-7D03-B81E857EB1E5}"/>
              </a:ext>
            </a:extLst>
          </p:cNvPr>
          <p:cNvCxnSpPr>
            <a:cxnSpLocks/>
          </p:cNvCxnSpPr>
          <p:nvPr/>
        </p:nvCxnSpPr>
        <p:spPr>
          <a:xfrm>
            <a:off x="6031603" y="2159201"/>
            <a:ext cx="0" cy="3743782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9B42AD9-0158-1888-3E92-85AB30F5AE09}"/>
              </a:ext>
            </a:extLst>
          </p:cNvPr>
          <p:cNvSpPr txBox="1"/>
          <p:nvPr/>
        </p:nvSpPr>
        <p:spPr>
          <a:xfrm>
            <a:off x="5086404" y="1729340"/>
            <a:ext cx="201919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4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sz="1400" dirty="0" err="1">
                <a:ln w="3175">
                  <a:noFill/>
                </a:ln>
              </a:rPr>
              <a:t>Mean</a:t>
            </a:r>
            <a:r>
              <a:rPr lang="it-IT" sz="1400" dirty="0">
                <a:ln w="3175">
                  <a:noFill/>
                </a:ln>
              </a:rPr>
              <a:t> </a:t>
            </a:r>
            <a:r>
              <a:rPr lang="it-IT" sz="1400" dirty="0" err="1">
                <a:ln w="3175">
                  <a:noFill/>
                </a:ln>
              </a:rPr>
              <a:t>Italian</a:t>
            </a:r>
            <a:r>
              <a:rPr lang="it-IT" sz="1400" dirty="0">
                <a:ln w="3175">
                  <a:noFill/>
                </a:ln>
              </a:rPr>
              <a:t> </a:t>
            </a:r>
            <a:r>
              <a:rPr lang="it-IT" sz="1400" dirty="0" err="1">
                <a:ln w="3175">
                  <a:noFill/>
                </a:ln>
              </a:rPr>
              <a:t>wage</a:t>
            </a:r>
            <a:endParaRPr lang="it-IT" sz="1400" dirty="0">
              <a:ln w="3175">
                <a:noFill/>
              </a:ln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051C33B-5E62-D50E-E1B0-2CB717577CE0}"/>
              </a:ext>
            </a:extLst>
          </p:cNvPr>
          <p:cNvSpPr txBox="1"/>
          <p:nvPr/>
        </p:nvSpPr>
        <p:spPr>
          <a:xfrm>
            <a:off x="578140" y="1376237"/>
            <a:ext cx="1871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dirty="0"/>
              <a:t>7000 </a:t>
            </a:r>
            <a:r>
              <a:rPr lang="it-IT" dirty="0" err="1"/>
              <a:t>municipalities</a:t>
            </a:r>
            <a:r>
              <a:rPr lang="it-IT" dirty="0"/>
              <a:t>, of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~</a:t>
            </a:r>
            <a:r>
              <a:rPr lang="it-IT" dirty="0"/>
              <a:t>95% </a:t>
            </a:r>
            <a:r>
              <a:rPr lang="it-IT" dirty="0" err="1"/>
              <a:t>below</a:t>
            </a:r>
            <a:r>
              <a:rPr lang="it-IT" dirty="0"/>
              <a:t> 20k pop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05ECF03-7694-AA98-1690-81D7F01DD579}"/>
              </a:ext>
            </a:extLst>
          </p:cNvPr>
          <p:cNvSpPr txBox="1"/>
          <p:nvPr/>
        </p:nvSpPr>
        <p:spPr>
          <a:xfrm>
            <a:off x="9012636" y="787708"/>
            <a:ext cx="27431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Note that only the salary has increased and </a:t>
            </a:r>
            <a:r>
              <a:rPr lang="en-US" b="1" dirty="0"/>
              <a:t>not</a:t>
            </a:r>
            <a:r>
              <a:rPr lang="en-US" dirty="0"/>
              <a:t> the responsibilities!</a:t>
            </a:r>
            <a:endParaRPr lang="it-IT" dirty="0"/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7C2C0255-2E8B-86AC-DCBC-06951BE66E2F}"/>
              </a:ext>
            </a:extLst>
          </p:cNvPr>
          <p:cNvSpPr txBox="1"/>
          <p:nvPr/>
        </p:nvSpPr>
        <p:spPr>
          <a:xfrm>
            <a:off x="300578" y="4276008"/>
            <a:ext cx="16985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whole reform will cost </a:t>
            </a:r>
            <a:r>
              <a:rPr lang="it-IT" sz="1400" b="0" i="0" dirty="0">
                <a:effectLst/>
                <a:latin typeface="arial" panose="020B0604020202020204" pitchFamily="34" charset="0"/>
              </a:rPr>
              <a:t>~200 mln € </a:t>
            </a:r>
            <a:r>
              <a:rPr lang="it-IT" sz="1400" b="0" i="0" dirty="0" err="1">
                <a:effectLst/>
                <a:latin typeface="arial" panose="020B0604020202020204" pitchFamily="34" charset="0"/>
              </a:rPr>
              <a:t>each</a:t>
            </a:r>
            <a:r>
              <a:rPr lang="it-IT" sz="1400" b="0" i="0" dirty="0">
                <a:effectLst/>
                <a:latin typeface="arial" panose="020B0604020202020204" pitchFamily="34" charset="0"/>
              </a:rPr>
              <a:t> </a:t>
            </a:r>
            <a:r>
              <a:rPr lang="it-IT" sz="1400" b="0" i="0" dirty="0" err="1">
                <a:effectLst/>
                <a:latin typeface="arial" panose="020B0604020202020204" pitchFamily="34" charset="0"/>
              </a:rPr>
              <a:t>year</a:t>
            </a:r>
            <a:r>
              <a:rPr lang="it-IT" sz="1400" b="0" i="0" dirty="0">
                <a:effectLst/>
                <a:latin typeface="arial" panose="020B0604020202020204" pitchFamily="34" charset="0"/>
              </a:rPr>
              <a:t>….</a:t>
            </a:r>
            <a:endParaRPr lang="it-IT" sz="140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AC0464D6-9D43-F1D3-A614-693504FDABFC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DB06457-9CDB-53E6-4355-EE1571A372E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D2C9FAF-86B5-CBED-4E3C-2050FEE60AD9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A2990AB-A9C4-7F9D-F171-471B47AB2576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35693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125E16-803B-5CEE-D4EC-E616A0CE7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How </a:t>
            </a:r>
            <a:r>
              <a:rPr lang="it-IT" dirty="0" err="1"/>
              <a:t>municipality</a:t>
            </a:r>
            <a:r>
              <a:rPr lang="it-IT" dirty="0"/>
              <a:t> are </a:t>
            </a:r>
            <a:r>
              <a:rPr lang="it-IT" dirty="0" err="1"/>
              <a:t>organized</a:t>
            </a:r>
            <a:endParaRPr lang="it-IT" dirty="0"/>
          </a:p>
        </p:txBody>
      </p:sp>
      <p:pic>
        <p:nvPicPr>
          <p:cNvPr id="9" name="Elemento grafico 8" descr="Corona utente femmina con riempimento a tinta unita">
            <a:extLst>
              <a:ext uri="{FF2B5EF4-FFF2-40B4-BE49-F238E27FC236}">
                <a16:creationId xmlns:a16="http://schemas.microsoft.com/office/drawing/2014/main" id="{4E72868C-BBEF-149F-489D-F041B48C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8755" y="3883520"/>
            <a:ext cx="1404981" cy="1404981"/>
          </a:xfrm>
          <a:prstGeom prst="rect">
            <a:avLst/>
          </a:prstGeom>
        </p:spPr>
      </p:pic>
      <p:pic>
        <p:nvPicPr>
          <p:cNvPr id="11" name="Elemento grafico 10" descr="Gruppo di persone con riempimento a tinta unita">
            <a:extLst>
              <a:ext uri="{FF2B5EF4-FFF2-40B4-BE49-F238E27FC236}">
                <a16:creationId xmlns:a16="http://schemas.microsoft.com/office/drawing/2014/main" id="{65F11164-AEA1-CD67-5B1E-99B09CE6D3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51819" y="3871662"/>
            <a:ext cx="1479347" cy="1479347"/>
          </a:xfrm>
          <a:prstGeom prst="rect">
            <a:avLst/>
          </a:prstGeom>
        </p:spPr>
      </p:pic>
      <p:pic>
        <p:nvPicPr>
          <p:cNvPr id="13" name="Elemento grafico 12" descr="Gruppo di donne con riempimento a tinta unita">
            <a:extLst>
              <a:ext uri="{FF2B5EF4-FFF2-40B4-BE49-F238E27FC236}">
                <a16:creationId xmlns:a16="http://schemas.microsoft.com/office/drawing/2014/main" id="{F70A1DF0-568A-9877-EE68-7B08B74978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3174" y="4077552"/>
            <a:ext cx="914400" cy="91440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1A226B4-1215-C136-88E8-825BBDA98497}"/>
              </a:ext>
            </a:extLst>
          </p:cNvPr>
          <p:cNvSpPr txBox="1"/>
          <p:nvPr/>
        </p:nvSpPr>
        <p:spPr>
          <a:xfrm>
            <a:off x="3729531" y="535100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Mayor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99534DB-5851-921E-0980-A8C6A858B4AD}"/>
              </a:ext>
            </a:extLst>
          </p:cNvPr>
          <p:cNvSpPr txBox="1"/>
          <p:nvPr/>
        </p:nvSpPr>
        <p:spPr>
          <a:xfrm>
            <a:off x="6096272" y="5091453"/>
            <a:ext cx="1664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Ex. Committee (</a:t>
            </a:r>
            <a:r>
              <a:rPr lang="it-IT" i="1" dirty="0" err="1"/>
              <a:t>assesori</a:t>
            </a:r>
            <a:r>
              <a:rPr lang="it-IT" dirty="0"/>
              <a:t>)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A9F641C-3832-54E0-8FB9-C2512BD740D0}"/>
              </a:ext>
            </a:extLst>
          </p:cNvPr>
          <p:cNvSpPr txBox="1"/>
          <p:nvPr/>
        </p:nvSpPr>
        <p:spPr>
          <a:xfrm>
            <a:off x="7851595" y="5504587"/>
            <a:ext cx="3502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Councillors</a:t>
            </a:r>
            <a:r>
              <a:rPr lang="it-IT" dirty="0"/>
              <a:t> (</a:t>
            </a:r>
            <a:r>
              <a:rPr lang="it-IT" i="1" dirty="0"/>
              <a:t>consiglieri)</a:t>
            </a:r>
          </a:p>
          <a:p>
            <a:pPr algn="ctr"/>
            <a:r>
              <a:rPr lang="it-IT" i="1" dirty="0"/>
              <a:t>e.g. city </a:t>
            </a:r>
            <a:r>
              <a:rPr lang="it-IT" i="1" dirty="0" err="1"/>
              <a:t>council</a:t>
            </a:r>
            <a:endParaRPr lang="it-IT" dirty="0"/>
          </a:p>
        </p:txBody>
      </p:sp>
      <p:graphicFrame>
        <p:nvGraphicFramePr>
          <p:cNvPr id="17" name="Grafico 16">
            <a:extLst>
              <a:ext uri="{FF2B5EF4-FFF2-40B4-BE49-F238E27FC236}">
                <a16:creationId xmlns:a16="http://schemas.microsoft.com/office/drawing/2014/main" id="{404616DE-BB18-D393-9370-63C9882991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0874776"/>
              </p:ext>
            </p:extLst>
          </p:nvPr>
        </p:nvGraphicFramePr>
        <p:xfrm>
          <a:off x="2328641" y="1334352"/>
          <a:ext cx="841555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" name="Rettangolo 2">
            <a:extLst>
              <a:ext uri="{FF2B5EF4-FFF2-40B4-BE49-F238E27FC236}">
                <a16:creationId xmlns:a16="http://schemas.microsoft.com/office/drawing/2014/main" id="{2D83AC39-1B5A-D740-FDF4-F8CD7C3DBE1E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BCCF81C-F27D-5D76-BE8A-619F9069CD9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E466CFD-B63D-C491-1D36-1FF5C234ED47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998803A-6E71-B4DE-8A2E-2A13C943BE06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2640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7B550D-EED8-E750-1F28-A51234A9B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Timing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3C75E8C-238A-02DA-455F-1666972AC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June </a:t>
            </a:r>
            <a:r>
              <a:rPr lang="it-IT" b="1" dirty="0"/>
              <a:t>2019</a:t>
            </a:r>
            <a:r>
              <a:rPr lang="it-IT" dirty="0"/>
              <a:t> (</a:t>
            </a:r>
            <a:r>
              <a:rPr lang="it-IT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Alternative Control </a:t>
            </a:r>
            <a:r>
              <a:rPr lang="it-IT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Period</a:t>
            </a:r>
            <a:r>
              <a:rPr lang="it-IT" dirty="0"/>
              <a:t>)</a:t>
            </a:r>
          </a:p>
          <a:p>
            <a:r>
              <a:rPr lang="it-IT" dirty="0"/>
              <a:t>No </a:t>
            </a:r>
            <a:r>
              <a:rPr lang="it-IT" dirty="0" err="1"/>
              <a:t>election</a:t>
            </a:r>
            <a:r>
              <a:rPr lang="it-IT" dirty="0"/>
              <a:t> in </a:t>
            </a:r>
            <a:r>
              <a:rPr lang="it-IT" b="1" dirty="0"/>
              <a:t>2020</a:t>
            </a:r>
          </a:p>
          <a:p>
            <a:r>
              <a:rPr lang="it-IT" dirty="0" err="1"/>
              <a:t>October</a:t>
            </a:r>
            <a:r>
              <a:rPr lang="it-IT" dirty="0"/>
              <a:t> </a:t>
            </a:r>
            <a:r>
              <a:rPr lang="it-IT" b="1" dirty="0"/>
              <a:t>2021</a:t>
            </a:r>
            <a:r>
              <a:rPr lang="it-IT" dirty="0"/>
              <a:t> (</a:t>
            </a:r>
            <a:r>
              <a:rPr lang="it-IT" dirty="0" err="1"/>
              <a:t>postponed</a:t>
            </a:r>
            <a:r>
              <a:rPr lang="it-IT" dirty="0"/>
              <a:t> </a:t>
            </a:r>
            <a:r>
              <a:rPr lang="it-IT" dirty="0" err="1"/>
              <a:t>because</a:t>
            </a:r>
            <a:r>
              <a:rPr lang="it-IT" dirty="0"/>
              <a:t> of Covid) (</a:t>
            </a:r>
            <a:r>
              <a:rPr lang="it-IT" dirty="0">
                <a:solidFill>
                  <a:srgbClr val="C00000"/>
                </a:solidFill>
              </a:rPr>
              <a:t>Control </a:t>
            </a:r>
            <a:r>
              <a:rPr lang="it-IT" dirty="0" err="1">
                <a:solidFill>
                  <a:srgbClr val="C00000"/>
                </a:solidFill>
              </a:rPr>
              <a:t>Period</a:t>
            </a:r>
            <a:r>
              <a:rPr lang="it-IT" dirty="0"/>
              <a:t>)</a:t>
            </a:r>
          </a:p>
          <a:p>
            <a:r>
              <a:rPr lang="it-IT" dirty="0"/>
              <a:t>June </a:t>
            </a:r>
            <a:r>
              <a:rPr lang="it-IT" b="1" dirty="0"/>
              <a:t>2022</a:t>
            </a:r>
            <a:r>
              <a:rPr lang="it-IT" dirty="0"/>
              <a:t> (</a:t>
            </a:r>
            <a:r>
              <a:rPr lang="it-IT" dirty="0">
                <a:solidFill>
                  <a:srgbClr val="0066FF"/>
                </a:solidFill>
              </a:rPr>
              <a:t>Treatment </a:t>
            </a:r>
            <a:r>
              <a:rPr lang="it-IT" dirty="0" err="1">
                <a:solidFill>
                  <a:srgbClr val="0066FF"/>
                </a:solidFill>
              </a:rPr>
              <a:t>period</a:t>
            </a:r>
            <a:r>
              <a:rPr lang="it-IT" dirty="0"/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209CAEF-C2C3-5DE6-2727-19BBFB510B50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FD59686-BF8D-6F70-DA2C-C9B94AE092D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4A7DF35-1C76-184C-E243-067021B1F03A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BBE7971-4B16-F4C4-06C8-A031874F38C4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7120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94DC55-55BC-238B-37FD-96677A61C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contribution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41F6D5-603B-4FE0-E83F-D15BCB203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33384" cy="4351338"/>
          </a:xfrm>
        </p:spPr>
        <p:txBody>
          <a:bodyPr>
            <a:normAutofit fontScale="70000" lnSpcReduction="20000"/>
          </a:bodyPr>
          <a:lstStyle/>
          <a:p>
            <a:r>
              <a:rPr lang="it-IT" dirty="0" err="1"/>
              <a:t>Also</a:t>
            </a:r>
            <a:r>
              <a:rPr lang="it-IT" dirty="0"/>
              <a:t> </a:t>
            </a:r>
            <a:r>
              <a:rPr lang="it-IT" dirty="0" err="1"/>
              <a:t>compared</a:t>
            </a:r>
            <a:r>
              <a:rPr lang="it-IT" dirty="0"/>
              <a:t> to </a:t>
            </a:r>
            <a:r>
              <a:rPr lang="it-IT" i="1" dirty="0" err="1"/>
              <a:t>Nannacini</a:t>
            </a:r>
            <a:r>
              <a:rPr lang="it-IT" i="1" dirty="0"/>
              <a:t> and Gagliarducci, «Do </a:t>
            </a:r>
            <a:r>
              <a:rPr lang="it-IT" i="1" dirty="0" err="1"/>
              <a:t>better</a:t>
            </a:r>
            <a:r>
              <a:rPr lang="it-IT" i="1" dirty="0"/>
              <a:t> </a:t>
            </a:r>
            <a:r>
              <a:rPr lang="it-IT" i="1" dirty="0" err="1"/>
              <a:t>paid</a:t>
            </a:r>
            <a:r>
              <a:rPr lang="it-IT" i="1" dirty="0"/>
              <a:t> </a:t>
            </a:r>
            <a:r>
              <a:rPr lang="it-IT" i="1" dirty="0" err="1"/>
              <a:t>politicians</a:t>
            </a:r>
            <a:r>
              <a:rPr lang="it-IT" i="1" dirty="0"/>
              <a:t> </a:t>
            </a:r>
            <a:r>
              <a:rPr lang="it-IT" i="1" dirty="0" err="1"/>
              <a:t>perform</a:t>
            </a:r>
            <a:r>
              <a:rPr lang="it-IT" i="1" dirty="0"/>
              <a:t> </a:t>
            </a:r>
            <a:r>
              <a:rPr lang="it-IT" i="1" dirty="0" err="1"/>
              <a:t>better</a:t>
            </a:r>
            <a:r>
              <a:rPr lang="it-IT" i="1" dirty="0"/>
              <a:t>» (JEEA 2006)</a:t>
            </a:r>
          </a:p>
          <a:p>
            <a:r>
              <a:rPr lang="it-IT" dirty="0" err="1"/>
              <a:t>We</a:t>
            </a:r>
            <a:r>
              <a:rPr lang="it-IT" dirty="0"/>
              <a:t> can test the impact of a </a:t>
            </a:r>
            <a:r>
              <a:rPr lang="it-IT" b="1" dirty="0"/>
              <a:t>Large Scale </a:t>
            </a:r>
            <a:r>
              <a:rPr lang="it-IT" b="1" dirty="0" err="1"/>
              <a:t>reform</a:t>
            </a:r>
            <a:r>
              <a:rPr lang="it-IT" b="1" dirty="0"/>
              <a:t> </a:t>
            </a:r>
            <a:r>
              <a:rPr lang="it-IT" dirty="0"/>
              <a:t>for </a:t>
            </a:r>
            <a:r>
              <a:rPr lang="it-IT" dirty="0" err="1"/>
              <a:t>all</a:t>
            </a:r>
            <a:r>
              <a:rPr lang="it-IT" dirty="0"/>
              <a:t> </a:t>
            </a:r>
            <a:r>
              <a:rPr lang="it-IT" dirty="0" err="1"/>
              <a:t>municipalities</a:t>
            </a:r>
            <a:endParaRPr lang="it-IT" dirty="0"/>
          </a:p>
          <a:p>
            <a:r>
              <a:rPr lang="it-IT" dirty="0" err="1"/>
              <a:t>We</a:t>
            </a:r>
            <a:r>
              <a:rPr lang="it-IT" dirty="0"/>
              <a:t> update the </a:t>
            </a:r>
            <a:r>
              <a:rPr lang="it-IT" dirty="0" err="1"/>
              <a:t>analysis</a:t>
            </a:r>
            <a:r>
              <a:rPr lang="it-IT" dirty="0"/>
              <a:t> and the </a:t>
            </a:r>
            <a:r>
              <a:rPr lang="it-IT" dirty="0" err="1"/>
              <a:t>methodology</a:t>
            </a:r>
            <a:r>
              <a:rPr lang="it-IT" dirty="0"/>
              <a:t>:</a:t>
            </a:r>
          </a:p>
          <a:p>
            <a:pPr marL="914400" lvl="1" indent="-4572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We </a:t>
            </a:r>
            <a:r>
              <a:rPr lang="en-US" dirty="0">
                <a:solidFill>
                  <a:srgbClr val="0066FF"/>
                </a:solidFill>
              </a:rPr>
              <a:t>update</a:t>
            </a:r>
            <a:r>
              <a:rPr lang="en-US" dirty="0"/>
              <a:t> the dataset by </a:t>
            </a:r>
            <a:r>
              <a:rPr lang="en-US" dirty="0" err="1"/>
              <a:t>analysing</a:t>
            </a:r>
            <a:r>
              <a:rPr lang="en-US" dirty="0"/>
              <a:t> the most recent local elections (2017-2022 instead 1993-2001)</a:t>
            </a:r>
          </a:p>
          <a:p>
            <a:pPr marL="914400" lvl="1" indent="-4572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Given the new reform adoption, we are able to implement a </a:t>
            </a:r>
            <a:r>
              <a:rPr lang="en-US" dirty="0">
                <a:solidFill>
                  <a:srgbClr val="0066FF"/>
                </a:solidFill>
              </a:rPr>
              <a:t>diff-in-disc</a:t>
            </a:r>
            <a:r>
              <a:rPr lang="en-US" dirty="0"/>
              <a:t> analysis (instead of a sharp RDD) by which we can observe differences between municipalities before and after the reform; </a:t>
            </a:r>
          </a:p>
          <a:p>
            <a:pPr marL="914400" lvl="1" indent="-457200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since the reform imposed a sharp increase in wage for local politicians far above the Italian average, we can also focus on the effect of a pay rise </a:t>
            </a:r>
            <a:r>
              <a:rPr lang="en-US" dirty="0">
                <a:solidFill>
                  <a:srgbClr val="0066FF"/>
                </a:solidFill>
              </a:rPr>
              <a:t>on all other local politicians than the mayor. </a:t>
            </a:r>
          </a:p>
          <a:p>
            <a:pPr marL="914400" lvl="1" indent="-457200" algn="just">
              <a:lnSpc>
                <a:spcPct val="10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dirty="0"/>
              <a:t>Lastly, since the reform increased local politicians’ salaries at all population thresholds, we can exploit an </a:t>
            </a:r>
            <a:r>
              <a:rPr lang="en-US" dirty="0">
                <a:solidFill>
                  <a:srgbClr val="0066FF"/>
                </a:solidFill>
              </a:rPr>
              <a:t>EM-</a:t>
            </a:r>
            <a:r>
              <a:rPr lang="en-US" dirty="0" err="1">
                <a:solidFill>
                  <a:srgbClr val="0066FF"/>
                </a:solidFill>
              </a:rPr>
              <a:t>DiD</a:t>
            </a:r>
            <a:r>
              <a:rPr lang="en-US" dirty="0">
                <a:solidFill>
                  <a:srgbClr val="0066FF"/>
                </a:solidFill>
              </a:rPr>
              <a:t> design </a:t>
            </a:r>
            <a:r>
              <a:rPr lang="en-US" dirty="0"/>
              <a:t>to estimate the direct short-term effect of the reform within each population threshold.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FB47D1-4614-73A4-6AA7-C8F7F2A24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9701" y="2114814"/>
            <a:ext cx="605656" cy="60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ast flying time, round clock icon, white transparent clock face arrow icon  round icon - Vector 13040721 Vector Art at Vecteezy">
            <a:extLst>
              <a:ext uri="{FF2B5EF4-FFF2-40B4-BE49-F238E27FC236}">
                <a16:creationId xmlns:a16="http://schemas.microsoft.com/office/drawing/2014/main" id="{FC0D9E61-E108-C250-C161-5C88FDE39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0500" y="2773330"/>
            <a:ext cx="784057" cy="78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 33 | Tools Set Collection Images - Free Download on Freepik">
            <a:extLst>
              <a:ext uri="{FF2B5EF4-FFF2-40B4-BE49-F238E27FC236}">
                <a16:creationId xmlns:a16="http://schemas.microsoft.com/office/drawing/2014/main" id="{013F112B-624C-8230-1DF3-EEE1B46DF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7603" y="3745590"/>
            <a:ext cx="726954" cy="726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7AA3A710-7760-FF3C-F832-7FA66A5B892A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3384268-B86B-C12F-66E1-5896A5E0C4D4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3AB3D6F-4476-0107-ECC7-C5C175BDFF4C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628E70D-D407-9027-6D0A-1B951B2FA788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4493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AAC0CD-9F08-59F3-9C4C-5BB3F36D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Diff-in-Disc </a:t>
            </a:r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D087FD5-657D-767E-D5DC-53E40168DF8C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7BA1F98-1F5C-DA11-8570-F6BC88CA427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DA90232-E833-EE07-4CB2-B865F447D2D2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2EC99E6-5144-7AAB-FB84-F5ACB879DE4E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3E75C99E-3393-89BB-D7BB-A20CBB9B8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893" y="1526796"/>
            <a:ext cx="7060475" cy="453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74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AAC0CD-9F08-59F3-9C4C-5BB3F36D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Diff-in-Disc </a:t>
            </a:r>
            <a:r>
              <a:rPr lang="it-IT" dirty="0" err="1"/>
              <a:t>results</a:t>
            </a:r>
            <a:endParaRPr lang="it-IT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F747605-1F19-9200-A538-34E0BD37D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6" y="1493240"/>
            <a:ext cx="6769477" cy="475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BD087FD5-657D-767E-D5DC-53E40168DF8C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7BA1F98-1F5C-DA11-8570-F6BC88CA427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DA90232-E833-EE07-4CB2-B865F447D2D2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2EC99E6-5144-7AAB-FB84-F5ACB879DE4E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9710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AAC0CD-9F08-59F3-9C4C-5BB3F36D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Diff-in-Disc </a:t>
            </a:r>
            <a:r>
              <a:rPr lang="it-IT" dirty="0" err="1"/>
              <a:t>results</a:t>
            </a:r>
            <a:endParaRPr lang="it-IT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F747605-1F19-9200-A538-34E0BD37D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6" y="1493240"/>
            <a:ext cx="6769477" cy="475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379D76A5-572C-17F5-B9B6-7A24E7F8CF85}"/>
              </a:ext>
            </a:extLst>
          </p:cNvPr>
          <p:cNvSpPr/>
          <p:nvPr/>
        </p:nvSpPr>
        <p:spPr>
          <a:xfrm>
            <a:off x="5234727" y="3425022"/>
            <a:ext cx="637563" cy="226271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9135A351-9325-DA0C-CC5B-225E66913765}"/>
              </a:ext>
            </a:extLst>
          </p:cNvPr>
          <p:cNvGrpSpPr/>
          <p:nvPr/>
        </p:nvGrpSpPr>
        <p:grpSpPr>
          <a:xfrm>
            <a:off x="7841334" y="612817"/>
            <a:ext cx="1294277" cy="2894425"/>
            <a:chOff x="7841334" y="2234654"/>
            <a:chExt cx="569053" cy="1272588"/>
          </a:xfrm>
        </p:grpSpPr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8236AEB7-2DA0-F7BD-BFB5-30430BF2E7D0}"/>
                </a:ext>
              </a:extLst>
            </p:cNvPr>
            <p:cNvCxnSpPr/>
            <p:nvPr/>
          </p:nvCxnSpPr>
          <p:spPr>
            <a:xfrm flipV="1">
              <a:off x="7841334" y="2234654"/>
              <a:ext cx="461394" cy="1031846"/>
            </a:xfrm>
            <a:prstGeom prst="line">
              <a:avLst/>
            </a:prstGeom>
            <a:ln w="57150">
              <a:solidFill>
                <a:srgbClr val="00206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diritto 8">
              <a:extLst>
                <a:ext uri="{FF2B5EF4-FFF2-40B4-BE49-F238E27FC236}">
                  <a16:creationId xmlns:a16="http://schemas.microsoft.com/office/drawing/2014/main" id="{7A3E34B0-E550-E700-AE7E-70B710C0288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41334" y="2574665"/>
              <a:ext cx="569053" cy="932577"/>
            </a:xfrm>
            <a:prstGeom prst="line">
              <a:avLst/>
            </a:prstGeom>
            <a:ln w="57150">
              <a:solidFill>
                <a:srgbClr val="FFC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A7F9574-16C1-CDD1-53C9-29349A08E958}"/>
              </a:ext>
            </a:extLst>
          </p:cNvPr>
          <p:cNvSpPr txBox="1"/>
          <p:nvPr/>
        </p:nvSpPr>
        <p:spPr>
          <a:xfrm rot="10800000" flipH="1" flipV="1">
            <a:off x="8989846" y="2446697"/>
            <a:ext cx="22648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…</a:t>
            </a:r>
            <a:r>
              <a:rPr lang="it-IT" dirty="0" err="1"/>
              <a:t>Below</a:t>
            </a:r>
            <a:r>
              <a:rPr lang="it-IT" dirty="0"/>
              <a:t> and </a:t>
            </a:r>
            <a:r>
              <a:rPr lang="it-IT" dirty="0" err="1"/>
              <a:t>above</a:t>
            </a:r>
            <a:r>
              <a:rPr lang="it-IT" dirty="0"/>
              <a:t> the </a:t>
            </a:r>
            <a:r>
              <a:rPr lang="it-IT" dirty="0" err="1"/>
              <a:t>treshold</a:t>
            </a:r>
            <a:r>
              <a:rPr lang="it-IT" dirty="0"/>
              <a:t> </a:t>
            </a:r>
            <a:r>
              <a:rPr lang="it-IT" dirty="0" err="1"/>
              <a:t>both</a:t>
            </a:r>
            <a:r>
              <a:rPr lang="it-IT" dirty="0"/>
              <a:t> </a:t>
            </a:r>
            <a:r>
              <a:rPr lang="it-IT" dirty="0" err="1"/>
              <a:t>municipalities</a:t>
            </a:r>
            <a:r>
              <a:rPr lang="it-IT" dirty="0"/>
              <a:t> </a:t>
            </a:r>
            <a:r>
              <a:rPr lang="it-IT" dirty="0" err="1"/>
              <a:t>had</a:t>
            </a:r>
            <a:r>
              <a:rPr lang="it-IT" dirty="0"/>
              <a:t> a </a:t>
            </a:r>
            <a:r>
              <a:rPr lang="it-IT" dirty="0" err="1"/>
              <a:t>wage</a:t>
            </a:r>
            <a:r>
              <a:rPr lang="it-IT" dirty="0"/>
              <a:t> </a:t>
            </a:r>
            <a:r>
              <a:rPr lang="it-IT" dirty="0" err="1"/>
              <a:t>increase</a:t>
            </a:r>
            <a:r>
              <a:rPr lang="it-IT" dirty="0"/>
              <a:t>, </a:t>
            </a:r>
            <a:r>
              <a:rPr lang="it-IT" b="1" dirty="0" err="1"/>
              <a:t>but</a:t>
            </a:r>
            <a:r>
              <a:rPr lang="it-IT" dirty="0"/>
              <a:t> the </a:t>
            </a:r>
            <a:r>
              <a:rPr lang="it-IT" dirty="0" err="1"/>
              <a:t>increase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sligthly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in </a:t>
            </a:r>
            <a:r>
              <a:rPr lang="it-IT" dirty="0" err="1"/>
              <a:t>percentage</a:t>
            </a:r>
            <a:r>
              <a:rPr lang="it-IT" dirty="0"/>
              <a:t>….(e.g. </a:t>
            </a:r>
            <a:r>
              <a:rPr lang="it-IT" dirty="0" err="1"/>
              <a:t>different</a:t>
            </a:r>
            <a:r>
              <a:rPr lang="it-IT" dirty="0"/>
              <a:t> </a:t>
            </a:r>
            <a:r>
              <a:rPr lang="it-IT" dirty="0" err="1"/>
              <a:t>inclination</a:t>
            </a:r>
            <a:r>
              <a:rPr lang="it-IT" dirty="0"/>
              <a:t>)</a:t>
            </a:r>
          </a:p>
        </p:txBody>
      </p: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EE77CFB8-A578-03A8-1EFA-DD9BFEDBBB4E}"/>
              </a:ext>
            </a:extLst>
          </p:cNvPr>
          <p:cNvCxnSpPr>
            <a:cxnSpLocks/>
            <a:stCxn id="6" idx="0"/>
          </p:cNvCxnSpPr>
          <p:nvPr/>
        </p:nvCxnSpPr>
        <p:spPr>
          <a:xfrm rot="5400000" flipH="1" flipV="1">
            <a:off x="5879610" y="1167139"/>
            <a:ext cx="1931782" cy="2583985"/>
          </a:xfrm>
          <a:prstGeom prst="bentConnector2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tangolo 2">
            <a:extLst>
              <a:ext uri="{FF2B5EF4-FFF2-40B4-BE49-F238E27FC236}">
                <a16:creationId xmlns:a16="http://schemas.microsoft.com/office/drawing/2014/main" id="{BD087FD5-657D-767E-D5DC-53E40168DF8C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7BA1F98-1F5C-DA11-8570-F6BC88CA427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DA90232-E833-EE07-4CB2-B865F447D2D2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2EC99E6-5144-7AAB-FB84-F5ACB879DE4E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58916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6718C6-7AA2-BC0A-5CA7-F6F5A5C1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Diff-in-Disc </a:t>
            </a:r>
            <a:r>
              <a:rPr lang="it-IT" dirty="0" err="1"/>
              <a:t>results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02B073-95D9-AAAE-1A87-ADCAE7F8A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861" y="1568593"/>
            <a:ext cx="6200171" cy="522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93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A2296C1C-D59C-994C-A124-15328A49F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3772" y="1380313"/>
            <a:ext cx="7229475" cy="505756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9AAC0CD-9F08-59F3-9C4C-5BB3F36D2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Diff-in-Disc </a:t>
            </a:r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8FCFD5D-FC5C-E519-4010-10A3150704C1}"/>
              </a:ext>
            </a:extLst>
          </p:cNvPr>
          <p:cNvSpPr/>
          <p:nvPr/>
        </p:nvSpPr>
        <p:spPr>
          <a:xfrm>
            <a:off x="4932727" y="3039964"/>
            <a:ext cx="4177717" cy="249572"/>
          </a:xfrm>
          <a:prstGeom prst="rect">
            <a:avLst/>
          </a:prstGeom>
          <a:solidFill>
            <a:srgbClr val="0066FF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24D778D-5F20-68FF-F6E5-966B20FCDA68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39D6970-29BB-20DE-4451-9D0AF401B999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F0923F2-CD0D-04A6-9EE1-EA09CD189B33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37947F4-4FF7-6C09-6416-94BBE8F48AFB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0801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6233F1-0073-F660-7613-4F58F56A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EM-DID </a:t>
            </a:r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A8645A-997E-CB94-10CD-45AD66C7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/>
          <a:lstStyle/>
          <a:p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municipality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are in the </a:t>
            </a:r>
            <a:r>
              <a:rPr lang="it-IT" dirty="0" err="1">
                <a:solidFill>
                  <a:srgbClr val="0066FF"/>
                </a:solidFill>
              </a:rPr>
              <a:t>same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 err="1">
                <a:solidFill>
                  <a:srgbClr val="0066FF"/>
                </a:solidFill>
              </a:rPr>
              <a:t>region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/>
              <a:t>and in the </a:t>
            </a:r>
            <a:r>
              <a:rPr lang="it-IT" dirty="0" err="1">
                <a:solidFill>
                  <a:srgbClr val="0066FF"/>
                </a:solidFill>
              </a:rPr>
              <a:t>same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 err="1">
                <a:solidFill>
                  <a:srgbClr val="0066FF"/>
                </a:solidFill>
              </a:rPr>
              <a:t>population</a:t>
            </a:r>
            <a:r>
              <a:rPr lang="it-IT" dirty="0">
                <a:solidFill>
                  <a:srgbClr val="0066FF"/>
                </a:solidFill>
              </a:rPr>
              <a:t> size</a:t>
            </a:r>
          </a:p>
          <a:p>
            <a:r>
              <a:rPr lang="it-IT" dirty="0"/>
              <a:t>Here </a:t>
            </a:r>
            <a:r>
              <a:rPr lang="it-IT" dirty="0" err="1">
                <a:solidFill>
                  <a:srgbClr val="0066FF"/>
                </a:solidFill>
              </a:rPr>
              <a:t>we</a:t>
            </a:r>
            <a:r>
              <a:rPr lang="it-IT" dirty="0">
                <a:solidFill>
                  <a:srgbClr val="0066FF"/>
                </a:solidFill>
              </a:rPr>
              <a:t> look </a:t>
            </a:r>
            <a:r>
              <a:rPr lang="it-IT" dirty="0" err="1">
                <a:solidFill>
                  <a:srgbClr val="0066FF"/>
                </a:solidFill>
              </a:rPr>
              <a:t>at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 err="1">
                <a:solidFill>
                  <a:srgbClr val="0066FF"/>
                </a:solidFill>
              </a:rPr>
              <a:t>all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 err="1">
                <a:solidFill>
                  <a:srgbClr val="0066FF"/>
                </a:solidFill>
              </a:rPr>
              <a:t>municipalities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/>
              <a:t>(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the 5k </a:t>
            </a:r>
            <a:r>
              <a:rPr lang="it-IT" dirty="0" err="1"/>
              <a:t>treshold</a:t>
            </a:r>
            <a:r>
              <a:rPr lang="it-IT" dirty="0"/>
              <a:t>)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06B9D82-6F31-0CF0-B9A8-19C94A88959F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3A1434D-5F76-B630-DD95-9F73A5423E93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C5F3CCC-8133-194A-B9B6-F428975A52B6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D8679BF-15D7-F45F-EB18-38C482250E36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6167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4D50116A-723B-F8BD-5E23-11097E6EB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478" y="70168"/>
            <a:ext cx="5943773" cy="6393104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C6233F1-0073-F660-7613-4F58F56A1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EM-DID </a:t>
            </a:r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A8645A-997E-CB94-10CD-45AD66C77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it-IT" dirty="0" err="1">
                <a:solidFill>
                  <a:srgbClr val="0066FF"/>
                </a:solidFill>
              </a:rPr>
              <a:t>Null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 err="1">
                <a:solidFill>
                  <a:srgbClr val="0066FF"/>
                </a:solidFill>
              </a:rPr>
              <a:t>results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/>
              <a:t>(and small </a:t>
            </a:r>
            <a:r>
              <a:rPr lang="it-IT" dirty="0" err="1"/>
              <a:t>magnitude</a:t>
            </a:r>
            <a:r>
              <a:rPr lang="it-IT" dirty="0"/>
              <a:t>) on </a:t>
            </a:r>
            <a:r>
              <a:rPr lang="it-IT" dirty="0" err="1">
                <a:solidFill>
                  <a:srgbClr val="0066FF"/>
                </a:solidFill>
              </a:rPr>
              <a:t>competition</a:t>
            </a:r>
            <a:endParaRPr lang="it-IT" dirty="0">
              <a:solidFill>
                <a:srgbClr val="0066FF"/>
              </a:solidFill>
            </a:endParaRPr>
          </a:p>
          <a:p>
            <a:r>
              <a:rPr lang="en-US" dirty="0">
                <a:solidFill>
                  <a:srgbClr val="0066FF"/>
                </a:solidFill>
              </a:rPr>
              <a:t>Positive </a:t>
            </a:r>
            <a:r>
              <a:rPr lang="en-US" dirty="0"/>
              <a:t>effects on executive committee (</a:t>
            </a:r>
            <a:r>
              <a:rPr lang="it-IT" i="1" dirty="0"/>
              <a:t>assessori)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cxnSp>
        <p:nvCxnSpPr>
          <p:cNvPr id="6" name="Connettore a gomito 5">
            <a:extLst>
              <a:ext uri="{FF2B5EF4-FFF2-40B4-BE49-F238E27FC236}">
                <a16:creationId xmlns:a16="http://schemas.microsoft.com/office/drawing/2014/main" id="{2649A3AC-B374-1C3D-E883-544B25CA7D89}"/>
              </a:ext>
            </a:extLst>
          </p:cNvPr>
          <p:cNvCxnSpPr>
            <a:cxnSpLocks/>
          </p:cNvCxnSpPr>
          <p:nvPr/>
        </p:nvCxnSpPr>
        <p:spPr>
          <a:xfrm flipV="1">
            <a:off x="5134062" y="1214756"/>
            <a:ext cx="3371763" cy="916048"/>
          </a:xfrm>
          <a:prstGeom prst="bentConnector3">
            <a:avLst>
              <a:gd name="adj1" fmla="val 30225"/>
            </a:avLst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ttore a gomito 6">
            <a:extLst>
              <a:ext uri="{FF2B5EF4-FFF2-40B4-BE49-F238E27FC236}">
                <a16:creationId xmlns:a16="http://schemas.microsoft.com/office/drawing/2014/main" id="{3ED0C308-289B-AF4E-1C16-6076BAF09CD3}"/>
              </a:ext>
            </a:extLst>
          </p:cNvPr>
          <p:cNvCxnSpPr>
            <a:cxnSpLocks/>
          </p:cNvCxnSpPr>
          <p:nvPr/>
        </p:nvCxnSpPr>
        <p:spPr>
          <a:xfrm>
            <a:off x="4530055" y="3120705"/>
            <a:ext cx="1680245" cy="1115396"/>
          </a:xfrm>
          <a:prstGeom prst="bentConnector3">
            <a:avLst/>
          </a:prstGeom>
          <a:ln w="285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C0444E78-6486-3535-2E9D-DDDC9C703F98}"/>
              </a:ext>
            </a:extLst>
          </p:cNvPr>
          <p:cNvSpPr/>
          <p:nvPr/>
        </p:nvSpPr>
        <p:spPr>
          <a:xfrm>
            <a:off x="7467600" y="4247975"/>
            <a:ext cx="4314825" cy="200025"/>
          </a:xfrm>
          <a:prstGeom prst="rect">
            <a:avLst/>
          </a:prstGeom>
          <a:solidFill>
            <a:schemeClr val="accent1"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D35A3541-1E0B-3754-5C22-BBE6AB7425C9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3C02653-30D0-CA34-42F2-A95B1E884B0F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FC4CFE36-4086-7E46-9AE6-07E2342262D7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9D24DFED-181D-B9B3-833F-0A423F43A857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28882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57DC74-5089-0676-A052-E418356CE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outcomes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B83B3D5-C99F-EB0B-6DFA-29888138F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>
                <a:solidFill>
                  <a:srgbClr val="0066FF"/>
                </a:solidFill>
              </a:rPr>
              <a:t>Occupation</a:t>
            </a:r>
            <a:r>
              <a:rPr lang="it-IT" dirty="0"/>
              <a:t> of </a:t>
            </a:r>
            <a:r>
              <a:rPr lang="it-IT" dirty="0" err="1"/>
              <a:t>candidates</a:t>
            </a:r>
            <a:r>
              <a:rPr lang="it-IT" dirty="0"/>
              <a:t>  - blue/white collar - 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classifications</a:t>
            </a:r>
            <a:r>
              <a:rPr lang="it-IT" dirty="0"/>
              <a:t> (no </a:t>
            </a:r>
            <a:r>
              <a:rPr lang="it-IT" dirty="0" err="1"/>
              <a:t>effect</a:t>
            </a:r>
            <a:r>
              <a:rPr lang="it-IT" dirty="0"/>
              <a:t>)</a:t>
            </a:r>
          </a:p>
          <a:p>
            <a:r>
              <a:rPr lang="it-IT" dirty="0" err="1">
                <a:solidFill>
                  <a:srgbClr val="0066FF"/>
                </a:solidFill>
              </a:rPr>
              <a:t>Heterogeneity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/>
              <a:t>(e.g. by party, </a:t>
            </a:r>
            <a:r>
              <a:rPr lang="it-IT" dirty="0" err="1"/>
              <a:t>external</a:t>
            </a:r>
            <a:r>
              <a:rPr lang="it-IT" dirty="0"/>
              <a:t> ex. committee,…no </a:t>
            </a:r>
            <a:r>
              <a:rPr lang="it-IT" dirty="0" err="1"/>
              <a:t>effect</a:t>
            </a:r>
            <a:r>
              <a:rPr lang="it-IT" dirty="0"/>
              <a:t>)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0592C29-94F0-97E3-1CED-53531E148307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2E6217A-54B6-B02C-B2E8-2B09BE6C3EB0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6428ECCA-ECBA-351B-4CC7-B1CBB0E9651A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B382106-46CA-DBD3-C562-C050AFDFC9E6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10539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E72CB-B4DD-3149-8B81-C29DB1F2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mechanism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5E5445-93A7-54EA-26A0-5D84867F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Ideally, we can divide post-reform mayor candidates into two possible categories: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87089E9-5137-87F8-B4FB-E31E050A44CF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D5F2FD2-E062-A8E7-A3E8-2D43C8532891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E031AF-2C5F-A792-897C-2C87679FA047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C5AAD0-0D74-5B28-AE32-4C2947B15792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5141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E72CB-B4DD-3149-8B81-C29DB1F2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mechanism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5E5445-93A7-54EA-26A0-5D84867F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Ideally, we can divide post-reform mayor candidates into two possible categories: </a:t>
            </a:r>
          </a:p>
          <a:p>
            <a:r>
              <a:rPr lang="en-US" dirty="0"/>
              <a:t>the "</a:t>
            </a:r>
            <a:r>
              <a:rPr lang="en-US" b="1" dirty="0"/>
              <a:t>always-candidates</a:t>
            </a:r>
            <a:r>
              <a:rPr lang="en-US" dirty="0"/>
              <a:t>", </a:t>
            </a:r>
            <a:r>
              <a:rPr lang="en-US" b="1" dirty="0"/>
              <a:t>who would run for the election anyway</a:t>
            </a:r>
            <a:r>
              <a:rPr lang="en-US" dirty="0"/>
              <a:t> and independently from the introduction of the reform (i.e., a pay rise); </a:t>
            </a:r>
          </a:p>
          <a:p>
            <a:r>
              <a:rPr lang="en-US" dirty="0"/>
              <a:t> </a:t>
            </a:r>
            <a:endParaRPr lang="it-IT" dirty="0">
              <a:solidFill>
                <a:srgbClr val="0066FF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87089E9-5137-87F8-B4FB-E31E050A44CF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D5F2FD2-E062-A8E7-A3E8-2D43C8532891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E031AF-2C5F-A792-897C-2C87679FA047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C5AAD0-0D74-5B28-AE32-4C2947B15792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1893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E72CB-B4DD-3149-8B81-C29DB1F2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mechanism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5E5445-93A7-54EA-26A0-5D84867F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Ideally, we can divide post-reform mayor candidates into two possible categories: </a:t>
            </a:r>
          </a:p>
          <a:p>
            <a:r>
              <a:rPr lang="en-US" dirty="0"/>
              <a:t>the "</a:t>
            </a:r>
            <a:r>
              <a:rPr lang="en-US" b="1" dirty="0"/>
              <a:t>always-candidates</a:t>
            </a:r>
            <a:r>
              <a:rPr lang="en-US" dirty="0"/>
              <a:t>", </a:t>
            </a:r>
            <a:r>
              <a:rPr lang="en-US" b="1" dirty="0"/>
              <a:t>who would run for the election anyway</a:t>
            </a:r>
            <a:r>
              <a:rPr lang="en-US" dirty="0"/>
              <a:t> and independently from the introduction of the reform (i.e., a pay rise); </a:t>
            </a:r>
          </a:p>
          <a:p>
            <a:r>
              <a:rPr lang="en-US" dirty="0"/>
              <a:t> </a:t>
            </a:r>
            <a:r>
              <a:rPr lang="en-US" b="1" dirty="0"/>
              <a:t>the "comply-candidates" </a:t>
            </a:r>
            <a:r>
              <a:rPr lang="en-US" dirty="0"/>
              <a:t>who would run for the election given the pay rise, and they would not otherwise.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87089E9-5137-87F8-B4FB-E31E050A44CF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D5F2FD2-E062-A8E7-A3E8-2D43C8532891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E031AF-2C5F-A792-897C-2C87679FA047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C5AAD0-0D74-5B28-AE32-4C2947B15792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43916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3E72CB-B4DD-3149-8B81-C29DB1F22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mechanism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D5E5445-93A7-54EA-26A0-5D84867F78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Ideally, we can divide post-reform mayor candidates into two possible categories: </a:t>
            </a:r>
          </a:p>
          <a:p>
            <a:r>
              <a:rPr lang="en-US" dirty="0"/>
              <a:t>the "</a:t>
            </a:r>
            <a:r>
              <a:rPr lang="en-US" b="1" dirty="0"/>
              <a:t>always-candidates</a:t>
            </a:r>
            <a:r>
              <a:rPr lang="en-US" dirty="0"/>
              <a:t>", </a:t>
            </a:r>
            <a:r>
              <a:rPr lang="en-US" b="1" dirty="0"/>
              <a:t>who would run for the election anyway</a:t>
            </a:r>
            <a:r>
              <a:rPr lang="en-US" dirty="0"/>
              <a:t> and independently from the introduction of the reform (i.e., a pay rise); </a:t>
            </a:r>
          </a:p>
          <a:p>
            <a:r>
              <a:rPr lang="en-US" dirty="0"/>
              <a:t> </a:t>
            </a:r>
            <a:r>
              <a:rPr lang="en-US" b="1" dirty="0"/>
              <a:t>the "comply-candidates" </a:t>
            </a:r>
            <a:r>
              <a:rPr lang="en-US" dirty="0"/>
              <a:t>who would run for the election given the pay rise, and they would not otherwise.</a:t>
            </a:r>
          </a:p>
          <a:p>
            <a:pPr marL="0" indent="0">
              <a:buNone/>
            </a:pPr>
            <a:r>
              <a:rPr lang="en-US" dirty="0">
                <a:solidFill>
                  <a:srgbClr val="0066FF"/>
                </a:solidFill>
              </a:rPr>
              <a:t>In such a  short time period </a:t>
            </a:r>
            <a:r>
              <a:rPr lang="en-US" b="1" dirty="0">
                <a:solidFill>
                  <a:srgbClr val="0066FF"/>
                </a:solidFill>
              </a:rPr>
              <a:t>(6 months)</a:t>
            </a:r>
            <a:r>
              <a:rPr lang="en-US" dirty="0">
                <a:solidFill>
                  <a:srgbClr val="0066FF"/>
                </a:solidFill>
              </a:rPr>
              <a:t> is hard for "comply-candidates" to enter the political market and run for the election.</a:t>
            </a:r>
            <a:endParaRPr lang="it-IT" dirty="0">
              <a:solidFill>
                <a:srgbClr val="0066FF"/>
              </a:solidFill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87089E9-5137-87F8-B4FB-E31E050A44CF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D5F2FD2-E062-A8E7-A3E8-2D43C8532891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E031AF-2C5F-A792-897C-2C87679FA047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C5AAD0-0D74-5B28-AE32-4C2947B15792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37466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7E4328-6E0B-73E5-9164-69DA7A874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yet</a:t>
            </a:r>
            <a:r>
              <a:rPr lang="it-IT" dirty="0"/>
              <a:t> </a:t>
            </a:r>
            <a:r>
              <a:rPr lang="it-IT" dirty="0" err="1"/>
              <a:t>done</a:t>
            </a:r>
            <a:r>
              <a:rPr lang="it-IT" dirty="0"/>
              <a:t>..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D0EC674-2A47-9CC6-C1C5-ADE96AB9F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 we have dealt with outcomes concerning the </a:t>
            </a:r>
            <a:r>
              <a:rPr lang="en-US" b="1" dirty="0"/>
              <a:t>selection of politicians</a:t>
            </a:r>
            <a:r>
              <a:rPr lang="en-US" dirty="0"/>
              <a:t> (</a:t>
            </a:r>
            <a:r>
              <a:rPr lang="en-US" i="1" dirty="0"/>
              <a:t>Do higher wages attract different politicians?</a:t>
            </a:r>
            <a:r>
              <a:rPr lang="en-US" dirty="0"/>
              <a:t>)</a:t>
            </a:r>
          </a:p>
          <a:p>
            <a:r>
              <a:rPr lang="en-US" dirty="0"/>
              <a:t>In the future, we plan to </a:t>
            </a:r>
            <a:r>
              <a:rPr lang="en-US" b="1" dirty="0"/>
              <a:t>look at the intensive margin </a:t>
            </a:r>
            <a:r>
              <a:rPr lang="en-US" dirty="0"/>
              <a:t>(</a:t>
            </a:r>
            <a:r>
              <a:rPr lang="en-US" i="1" dirty="0"/>
              <a:t>Do better paid politicians </a:t>
            </a:r>
            <a:r>
              <a:rPr lang="en-US" i="1" dirty="0">
                <a:solidFill>
                  <a:srgbClr val="0066FF"/>
                </a:solidFill>
              </a:rPr>
              <a:t>work more-and- better</a:t>
            </a:r>
            <a:r>
              <a:rPr lang="en-US" i="1" dirty="0"/>
              <a:t>?)</a:t>
            </a:r>
          </a:p>
          <a:p>
            <a:pPr lvl="1"/>
            <a:r>
              <a:rPr lang="en-US" dirty="0"/>
              <a:t>Issues</a:t>
            </a:r>
          </a:p>
          <a:p>
            <a:pPr lvl="2"/>
            <a:r>
              <a:rPr lang="en-US" dirty="0"/>
              <a:t>We need to wait because </a:t>
            </a:r>
            <a:r>
              <a:rPr lang="en-US" dirty="0">
                <a:solidFill>
                  <a:srgbClr val="0066FF"/>
                </a:solidFill>
              </a:rPr>
              <a:t>the reform has just been adopted</a:t>
            </a:r>
            <a:r>
              <a:rPr lang="it-IT" dirty="0"/>
              <a:t>…</a:t>
            </a:r>
          </a:p>
          <a:p>
            <a:pPr lvl="2"/>
            <a:r>
              <a:rPr lang="it-IT" dirty="0" err="1"/>
              <a:t>We</a:t>
            </a:r>
            <a:r>
              <a:rPr lang="it-IT" dirty="0"/>
              <a:t> are </a:t>
            </a:r>
            <a:r>
              <a:rPr lang="it-IT" dirty="0" err="1"/>
              <a:t>looking</a:t>
            </a:r>
            <a:r>
              <a:rPr lang="it-IT" dirty="0"/>
              <a:t> </a:t>
            </a:r>
            <a:r>
              <a:rPr lang="it-IT" dirty="0">
                <a:solidFill>
                  <a:srgbClr val="0066FF"/>
                </a:solidFill>
              </a:rPr>
              <a:t>for new </a:t>
            </a:r>
            <a:r>
              <a:rPr lang="it-IT" dirty="0" err="1">
                <a:solidFill>
                  <a:srgbClr val="0066FF"/>
                </a:solidFill>
              </a:rPr>
              <a:t>measures</a:t>
            </a:r>
            <a:r>
              <a:rPr lang="it-IT" dirty="0">
                <a:solidFill>
                  <a:srgbClr val="0066FF"/>
                </a:solidFill>
              </a:rPr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specifically</a:t>
            </a:r>
            <a:r>
              <a:rPr lang="it-IT" dirty="0"/>
              <a:t> </a:t>
            </a:r>
            <a:r>
              <a:rPr lang="it-IT" dirty="0" err="1"/>
              <a:t>capture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 </a:t>
            </a:r>
            <a:r>
              <a:rPr lang="it-IT" dirty="0" err="1"/>
              <a:t>behaviour</a:t>
            </a:r>
            <a:r>
              <a:rPr lang="it-IT" dirty="0"/>
              <a:t> (e.g.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confounded</a:t>
            </a:r>
            <a:r>
              <a:rPr lang="it-IT" dirty="0"/>
              <a:t> by </a:t>
            </a:r>
            <a:r>
              <a:rPr lang="it-IT" dirty="0" err="1"/>
              <a:t>bureaucrats</a:t>
            </a:r>
            <a:r>
              <a:rPr lang="it-IT" dirty="0"/>
              <a:t>…)</a:t>
            </a:r>
          </a:p>
          <a:p>
            <a:pPr lvl="2"/>
            <a:r>
              <a:rPr lang="it-IT" dirty="0" err="1"/>
              <a:t>We</a:t>
            </a:r>
            <a:r>
              <a:rPr lang="it-IT" dirty="0"/>
              <a:t> are working on National Recovery Plan funds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depends</a:t>
            </a:r>
            <a:r>
              <a:rPr lang="it-IT" dirty="0"/>
              <a:t> on </a:t>
            </a:r>
            <a:r>
              <a:rPr lang="it-IT" dirty="0" err="1"/>
              <a:t>mayor</a:t>
            </a:r>
            <a:r>
              <a:rPr lang="it-IT" dirty="0"/>
              <a:t> </a:t>
            </a:r>
            <a:r>
              <a:rPr lang="it-IT" dirty="0" err="1"/>
              <a:t>impulse</a:t>
            </a:r>
            <a:endParaRPr lang="en-US" dirty="0"/>
          </a:p>
        </p:txBody>
      </p:sp>
      <p:pic>
        <p:nvPicPr>
          <p:cNvPr id="2050" name="Picture 2" descr="Clock, forecast, future, plan, time icon - Download on Iconfinder">
            <a:extLst>
              <a:ext uri="{FF2B5EF4-FFF2-40B4-BE49-F238E27FC236}">
                <a16:creationId xmlns:a16="http://schemas.microsoft.com/office/drawing/2014/main" id="{B9D5E3FE-10D0-F0EC-35F2-2262CF73A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5804" y="365125"/>
            <a:ext cx="1537996" cy="1537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2026A036-8462-381F-89BA-A1CBD8A5C273}"/>
              </a:ext>
            </a:extLst>
          </p:cNvPr>
          <p:cNvSpPr/>
          <p:nvPr/>
        </p:nvSpPr>
        <p:spPr>
          <a:xfrm>
            <a:off x="3505200" y="6477000"/>
            <a:ext cx="8686800" cy="381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7F4AB93-3786-84A0-AC97-F9DE825C95C2}"/>
              </a:ext>
            </a:extLst>
          </p:cNvPr>
          <p:cNvSpPr/>
          <p:nvPr/>
        </p:nvSpPr>
        <p:spPr>
          <a:xfrm>
            <a:off x="0" y="6477000"/>
            <a:ext cx="3505200" cy="381000"/>
          </a:xfrm>
          <a:prstGeom prst="rect">
            <a:avLst/>
          </a:prstGeom>
          <a:solidFill>
            <a:srgbClr val="5458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70197902-5FEA-B33E-4415-F48175B03A45}"/>
              </a:ext>
            </a:extLst>
          </p:cNvPr>
          <p:cNvSpPr txBox="1"/>
          <p:nvPr/>
        </p:nvSpPr>
        <p:spPr>
          <a:xfrm>
            <a:off x="80683" y="6463272"/>
            <a:ext cx="2671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Cerqua, Nocito &amp; Pinto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8B69C13-CDAD-5616-D5E3-1E1A53A4797E}"/>
              </a:ext>
            </a:extLst>
          </p:cNvPr>
          <p:cNvSpPr txBox="1"/>
          <p:nvPr/>
        </p:nvSpPr>
        <p:spPr>
          <a:xfrm>
            <a:off x="5685173" y="6482834"/>
            <a:ext cx="665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Money talks: the </a:t>
            </a:r>
            <a:r>
              <a:rPr lang="it-IT" dirty="0" err="1"/>
              <a:t>effect</a:t>
            </a:r>
            <a:r>
              <a:rPr lang="it-IT" dirty="0"/>
              <a:t> of a </a:t>
            </a:r>
            <a:r>
              <a:rPr lang="it-IT" dirty="0" err="1"/>
              <a:t>pay</a:t>
            </a:r>
            <a:r>
              <a:rPr lang="it-IT" dirty="0"/>
              <a:t> rise on </a:t>
            </a:r>
            <a:r>
              <a:rPr lang="it-IT" dirty="0" err="1"/>
              <a:t>local</a:t>
            </a:r>
            <a:r>
              <a:rPr lang="it-IT" dirty="0"/>
              <a:t> </a:t>
            </a:r>
            <a:r>
              <a:rPr lang="it-IT" dirty="0" err="1"/>
              <a:t>politicians</a:t>
            </a:r>
            <a:r>
              <a:rPr lang="it-IT" dirty="0"/>
              <a:t>’ </a:t>
            </a:r>
            <a:r>
              <a:rPr lang="it-IT" dirty="0" err="1"/>
              <a:t>quality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478125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44687A9-AE08-2624-9298-7AF23A9298BB}"/>
              </a:ext>
            </a:extLst>
          </p:cNvPr>
          <p:cNvSpPr txBox="1"/>
          <p:nvPr/>
        </p:nvSpPr>
        <p:spPr>
          <a:xfrm>
            <a:off x="2842113" y="6035150"/>
            <a:ext cx="708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gabriele.pinto@uniroma1.it</a:t>
            </a:r>
          </a:p>
        </p:txBody>
      </p:sp>
      <p:pic>
        <p:nvPicPr>
          <p:cNvPr id="5" name="Immagine 4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B9AFEB9F-B7B7-22C0-8C18-A4D6FE8A1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6" y="360100"/>
            <a:ext cx="4962525" cy="5715000"/>
          </a:xfrm>
          <a:prstGeom prst="rect">
            <a:avLst/>
          </a:prstGeom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EDC66A1-ED20-654B-CCDE-A1874EF42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528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144687A9-AE08-2624-9298-7AF23A9298BB}"/>
              </a:ext>
            </a:extLst>
          </p:cNvPr>
          <p:cNvSpPr txBox="1"/>
          <p:nvPr/>
        </p:nvSpPr>
        <p:spPr>
          <a:xfrm>
            <a:off x="2842113" y="6035150"/>
            <a:ext cx="7089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gabriele.pinto@uniroma1.it</a:t>
            </a:r>
          </a:p>
        </p:txBody>
      </p:sp>
      <p:pic>
        <p:nvPicPr>
          <p:cNvPr id="5" name="Immagine 4" descr="Immagine che contiene testo, grafica vettoriale&#10;&#10;Descrizione generata automaticamente">
            <a:extLst>
              <a:ext uri="{FF2B5EF4-FFF2-40B4-BE49-F238E27FC236}">
                <a16:creationId xmlns:a16="http://schemas.microsoft.com/office/drawing/2014/main" id="{B9AFEB9F-B7B7-22C0-8C18-A4D6FE8A15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736" y="360100"/>
            <a:ext cx="4962525" cy="5715000"/>
          </a:xfrm>
          <a:prstGeom prst="rect">
            <a:avLst/>
          </a:prstGeom>
        </p:spPr>
      </p:pic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B6DBA93C-A748-1982-2991-01C39661A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609" y="4426212"/>
            <a:ext cx="3180127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This is </a:t>
            </a:r>
            <a:r>
              <a:rPr lang="en-US" dirty="0">
                <a:solidFill>
                  <a:srgbClr val="0066FF"/>
                </a:solidFill>
              </a:rPr>
              <a:t>preliminary, </a:t>
            </a:r>
            <a:r>
              <a:rPr lang="en-US" dirty="0"/>
              <a:t>any comment is more than welcome. Thanks!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870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BEBD8-FB57-D37F-986C-94B19499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Appendix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2949617-159D-A06B-8FDE-6ADFFB847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75986"/>
            <a:ext cx="10725150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7071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BEBD8-FB57-D37F-986C-94B19499E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Appendix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B3CA32F-F2C4-0C9B-9766-6EF82D716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8637" y="1581999"/>
            <a:ext cx="8254676" cy="530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4645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25DD69-05DD-B374-FDFC-D1B1A8F0F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Appendix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9A5CE3A-C79A-B664-DBB5-348EBC917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8775" y="1863013"/>
            <a:ext cx="8934450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186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2CD24F-19B6-FD89-765C-AC800AC23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Notes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59FF46-7F7B-D1FE-B5E8-B0C85ADB5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Notes: All estimates are robust bias-corrected. The bandwidths for each non-parametric local linear regression are selected using the optimal data‐driven method as per </a:t>
            </a:r>
            <a:r>
              <a:rPr lang="en-US" dirty="0" err="1"/>
              <a:t>Calonico</a:t>
            </a:r>
            <a:r>
              <a:rPr lang="en-US" dirty="0"/>
              <a:t> et al. (2019). By using a data-driven bandwidth selection, we obtain different bandwidths for each analysis. N− and N+ denote the number of municipalities within the bandwidth below and above the threshold, respectively. The control variables included in column (3) are: a dummy for early elections in 2022, income per capita, Gini index, share of population aged 65+, share of foreigners, turnout and a dummy for early elections. ***p&lt;0.01, **p&lt;0.05, *p&lt;0.1.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17012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zato 4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Words>2375</Words>
  <Application>Microsoft Office PowerPoint</Application>
  <PresentationFormat>Widescreen</PresentationFormat>
  <Paragraphs>248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arial</vt:lpstr>
      <vt:lpstr>Calibri</vt:lpstr>
      <vt:lpstr>FreesiaUPC</vt:lpstr>
      <vt:lpstr>Segoe UI</vt:lpstr>
      <vt:lpstr>Segoe UI Black</vt:lpstr>
      <vt:lpstr>Tema di Office</vt:lpstr>
      <vt:lpstr>Money talks: the effect of a pay rise on local politicians’ quality</vt:lpstr>
      <vt:lpstr>Why should we pay politicians?</vt:lpstr>
      <vt:lpstr>Why should we pay politicians?</vt:lpstr>
      <vt:lpstr>Why should we pay politicians?</vt:lpstr>
      <vt:lpstr>Why should we pay politicians?</vt:lpstr>
      <vt:lpstr>Why should we pay politicians?</vt:lpstr>
      <vt:lpstr>Why should we pay politicians?</vt:lpstr>
      <vt:lpstr>The paper in a nutshell</vt:lpstr>
      <vt:lpstr>The paper in a nutshell</vt:lpstr>
      <vt:lpstr>The paper in a nutshell</vt:lpstr>
      <vt:lpstr>The paper in a nutshell</vt:lpstr>
      <vt:lpstr>Context…</vt:lpstr>
      <vt:lpstr>Context…</vt:lpstr>
      <vt:lpstr>Context…</vt:lpstr>
      <vt:lpstr>PowerPoint Presentation</vt:lpstr>
      <vt:lpstr>PowerPoint Presentation</vt:lpstr>
      <vt:lpstr>Motivation - Context</vt:lpstr>
      <vt:lpstr>Motivation - Context</vt:lpstr>
      <vt:lpstr>Motivation - Context</vt:lpstr>
      <vt:lpstr>How municipality are organized</vt:lpstr>
      <vt:lpstr>Timing</vt:lpstr>
      <vt:lpstr>Our contribution</vt:lpstr>
      <vt:lpstr>Diff-in-Disc results</vt:lpstr>
      <vt:lpstr>Diff-in-Disc results</vt:lpstr>
      <vt:lpstr>Diff-in-Disc results</vt:lpstr>
      <vt:lpstr>Diff-in-Disc results</vt:lpstr>
      <vt:lpstr>Diff-in-Disc results</vt:lpstr>
      <vt:lpstr>EM-DID results</vt:lpstr>
      <vt:lpstr>EM-DID results</vt:lpstr>
      <vt:lpstr>Other outcomes</vt:lpstr>
      <vt:lpstr>mechanism</vt:lpstr>
      <vt:lpstr>mechanism</vt:lpstr>
      <vt:lpstr>mechanism</vt:lpstr>
      <vt:lpstr>mechanism</vt:lpstr>
      <vt:lpstr>What we have not yet done..</vt:lpstr>
      <vt:lpstr>PowerPoint Presentation</vt:lpstr>
      <vt:lpstr>PowerPoint Presentation</vt:lpstr>
      <vt:lpstr>Appendix</vt:lpstr>
      <vt:lpstr>Appendix</vt:lpstr>
      <vt:lpstr>Appendix</vt:lpstr>
      <vt:lpstr>Notes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Money talks: the effect of a pay rise on local politicians’ quality</dc:title>
  <dc:creator>Pinto Gabriele</dc:creator>
  <cp:lastModifiedBy>Gabriele Pinto</cp:lastModifiedBy>
  <cp:revision>30</cp:revision>
  <dcterms:created xsi:type="dcterms:W3CDTF">2023-03-13T15:27:02Z</dcterms:created>
  <dcterms:modified xsi:type="dcterms:W3CDTF">2023-05-03T07:13:37Z</dcterms:modified>
</cp:coreProperties>
</file>