
<file path=[Content_Types].xml><?xml version="1.0" encoding="utf-8"?>
<Types xmlns="http://schemas.openxmlformats.org/package/2006/content-types">
  <Default Extension="bin" ContentType="image/unknown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9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0.xml" ContentType="application/vnd.openxmlformats-officedocument.presentationml.notesSlide+xml"/>
  <Override PartName="/ppt/tags/tag18.xml" ContentType="application/vnd.openxmlformats-officedocument.presentationml.tags+xml"/>
  <Override PartName="/ppt/notesSlides/notesSlide11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313" r:id="rId2"/>
    <p:sldId id="263" r:id="rId3"/>
    <p:sldId id="329" r:id="rId4"/>
    <p:sldId id="317" r:id="rId5"/>
    <p:sldId id="301" r:id="rId6"/>
    <p:sldId id="337" r:id="rId7"/>
    <p:sldId id="303" r:id="rId8"/>
    <p:sldId id="318" r:id="rId9"/>
    <p:sldId id="319" r:id="rId10"/>
    <p:sldId id="268" r:id="rId11"/>
    <p:sldId id="297" r:id="rId12"/>
    <p:sldId id="320" r:id="rId13"/>
    <p:sldId id="299" r:id="rId14"/>
    <p:sldId id="300" r:id="rId15"/>
    <p:sldId id="266" r:id="rId16"/>
    <p:sldId id="257" r:id="rId17"/>
    <p:sldId id="306" r:id="rId18"/>
    <p:sldId id="269" r:id="rId19"/>
    <p:sldId id="272" r:id="rId20"/>
    <p:sldId id="271" r:id="rId21"/>
    <p:sldId id="273" r:id="rId22"/>
    <p:sldId id="274" r:id="rId23"/>
    <p:sldId id="307" r:id="rId24"/>
    <p:sldId id="277" r:id="rId25"/>
    <p:sldId id="310" r:id="rId26"/>
    <p:sldId id="312" r:id="rId27"/>
    <p:sldId id="328" r:id="rId28"/>
    <p:sldId id="279" r:id="rId29"/>
    <p:sldId id="308" r:id="rId30"/>
    <p:sldId id="314" r:id="rId31"/>
    <p:sldId id="309" r:id="rId32"/>
    <p:sldId id="280" r:id="rId33"/>
    <p:sldId id="322" r:id="rId34"/>
    <p:sldId id="338" r:id="rId35"/>
    <p:sldId id="284" r:id="rId36"/>
    <p:sldId id="333" r:id="rId37"/>
    <p:sldId id="323" r:id="rId38"/>
    <p:sldId id="325" r:id="rId39"/>
    <p:sldId id="327" r:id="rId40"/>
    <p:sldId id="326" r:id="rId41"/>
    <p:sldId id="259" r:id="rId42"/>
    <p:sldId id="321" r:id="rId43"/>
    <p:sldId id="315" r:id="rId44"/>
    <p:sldId id="311" r:id="rId45"/>
    <p:sldId id="290" r:id="rId46"/>
    <p:sldId id="293" r:id="rId47"/>
    <p:sldId id="288" r:id="rId48"/>
    <p:sldId id="289" r:id="rId49"/>
    <p:sldId id="330" r:id="rId50"/>
    <p:sldId id="332" r:id="rId51"/>
    <p:sldId id="334" r:id="rId52"/>
    <p:sldId id="335" r:id="rId53"/>
    <p:sldId id="336" r:id="rId54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0022"/>
    <a:srgbClr val="830022"/>
    <a:srgbClr val="78364B"/>
    <a:srgbClr val="822433"/>
    <a:srgbClr val="000000"/>
    <a:srgbClr val="006778"/>
    <a:srgbClr val="AAC9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80528" autoAdjust="0"/>
  </p:normalViewPr>
  <p:slideViewPr>
    <p:cSldViewPr>
      <p:cViewPr varScale="1">
        <p:scale>
          <a:sx n="69" d="100"/>
          <a:sy n="69" d="100"/>
        </p:scale>
        <p:origin x="960" y="62"/>
      </p:cViewPr>
      <p:guideLst>
        <p:guide orient="horz" pos="2160"/>
        <p:guide pos="2880"/>
      </p:guideLst>
    </p:cSldViewPr>
  </p:slideViewPr>
  <p:outlineViewPr>
    <p:cViewPr>
      <p:scale>
        <a:sx n="66" d="100"/>
        <a:sy n="66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7" d="100"/>
        <a:sy n="157" d="100"/>
      </p:scale>
      <p:origin x="0" y="0"/>
    </p:cViewPr>
  </p:sorterViewPr>
  <p:notesViewPr>
    <p:cSldViewPr>
      <p:cViewPr varScale="1">
        <p:scale>
          <a:sx n="110" d="100"/>
          <a:sy n="110" d="100"/>
        </p:scale>
        <p:origin x="-1688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C4DA522-4482-4066-996F-83AB76944B9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99F8D98-9028-49DD-A346-F99B7631CEE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CD862039-41B1-4ED6-809C-85B690A2658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7B568C71-B0FD-4720-B903-54A8D39248A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F62731E-CCB3-4416-906F-69747018391B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A750CB1-38F6-492C-8778-8840603DB7E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9824B9A0-D6EB-4CDD-9D0E-741DE7FBBCD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AA544AEC-1EB9-485F-8F8C-F08EBCC7C50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007600BB-3706-4FE7-8DA6-4C22472B044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 noProof="0"/>
              <a:t>Fare clic per modificare gli stili del testo dello schema</a:t>
            </a:r>
          </a:p>
          <a:p>
            <a:pPr lvl="1"/>
            <a:r>
              <a:rPr lang="it-IT" altLang="en-US" noProof="0"/>
              <a:t>Secondo livello</a:t>
            </a:r>
          </a:p>
          <a:p>
            <a:pPr lvl="2"/>
            <a:r>
              <a:rPr lang="it-IT" altLang="en-US" noProof="0"/>
              <a:t>Terzo livello</a:t>
            </a:r>
          </a:p>
          <a:p>
            <a:pPr lvl="3"/>
            <a:r>
              <a:rPr lang="it-IT" altLang="en-US" noProof="0"/>
              <a:t>Quarto livello</a:t>
            </a:r>
          </a:p>
          <a:p>
            <a:pPr lvl="4"/>
            <a:r>
              <a:rPr lang="it-IT" altLang="en-US" noProof="0"/>
              <a:t>Quinto livello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5995AA7C-8C68-4B76-89A8-F6C42535100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19EAF1EF-2416-483B-8FC4-1D7BEC2874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901FD48-4623-42A7-A7FD-C09CD051B8C2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A21031D1-A9BA-46FC-BC75-9DD7E903EA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A711807-A7E2-42FA-8C8C-CEA0145B480D}" type="slidenum">
              <a:rPr lang="it-IT" altLang="en-US" sz="1200" smtClean="0">
                <a:solidFill>
                  <a:schemeClr val="tx1"/>
                </a:solidFill>
              </a:rPr>
              <a:pPr/>
              <a:t>2</a:t>
            </a:fld>
            <a:endParaRPr lang="it-IT" altLang="en-US" sz="1200">
              <a:solidFill>
                <a:schemeClr val="tx1"/>
              </a:solidFill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D17891BE-68EE-4FEA-B4D2-CA615EEBCB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B938C51C-8A85-4451-B69E-0A1BB1CD83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E327CDD-296F-4F62-8010-8A1ADBB3FE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D07CE669-EAB1-492C-BD0C-22157ED69F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/>
              <a:t>Let’s try to solve this quiz.</a:t>
            </a:r>
          </a:p>
          <a:p>
            <a:r>
              <a:rPr lang="en-GB" altLang="en-US"/>
              <a:t>TAKEWAY</a:t>
            </a:r>
          </a:p>
          <a:p>
            <a:r>
              <a:rPr lang="en-GB" altLang="en-US"/>
              <a:t>It is fair to say that given these two examples, If one would aim to have a government role in the fastest way, HE/SHE should not:</a:t>
            </a:r>
          </a:p>
          <a:p>
            <a:r>
              <a:rPr lang="en-GB" altLang="en-US"/>
              <a:t>-get a degree at the university</a:t>
            </a:r>
          </a:p>
          <a:p>
            <a:r>
              <a:rPr lang="en-GB" altLang="en-US"/>
              <a:t>-get a PhD in Boston</a:t>
            </a:r>
          </a:p>
          <a:p>
            <a:r>
              <a:rPr lang="en-GB" altLang="en-US"/>
              <a:t>-working at public institutions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5D8B6A26-A8A7-41FC-B8E1-C240946258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9C07524-8F02-4024-B7B0-DE07A23ABA90}" type="slidenum">
              <a:rPr lang="it-IT" altLang="en-US" sz="1200" smtClean="0">
                <a:solidFill>
                  <a:schemeClr val="tx1"/>
                </a:solidFill>
              </a:rPr>
              <a:pPr/>
              <a:t>5</a:t>
            </a:fld>
            <a:endParaRPr lang="it-IT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926EB8C0-B7F0-43B3-9D62-09C6596AB6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6012648-A328-40C4-8C5B-54412C42D29C}" type="slidenum">
              <a:rPr lang="it-IT" altLang="en-US" sz="1200" smtClean="0">
                <a:solidFill>
                  <a:schemeClr val="tx1"/>
                </a:solidFill>
              </a:rPr>
              <a:pPr/>
              <a:t>7</a:t>
            </a:fld>
            <a:endParaRPr lang="it-IT" altLang="en-US" sz="1200">
              <a:solidFill>
                <a:schemeClr val="tx1"/>
              </a:solidFill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8B4E9994-B197-42A7-9A16-9996DCB284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B50DBE6D-3EFB-4A46-92BF-578285AFC4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5C6F0E42-03C9-4ADD-AAED-FB856EC4B3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0262706-1E2E-4A21-B7FE-626234F080A2}" type="slidenum">
              <a:rPr lang="it-IT" altLang="en-US" sz="1200" smtClean="0">
                <a:solidFill>
                  <a:schemeClr val="tx1"/>
                </a:solidFill>
              </a:rPr>
              <a:pPr/>
              <a:t>8</a:t>
            </a:fld>
            <a:endParaRPr lang="it-IT" altLang="en-US" sz="1200">
              <a:solidFill>
                <a:schemeClr val="tx1"/>
              </a:solidFill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7D9A6CF7-8915-4CFB-83BC-D089B26DD1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8719F7CA-104B-4F5B-91BC-85471827F2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05044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5C6F0E42-03C9-4ADD-AAED-FB856EC4B3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0262706-1E2E-4A21-B7FE-626234F080A2}" type="slidenum">
              <a:rPr lang="it-IT" altLang="en-US" sz="1200" smtClean="0">
                <a:solidFill>
                  <a:schemeClr val="tx1"/>
                </a:solidFill>
              </a:rPr>
              <a:pPr/>
              <a:t>9</a:t>
            </a:fld>
            <a:endParaRPr lang="it-IT" altLang="en-US" sz="1200">
              <a:solidFill>
                <a:schemeClr val="tx1"/>
              </a:solidFill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7D9A6CF7-8915-4CFB-83BC-D089B26DD1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8719F7CA-104B-4F5B-91BC-85471827F2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70689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9805D237-8ACF-4215-B5EA-6BD4A5938A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BC99FB0F-238E-4BE3-BD07-4642AAD8D0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/>
              <a:t>This is the first reason why this should be interesting</a:t>
            </a:r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2FF7E1CD-1D76-4E3B-93EB-FE5066A292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B8690A5-0EE0-4B19-8B66-CFB1888992B6}" type="slidenum">
              <a:rPr lang="it-IT" altLang="en-US" sz="1200" smtClean="0">
                <a:solidFill>
                  <a:schemeClr val="tx1"/>
                </a:solidFill>
              </a:rPr>
              <a:pPr/>
              <a:t>14</a:t>
            </a:fld>
            <a:endParaRPr lang="it-IT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94432E6D-7F7F-4493-8481-10C4E18851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3F751963-49D7-4CB0-BE1F-66128D460F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/>
              <a:t>Second reason</a:t>
            </a: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715DE63D-527A-411A-B44A-5F2BFA717D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CDACCD8-6D6E-4AED-BD22-547D305B8EAD}" type="slidenum">
              <a:rPr lang="it-IT" altLang="en-US" sz="1200" smtClean="0">
                <a:solidFill>
                  <a:schemeClr val="tx1"/>
                </a:solidFill>
              </a:rPr>
              <a:pPr/>
              <a:t>15</a:t>
            </a:fld>
            <a:endParaRPr lang="it-IT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16B69B47-4A16-4FB3-AB26-DAC5921E0E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7A83E61-F14E-4AB4-8DD5-20A4BB9D3FC7}" type="slidenum">
              <a:rPr lang="it-IT" altLang="en-US" sz="1200" smtClean="0">
                <a:solidFill>
                  <a:schemeClr val="tx1"/>
                </a:solidFill>
              </a:rPr>
              <a:pPr/>
              <a:t>16</a:t>
            </a:fld>
            <a:endParaRPr lang="it-IT" altLang="en-US" sz="1200">
              <a:solidFill>
                <a:schemeClr val="tx1"/>
              </a:solidFill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19B45A20-A1A3-4378-BB75-5BAE39876A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39B43D23-8A61-401F-BEA9-1EB4779800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Third reason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3FE81237-3D52-47A2-B542-A13D03529C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47A9A6BE-C4CB-4B23-866A-2413B6BBB8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/>
              <a:t>Disentangling predicting component from unexpected component</a:t>
            </a: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C88D8BDD-EC69-4BCF-9085-E98359DC14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4137C45-C88E-4C91-AC8B-A9FA64ABBB13}" type="slidenum">
              <a:rPr lang="it-IT" altLang="en-US" sz="1200" smtClean="0">
                <a:solidFill>
                  <a:schemeClr val="tx1"/>
                </a:solidFill>
              </a:rPr>
              <a:pPr/>
              <a:t>26</a:t>
            </a:fld>
            <a:endParaRPr lang="it-IT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32B844A5-2FDD-4343-8EAD-C2984FD2FA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A687D641-8FC0-46D0-96B8-E8AED6F19D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D590F124-FCCB-413D-AA7B-9AAA874168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8CC5163-5102-4723-BB19-ECB4773D931D}" type="slidenum">
              <a:rPr lang="it-IT" altLang="en-US" sz="1200" smtClean="0">
                <a:solidFill>
                  <a:schemeClr val="tx1"/>
                </a:solidFill>
              </a:rPr>
              <a:pPr/>
              <a:t>29</a:t>
            </a:fld>
            <a:endParaRPr lang="it-IT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D183A210-8725-4457-B753-68B7EC1C7B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7E74908-90B5-4B4F-AA6F-EC0786A6030D}" type="slidenum">
              <a:rPr lang="it-IT" altLang="en-US" sz="1200" smtClean="0">
                <a:solidFill>
                  <a:schemeClr val="tx1"/>
                </a:solidFill>
              </a:rPr>
              <a:pPr/>
              <a:t>30</a:t>
            </a:fld>
            <a:endParaRPr lang="it-IT" altLang="en-US" sz="1200">
              <a:solidFill>
                <a:schemeClr val="tx1"/>
              </a:solidFill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386D4A68-BE1C-406D-9E4D-BC5A4BCC3C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F065916A-9BE8-4E10-A6D9-16A3F992B4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>
            <a:extLst>
              <a:ext uri="{FF2B5EF4-FFF2-40B4-BE49-F238E27FC236}">
                <a16:creationId xmlns:a16="http://schemas.microsoft.com/office/drawing/2014/main" id="{3FF0DA00-344F-4928-A1DA-EC94277D98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>
            <a:extLst>
              <a:ext uri="{FF2B5EF4-FFF2-40B4-BE49-F238E27FC236}">
                <a16:creationId xmlns:a16="http://schemas.microsoft.com/office/drawing/2014/main" id="{8F560AAF-F53D-4727-8F59-8C4B40E8E0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49156" name="Slide Number Placeholder 3">
            <a:extLst>
              <a:ext uri="{FF2B5EF4-FFF2-40B4-BE49-F238E27FC236}">
                <a16:creationId xmlns:a16="http://schemas.microsoft.com/office/drawing/2014/main" id="{7403DB99-EE2C-40DF-9E0F-7B8285E482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76AE7E1-0EF3-4AF5-BF0D-21C490EC273D}" type="slidenum">
              <a:rPr lang="it-IT" altLang="en-US" sz="1200" smtClean="0">
                <a:solidFill>
                  <a:schemeClr val="tx1"/>
                </a:solidFill>
              </a:rPr>
              <a:pPr/>
              <a:t>35</a:t>
            </a:fld>
            <a:endParaRPr lang="it-IT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FA6B21AF-BC99-4606-85B2-6E99D9A23E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05E0D08-37B3-4422-8753-6F6751B39501}" type="slidenum">
              <a:rPr lang="it-IT" altLang="en-US" sz="1200" smtClean="0">
                <a:solidFill>
                  <a:schemeClr val="tx1"/>
                </a:solidFill>
              </a:rPr>
              <a:pPr/>
              <a:t>41</a:t>
            </a:fld>
            <a:endParaRPr lang="it-IT" altLang="en-US" sz="1200">
              <a:solidFill>
                <a:schemeClr val="tx1"/>
              </a:solidFill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E11B28AF-85CD-47D7-B88A-3935E5FF88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D00BCBC9-9376-4B32-A6CF-558C726268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16B69B47-4A16-4FB3-AB26-DAC5921E0E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7A83E61-F14E-4AB4-8DD5-20A4BB9D3FC7}" type="slidenum">
              <a:rPr lang="it-IT" altLang="en-US" sz="1200" smtClean="0">
                <a:solidFill>
                  <a:schemeClr val="tx1"/>
                </a:solidFill>
              </a:rPr>
              <a:pPr/>
              <a:t>42</a:t>
            </a:fld>
            <a:endParaRPr lang="it-IT" altLang="en-US" sz="1200">
              <a:solidFill>
                <a:schemeClr val="tx1"/>
              </a:solidFill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19B45A20-A1A3-4378-BB75-5BAE39876A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39B43D23-8A61-401F-BEA9-1EB4779800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Third reason</a:t>
            </a:r>
          </a:p>
        </p:txBody>
      </p:sp>
    </p:spTree>
    <p:extLst>
      <p:ext uri="{BB962C8B-B14F-4D97-AF65-F5344CB8AC3E}">
        <p14:creationId xmlns:p14="http://schemas.microsoft.com/office/powerpoint/2010/main" val="1346702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B2CC9A-2600-457B-B6A6-F55EEE8AB6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F64FBC-DA88-44D5-A5D7-90CEE368B69A}" type="datetime1">
              <a:rPr lang="it-IT" altLang="en-US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C216A43-3D1C-4C34-B9E7-4BE055D31C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8027A8D-CC7E-4AA7-BDCC-7434A0B8BE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CA4C4A2A-A8C9-4783-AFB0-86D098AE5D0A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135542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B14857-D2C4-4325-BCCA-6F256DEE52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C4819-0691-417E-A360-7966D31673C4}" type="datetime1">
              <a:rPr lang="it-IT" altLang="en-US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356E94-B4F9-4F11-9066-BF6AFF8CE0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F0D6F9-4CDB-45AE-84CC-D360D1DC76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73D856F8-3AAD-4B09-9329-66AC639A7513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704621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AAE3ADA-C2DA-4270-A294-1AE4C0DCF1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DF2FD-8928-4D79-810E-2633D3C0A219}" type="datetime1">
              <a:rPr lang="it-IT" altLang="en-US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DE359A3-8DA0-4813-9F3D-7932277D9B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4ABE01-FCD2-477A-B177-88551CC802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450106D4-849E-45DA-832F-27DFD4FBDE28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290555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6013" y="1752600"/>
            <a:ext cx="3703637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2050" y="1752600"/>
            <a:ext cx="3703638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D2D369-7ABE-4787-A80A-5B32382801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F10E04-69D6-4467-8645-EB429BFB7AD1}" type="datetime1">
              <a:rPr lang="it-IT" altLang="en-US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05FB29-6757-4D72-9783-182D944548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3CE84D-D4B0-44FA-AFE7-66DE41E91F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864C354C-B7FB-4815-9F45-582859B143BD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646994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594AE7A-5B01-4E9C-83F7-2490743636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675C41-A743-4499-B4B5-7C080E514228}" type="datetime1">
              <a:rPr lang="it-IT" altLang="en-US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5A86007-EA2D-4C7F-BC40-79EF364E20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1AC3201-8205-4F0A-8FA0-0E1B06348B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C8EC44BF-1254-4D6B-8448-399322BC592B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061007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34F9C75-0B01-4953-8C26-286A7DD9BE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64A450-3696-4C68-AA9A-410F744BBB45}" type="datetime1">
              <a:rPr lang="it-IT" altLang="en-US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7809FA6-4151-4449-94CD-A6E5DD3D3A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620600F-E61E-4CD3-B0A8-EDB4B6B03D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2DA852AE-ABD2-4AE2-9161-0E5C46DDBF81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4147419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ADDA16C-29E5-4FCE-8BA2-DC872A5667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458868-8BFB-4AD2-BAF3-4BB5D9DA4277}" type="datetime1">
              <a:rPr lang="it-IT" altLang="en-US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46FBA5E-2AEB-4C6C-AB36-94CEEAC44F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F7B4FAB-11E1-4AC9-B1D4-30B1CD2CA7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6860639A-0CB9-42C3-A88A-284FCE9066C6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858452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AD7C77-F1A3-442B-A213-ED0AFB2B4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678943-86C7-42C4-9653-2E9500842825}" type="datetime1">
              <a:rPr lang="it-IT" altLang="en-US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FACE02-1928-436B-91C0-D87EAFBDFA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C7F94F-2EBE-48FE-A9A9-4EEC932C7F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B6E591AD-3A23-4784-8B61-98ED57B8E91E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965973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E43611-2945-4192-B020-3F4B684F6D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C9300-B2FD-46D5-859E-36FECB2A909C}" type="datetime1">
              <a:rPr lang="it-IT" altLang="en-US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42F9FB-CF5D-4EF8-A1A9-89A41CA871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E73CB0-9F5F-45F5-8761-767FE8B1C5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8C5F271D-B543-43E3-B45A-6B284F7DE2DC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327948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420690-5257-4253-8CF7-20A2E9B7AD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A99C62-19FE-4DA5-93EF-98619ACEA697}" type="datetime1">
              <a:rPr lang="it-IT" altLang="en-US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3263C0C-B380-4F84-BA9A-6A2CB9DB30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96484B-F6A8-4D1A-B09C-7AE0A783B1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0EEB2180-1636-4867-979E-F9850161BF7C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441651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6563" y="409575"/>
            <a:ext cx="1889125" cy="54578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6013" y="409575"/>
            <a:ext cx="5518150" cy="54578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0F5B928-0D9B-4F67-973D-2B1D5D7225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9C032-0463-4F70-95C7-2EA9A9853A62}" type="datetime1">
              <a:rPr lang="it-IT" altLang="en-US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43DA555-F454-4E8C-87C2-2FD67C9366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861354A-9081-46F4-9D93-24C9448C87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B6AD7C02-E3BC-42EA-844B-71AFC9C39BF8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595970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013" y="409575"/>
            <a:ext cx="7559675" cy="504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16013" y="1752600"/>
            <a:ext cx="3703637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2050" y="1752600"/>
            <a:ext cx="3703638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3F07C8-165C-4FAE-ACCB-A4088EC189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573EC5-D07B-4813-91B0-2A5672DF9CA2}" type="datetime1">
              <a:rPr lang="it-IT" altLang="en-US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42605D-E268-47E8-94DE-3804B3D81D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6D9F81-7E54-422D-9C90-647319E37B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12BABABC-90A6-4808-B06F-3A7BFD8AD99A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0889074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013" y="409575"/>
            <a:ext cx="7559675" cy="504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16013" y="1752600"/>
            <a:ext cx="7559675" cy="4114800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274970-1132-493B-AEEF-507830E009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3C2AD-709A-45C1-9655-637ADDD2F483}" type="datetime1">
              <a:rPr lang="it-IT" altLang="en-US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4715DDF-38AF-4436-8AFF-531C990CC4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9F2D8F-9DCF-4F80-8627-67B3881414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E874B06E-014D-4F90-8341-74B3FCB8D890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3343519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013" y="409575"/>
            <a:ext cx="7559675" cy="504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116013" y="1752600"/>
            <a:ext cx="7559675" cy="4114800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5FAD66-F6A8-4DD7-9AA9-6728E84A1F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6F45F0-24F6-47F8-993D-BD6AB6ED6B94}" type="datetime1">
              <a:rPr lang="it-IT" altLang="en-US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5BE46AD-B706-4EC3-8B75-B60D043DCA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DE8A989-57FA-4C73-B0E5-3ED3AC7C4B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D1A77E95-9F46-4BE7-ABB6-CFABB1C3379F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325677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5">
            <a:extLst>
              <a:ext uri="{FF2B5EF4-FFF2-40B4-BE49-F238E27FC236}">
                <a16:creationId xmlns:a16="http://schemas.microsoft.com/office/drawing/2014/main" id="{C639FC6C-3A23-47C3-B675-6B5F6A307412}"/>
              </a:ext>
            </a:extLst>
          </p:cNvPr>
          <p:cNvGrpSpPr>
            <a:grpSpLocks/>
          </p:cNvGrpSpPr>
          <p:nvPr/>
        </p:nvGrpSpPr>
        <p:grpSpPr bwMode="auto">
          <a:xfrm>
            <a:off x="0" y="6096000"/>
            <a:ext cx="9144000" cy="762000"/>
            <a:chOff x="0" y="3840"/>
            <a:chExt cx="5760" cy="480"/>
          </a:xfrm>
        </p:grpSpPr>
        <p:sp>
          <p:nvSpPr>
            <p:cNvPr id="1032" name="Rectangle 13">
              <a:extLst>
                <a:ext uri="{FF2B5EF4-FFF2-40B4-BE49-F238E27FC236}">
                  <a16:creationId xmlns:a16="http://schemas.microsoft.com/office/drawing/2014/main" id="{8BFC3046-AFCD-4E3C-9A69-4235100A6CE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3984"/>
              <a:ext cx="5760" cy="336"/>
            </a:xfrm>
            <a:prstGeom prst="rect">
              <a:avLst/>
            </a:prstGeom>
            <a:solidFill>
              <a:srgbClr val="822433"/>
            </a:solidFill>
            <a:ln>
              <a:noFill/>
            </a:ln>
          </p:spPr>
          <p:txBody>
            <a:bodyPr wrap="none" anchor="ctr"/>
            <a:lstStyle>
              <a:lvl1pPr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defRPr/>
              </a:pPr>
              <a:endParaRPr lang="en-GB" altLang="en-US"/>
            </a:p>
          </p:txBody>
        </p:sp>
        <p:sp>
          <p:nvSpPr>
            <p:cNvPr id="1033" name="Rectangle 14">
              <a:extLst>
                <a:ext uri="{FF2B5EF4-FFF2-40B4-BE49-F238E27FC236}">
                  <a16:creationId xmlns:a16="http://schemas.microsoft.com/office/drawing/2014/main" id="{90EAD6A6-872F-4F08-A386-954048F3AD2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68" y="3840"/>
              <a:ext cx="4992" cy="480"/>
            </a:xfrm>
            <a:prstGeom prst="rect">
              <a:avLst/>
            </a:prstGeom>
            <a:solidFill>
              <a:srgbClr val="822433"/>
            </a:solidFill>
            <a:ln>
              <a:noFill/>
            </a:ln>
          </p:spPr>
          <p:txBody>
            <a:bodyPr wrap="none" anchor="ctr"/>
            <a:lstStyle>
              <a:lvl1pPr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defRPr/>
              </a:pPr>
              <a:endParaRPr lang="en-GB" altLang="en-US"/>
            </a:p>
          </p:txBody>
        </p:sp>
      </p:grpSp>
      <p:sp>
        <p:nvSpPr>
          <p:cNvPr id="1027" name="Rectangle 2">
            <a:extLst>
              <a:ext uri="{FF2B5EF4-FFF2-40B4-BE49-F238E27FC236}">
                <a16:creationId xmlns:a16="http://schemas.microsoft.com/office/drawing/2014/main" id="{F356C598-24B4-4A49-882A-72BB348830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16013" y="409575"/>
            <a:ext cx="75596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/>
              <a:t>Fare clic per modificare stile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350AE43E-C393-4927-9942-24CA483F87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116013" y="1752600"/>
            <a:ext cx="755967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/>
              <a:t>Fare clic per modificare gli stili del testo dello schema</a:t>
            </a:r>
          </a:p>
          <a:p>
            <a:pPr lvl="1"/>
            <a:r>
              <a:rPr lang="it-IT" altLang="en-US"/>
              <a:t>Secondo livello</a:t>
            </a:r>
          </a:p>
          <a:p>
            <a:pPr lvl="2"/>
            <a:r>
              <a:rPr lang="it-IT" altLang="en-US"/>
              <a:t>Terzo livello</a:t>
            </a:r>
          </a:p>
          <a:p>
            <a:pPr lvl="3"/>
            <a:r>
              <a:rPr lang="it-IT" altLang="en-US"/>
              <a:t>Quarto livello</a:t>
            </a:r>
          </a:p>
          <a:p>
            <a:pPr lvl="4"/>
            <a:r>
              <a:rPr lang="it-IT" altLang="en-US"/>
              <a:t>Quinto livello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678459E3-79E4-4986-9817-F1A9B14604C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434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100"/>
            </a:lvl1pPr>
          </a:lstStyle>
          <a:p>
            <a:pPr>
              <a:defRPr/>
            </a:pPr>
            <a:fld id="{208DA2EB-BDB9-41EC-B03A-7A4501DF3475}" type="datetime1">
              <a:rPr lang="it-IT" altLang="en-US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735D5F5-6D5E-42C7-AE15-24DDA7B63DB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219200" y="61468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00"/>
            </a:lvl1pPr>
          </a:lstStyle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4F08DD9-3CD8-4653-8E15-AEDBCE89039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pPr>
              <a:defRPr/>
            </a:pPr>
            <a:r>
              <a:rPr lang="it-IT" altLang="en-US"/>
              <a:t>Pagina </a:t>
            </a:r>
            <a:fld id="{BF118143-4791-4B2F-AEE5-BF4D1744FEAD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822433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panose="020B0604020202020204" pitchFamily="34" charset="0"/>
          <a:ea typeface="ＭＳ Ｐゴシック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panose="020B0604020202020204" pitchFamily="34" charset="0"/>
          <a:ea typeface="ＭＳ Ｐゴシック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panose="020B0604020202020204" pitchFamily="34" charset="0"/>
          <a:ea typeface="ＭＳ Ｐゴシック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panose="020B0604020202020204" pitchFamily="34" charset="0"/>
          <a:ea typeface="ＭＳ Ｐゴシック" panose="020B0600070205080204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panose="020B0604020202020204" pitchFamily="34" charset="0"/>
          <a:ea typeface="ＭＳ Ｐゴシック" panose="020B0600070205080204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panose="020B0604020202020204" pitchFamily="34" charset="0"/>
          <a:ea typeface="ＭＳ Ｐゴシック" panose="020B0600070205080204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panose="020B0604020202020204" pitchFamily="34" charset="0"/>
          <a:ea typeface="ＭＳ Ｐゴシック" panose="020B0600070205080204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panose="020B0604020202020204" pitchFamily="34" charset="0"/>
          <a:ea typeface="ＭＳ Ｐゴシック" panose="020B0600070205080204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822433"/>
        </a:buClr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 kern="1200">
          <a:solidFill>
            <a:srgbClr val="000000"/>
          </a:solidFill>
          <a:latin typeface="+mn-lt"/>
          <a:ea typeface="+mn-ea"/>
          <a:cs typeface="+mn-cs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8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7.png"/><Relationship Id="rId11" Type="http://schemas.openxmlformats.org/officeDocument/2006/relationships/image" Target="../media/image22.jpg"/><Relationship Id="rId5" Type="http://schemas.openxmlformats.org/officeDocument/2006/relationships/image" Target="../media/image16.png"/><Relationship Id="rId10" Type="http://schemas.openxmlformats.org/officeDocument/2006/relationships/image" Target="../media/image21.jpg"/><Relationship Id="rId4" Type="http://schemas.openxmlformats.org/officeDocument/2006/relationships/image" Target="../media/image15.jp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30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9.pn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png"/><Relationship Id="rId7" Type="http://schemas.openxmlformats.org/officeDocument/2006/relationships/image" Target="../media/image53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.xml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55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sv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2.svg"/><Relationship Id="rId4" Type="http://schemas.openxmlformats.org/officeDocument/2006/relationships/image" Target="../media/image6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1.xml"/><Relationship Id="rId4" Type="http://schemas.openxmlformats.org/officeDocument/2006/relationships/image" Target="../media/image69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70.png"/><Relationship Id="rId7" Type="http://schemas.openxmlformats.org/officeDocument/2006/relationships/image" Target="../media/image7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3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9">
            <a:extLst>
              <a:ext uri="{FF2B5EF4-FFF2-40B4-BE49-F238E27FC236}">
                <a16:creationId xmlns:a16="http://schemas.microsoft.com/office/drawing/2014/main" id="{252CDAC8-CFBA-4447-8993-81BFDEAC9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765175"/>
            <a:ext cx="6991350" cy="498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3200" dirty="0">
                <a:solidFill>
                  <a:schemeClr val="tx1"/>
                </a:solidFill>
                <a:latin typeface="Century Schoolbook" panose="02040604050505020304" pitchFamily="18" charset="0"/>
                <a:ea typeface="DengXian" panose="02010600030101010101" pitchFamily="2" charset="-122"/>
                <a:cs typeface="CMU Serif" panose="02000603000000000000" pitchFamily="2" charset="0"/>
              </a:rPr>
              <a:t>If the plumber and the doctor are expected to know their profession, is it not appropriate to ask someone who has to perform a more socially important task, such as that of a member of parliament or the executive, to have a certain degree of competence?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b="1" dirty="0">
                <a:solidFill>
                  <a:schemeClr val="tx1"/>
                </a:solidFill>
                <a:latin typeface="Century Schoolbook" panose="02040604050505020304" pitchFamily="18" charset="0"/>
                <a:ea typeface="DengXian" panose="02010600030101010101" pitchFamily="2" charset="-122"/>
                <a:cs typeface="CMU Serif" panose="02000603000000000000" pitchFamily="2" charset="0"/>
              </a:rPr>
              <a:t>Sabino Cassese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400" b="1" dirty="0">
                <a:solidFill>
                  <a:schemeClr val="tx1"/>
                </a:solidFill>
                <a:latin typeface="Century Schoolbook" panose="02040604050505020304" pitchFamily="18" charset="0"/>
                <a:ea typeface="DengXian" panose="02010600030101010101" pitchFamily="2" charset="-122"/>
                <a:cs typeface="CMU Serif" panose="02000603000000000000" pitchFamily="2" charset="0"/>
              </a:rPr>
              <a:t>Former president of the Italian Constitutional Court</a:t>
            </a:r>
            <a:br>
              <a:rPr lang="en-GB" altLang="en-US" sz="2000" dirty="0">
                <a:solidFill>
                  <a:schemeClr val="tx1"/>
                </a:solidFill>
                <a:latin typeface="Century Schoolbook" panose="02040604050505020304" pitchFamily="18" charset="0"/>
                <a:ea typeface="DengXian" panose="02010600030101010101" pitchFamily="2" charset="-122"/>
                <a:cs typeface="CMU Serif" panose="02000603000000000000" pitchFamily="2" charset="0"/>
              </a:rPr>
            </a:br>
            <a:r>
              <a:rPr lang="en-GB" altLang="en-US" sz="2000" dirty="0">
                <a:solidFill>
                  <a:schemeClr val="tx1"/>
                </a:solidFill>
                <a:latin typeface="Century Schoolbook" panose="02040604050505020304" pitchFamily="18" charset="0"/>
                <a:ea typeface="DengXian" panose="02010600030101010101" pitchFamily="2" charset="-122"/>
                <a:cs typeface="CMU Serif" panose="02000603000000000000" pitchFamily="2" charset="0"/>
              </a:rPr>
              <a:t>(from the Preface of </a:t>
            </a:r>
            <a:r>
              <a:rPr lang="en-GB" altLang="en-US" sz="2000" i="1" dirty="0">
                <a:solidFill>
                  <a:schemeClr val="tx1"/>
                </a:solidFill>
                <a:latin typeface="Century Schoolbook" panose="02040604050505020304" pitchFamily="18" charset="0"/>
                <a:ea typeface="DengXian" panose="02010600030101010101" pitchFamily="2" charset="-122"/>
                <a:cs typeface="CMU Serif" panose="02000603000000000000" pitchFamily="2" charset="0"/>
              </a:rPr>
              <a:t>Against Democracy – J. Brennan)</a:t>
            </a:r>
            <a:endParaRPr lang="en-GB" altLang="en-US" sz="2000" i="1" dirty="0">
              <a:solidFill>
                <a:schemeClr val="tx1"/>
              </a:solidFill>
              <a:ea typeface="DengXian" panose="02010600030101010101" pitchFamily="2" charset="-122"/>
              <a:cs typeface="CMU Serif" panose="02000603000000000000" pitchFamily="2" charset="0"/>
            </a:endParaRPr>
          </a:p>
        </p:txBody>
      </p:sp>
      <p:sp>
        <p:nvSpPr>
          <p:cNvPr id="4099" name="Date Placeholder 11">
            <a:extLst>
              <a:ext uri="{FF2B5EF4-FFF2-40B4-BE49-F238E27FC236}">
                <a16:creationId xmlns:a16="http://schemas.microsoft.com/office/drawing/2014/main" id="{695B77F6-96EB-4BC7-A5AE-B7BA4D702C45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B174413-ECC5-46DB-ACAC-7503D7692F29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100" name="Footer Placeholder 12">
            <a:extLst>
              <a:ext uri="{FF2B5EF4-FFF2-40B4-BE49-F238E27FC236}">
                <a16:creationId xmlns:a16="http://schemas.microsoft.com/office/drawing/2014/main" id="{600B86D8-337B-49F1-8A92-FA60C388DE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101" name="Slide Number Placeholder 13">
            <a:extLst>
              <a:ext uri="{FF2B5EF4-FFF2-40B4-BE49-F238E27FC236}">
                <a16:creationId xmlns:a16="http://schemas.microsoft.com/office/drawing/2014/main" id="{C445A2EB-CDF9-4D71-AB10-967031704A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DF6F7AEF-8E45-400B-8B0D-95CD3535324A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it-IT" altLang="en-US" sz="11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1">
            <a:extLst>
              <a:ext uri="{FF2B5EF4-FFF2-40B4-BE49-F238E27FC236}">
                <a16:creationId xmlns:a16="http://schemas.microsoft.com/office/drawing/2014/main" id="{09D7CA29-BC5E-472D-A002-66B215036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3429000"/>
          </a:xfrm>
          <a:prstGeom prst="rect">
            <a:avLst/>
          </a:prstGeom>
          <a:solidFill>
            <a:srgbClr val="0067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GB" altLang="en-US" sz="900">
              <a:solidFill>
                <a:schemeClr val="bg1"/>
              </a:solidFill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88CB3DB1-69C8-41EE-B109-A9DF5F78C12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89150" y="561975"/>
            <a:ext cx="6096000" cy="581025"/>
          </a:xfrm>
        </p:spPr>
        <p:txBody>
          <a:bodyPr anchor="t"/>
          <a:lstStyle/>
          <a:p>
            <a:pPr algn="l" eaLnBrk="1" hangingPunct="1"/>
            <a:r>
              <a:rPr lang="en-US" altLang="en-US" sz="2400" dirty="0">
                <a:solidFill>
                  <a:schemeClr val="bg1"/>
                </a:solidFill>
              </a:rPr>
              <a:t>What characteristics of politicians affect electoral success? Estimates from a new dataset of candidates’ CV</a:t>
            </a:r>
          </a:p>
        </p:txBody>
      </p:sp>
      <p:grpSp>
        <p:nvGrpSpPr>
          <p:cNvPr id="9220" name="Group 17">
            <a:extLst>
              <a:ext uri="{FF2B5EF4-FFF2-40B4-BE49-F238E27FC236}">
                <a16:creationId xmlns:a16="http://schemas.microsoft.com/office/drawing/2014/main" id="{999D1987-363B-46A4-ACFC-3700D4EE5D59}"/>
              </a:ext>
            </a:extLst>
          </p:cNvPr>
          <p:cNvGrpSpPr>
            <a:grpSpLocks/>
          </p:cNvGrpSpPr>
          <p:nvPr/>
        </p:nvGrpSpPr>
        <p:grpSpPr bwMode="auto">
          <a:xfrm>
            <a:off x="0" y="2759075"/>
            <a:ext cx="9145588" cy="4098925"/>
            <a:chOff x="0" y="1738"/>
            <a:chExt cx="5761" cy="2582"/>
          </a:xfrm>
        </p:grpSpPr>
        <p:pic>
          <p:nvPicPr>
            <p:cNvPr id="9223" name="Picture 15" descr="Fondino">
              <a:extLst>
                <a:ext uri="{FF2B5EF4-FFF2-40B4-BE49-F238E27FC236}">
                  <a16:creationId xmlns:a16="http://schemas.microsoft.com/office/drawing/2014/main" id="{25D32C3C-BA24-4A51-90D1-A05FC58C60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158"/>
              <a:ext cx="5760" cy="2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4" name="Picture 13" descr="logo +marchio">
              <a:extLst>
                <a:ext uri="{FF2B5EF4-FFF2-40B4-BE49-F238E27FC236}">
                  <a16:creationId xmlns:a16="http://schemas.microsoft.com/office/drawing/2014/main" id="{19898203-3A45-4429-AD4F-53AD4AF3BA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160"/>
              <a:ext cx="5761" cy="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5" name="Picture 16" descr="fascia">
              <a:extLst>
                <a:ext uri="{FF2B5EF4-FFF2-40B4-BE49-F238E27FC236}">
                  <a16:creationId xmlns:a16="http://schemas.microsoft.com/office/drawing/2014/main" id="{E9288219-D431-4F75-B876-61BC3F110C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6" y="1738"/>
              <a:ext cx="4444" cy="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4415D53-D301-4067-B76D-BDA90A8BCFE1}"/>
              </a:ext>
            </a:extLst>
          </p:cNvPr>
          <p:cNvSpPr txBox="1"/>
          <p:nvPr/>
        </p:nvSpPr>
        <p:spPr>
          <a:xfrm>
            <a:off x="2195512" y="1938338"/>
            <a:ext cx="5760863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buClr>
                <a:srgbClr val="822433"/>
              </a:buClr>
              <a:defRPr/>
            </a:pPr>
            <a:r>
              <a:rPr lang="en-GB" altLang="en-US" sz="1800" dirty="0">
                <a:latin typeface="+mn-lt"/>
                <a:ea typeface="+mn-ea"/>
              </a:rPr>
              <a:t>Gabriele Pinto</a:t>
            </a:r>
          </a:p>
          <a:p>
            <a:pPr>
              <a:defRPr/>
            </a:pPr>
            <a:endParaRPr lang="en-GB" dirty="0"/>
          </a:p>
          <a:p>
            <a:pPr>
              <a:defRPr/>
            </a:pPr>
            <a:r>
              <a:rPr lang="en-GB" sz="1200" dirty="0"/>
              <a:t>PhD Student, Department of Social Science and Economics, Sapienza University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F5D75D-282C-4A7C-AB45-92C11CE37163}"/>
              </a:ext>
            </a:extLst>
          </p:cNvPr>
          <p:cNvSpPr txBox="1"/>
          <p:nvPr/>
        </p:nvSpPr>
        <p:spPr>
          <a:xfrm>
            <a:off x="1475656" y="4549775"/>
            <a:ext cx="5472113" cy="7017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rgbClr val="822433"/>
              </a:buClr>
              <a:defRPr/>
            </a:pPr>
            <a:r>
              <a:rPr lang="en-GB" altLang="en-US" sz="1800" b="1" dirty="0">
                <a:latin typeface="+mn-lt"/>
                <a:ea typeface="+mn-ea"/>
              </a:rPr>
              <a:t>GDS17 meeting</a:t>
            </a:r>
          </a:p>
          <a:p>
            <a:pPr eaLnBrk="1" hangingPunct="1">
              <a:spcBef>
                <a:spcPct val="20000"/>
              </a:spcBef>
              <a:buClr>
                <a:srgbClr val="822433"/>
              </a:buClr>
              <a:defRPr/>
            </a:pPr>
            <a:r>
              <a:rPr lang="en-GB" altLang="en-US" sz="1800" dirty="0">
                <a:latin typeface="+mn-lt"/>
                <a:ea typeface="+mn-ea"/>
              </a:rPr>
              <a:t>Roma Tre University, 4 October 2021</a:t>
            </a:r>
            <a:endParaRPr lang="en-GB" dirty="0"/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57CA4239-A1D5-4376-B32C-32A1C36423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5378409"/>
            <a:ext cx="1728192" cy="951705"/>
          </a:xfrm>
          <a:prstGeom prst="rect">
            <a:avLst/>
          </a:prstGeom>
        </p:spPr>
      </p:pic>
    </p:spTree>
  </p:cSld>
  <p:clrMapOvr>
    <a:masterClrMapping/>
  </p:clrMapOvr>
  <p:transition spd="slow" advTm="26168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94F8E-AE25-4AC1-8C05-D3CF50B25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644A6-D4C4-4B69-A51C-1B0DCC99A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6013" y="2636143"/>
            <a:ext cx="7559675" cy="1388368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400" dirty="0">
                <a:solidFill>
                  <a:schemeClr val="tx1"/>
                </a:solidFill>
              </a:rPr>
              <a:t>What </a:t>
            </a:r>
            <a:r>
              <a:rPr lang="en-US" altLang="en-US" sz="2400" b="1" dirty="0">
                <a:solidFill>
                  <a:schemeClr val="tx1"/>
                </a:solidFill>
              </a:rPr>
              <a:t>characteristics</a:t>
            </a:r>
            <a:r>
              <a:rPr lang="en-US" altLang="en-US" sz="2400" dirty="0">
                <a:solidFill>
                  <a:schemeClr val="tx1"/>
                </a:solidFill>
              </a:rPr>
              <a:t> of politicians affect….</a:t>
            </a:r>
          </a:p>
          <a:p>
            <a:pPr marL="0" indent="0">
              <a:buNone/>
            </a:pPr>
            <a:r>
              <a:rPr lang="en-US" altLang="en-US" sz="2400" b="1" dirty="0">
                <a:solidFill>
                  <a:schemeClr val="tx1"/>
                </a:solidFill>
              </a:rPr>
              <a:t>electoral success?</a:t>
            </a:r>
            <a:r>
              <a:rPr lang="en-US" altLang="en-US" sz="2400" dirty="0">
                <a:solidFill>
                  <a:schemeClr val="tx1"/>
                </a:solidFill>
              </a:rPr>
              <a:t> ….</a:t>
            </a:r>
          </a:p>
          <a:p>
            <a:pPr marL="0" indent="0">
              <a:buNone/>
            </a:pPr>
            <a:r>
              <a:rPr lang="en-US" altLang="en-US" dirty="0">
                <a:solidFill>
                  <a:schemeClr val="tx1"/>
                </a:solidFill>
              </a:rPr>
              <a:t>….</a:t>
            </a:r>
            <a:r>
              <a:rPr lang="en-US" altLang="en-US" sz="2400" dirty="0">
                <a:solidFill>
                  <a:schemeClr val="tx1"/>
                </a:solidFill>
              </a:rPr>
              <a:t>Estimates from a </a:t>
            </a:r>
            <a:r>
              <a:rPr lang="en-US" altLang="en-US" sz="2400" b="1" dirty="0">
                <a:solidFill>
                  <a:schemeClr val="tx1"/>
                </a:solidFill>
              </a:rPr>
              <a:t>new dataset of candidates’ CV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909B00-B32F-48DB-9784-45E924508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3C4819-0691-417E-A360-7966D31673C4}" type="datetime1">
              <a:rPr lang="it-IT" altLang="en-US" smtClean="0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E95378-A30B-4D09-A407-FF1053490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5B96E1-DBA8-44A7-BF12-012CD98B1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73D856F8-3AAD-4B09-9329-66AC639A7513}" type="slidenum">
              <a:rPr lang="it-IT" altLang="en-US" smtClean="0"/>
              <a:pPr>
                <a:defRPr/>
              </a:pPr>
              <a:t>3</a:t>
            </a:fld>
            <a:endParaRPr lang="it-IT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AFDF93-6DE1-4061-A078-E6376FD61370}"/>
              </a:ext>
            </a:extLst>
          </p:cNvPr>
          <p:cNvSpPr txBox="1"/>
          <p:nvPr/>
        </p:nvSpPr>
        <p:spPr>
          <a:xfrm>
            <a:off x="3059832" y="1547375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highlight>
                  <a:srgbClr val="800000"/>
                </a:highlight>
              </a:rPr>
              <a:t>Education, Gender, Political Experience, Presence on the web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7F2990-CD29-4577-952E-A429900359D6}"/>
              </a:ext>
            </a:extLst>
          </p:cNvPr>
          <p:cNvSpPr/>
          <p:nvPr/>
        </p:nvSpPr>
        <p:spPr bwMode="auto">
          <a:xfrm>
            <a:off x="1979712" y="2667247"/>
            <a:ext cx="2232248" cy="400546"/>
          </a:xfrm>
          <a:prstGeom prst="rect">
            <a:avLst/>
          </a:prstGeom>
          <a:noFill/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772A2D0-958F-4FD7-9CA6-5A470BA538F2}"/>
              </a:ext>
            </a:extLst>
          </p:cNvPr>
          <p:cNvCxnSpPr>
            <a:endCxn id="7" idx="2"/>
          </p:cNvCxnSpPr>
          <p:nvPr/>
        </p:nvCxnSpPr>
        <p:spPr bwMode="auto">
          <a:xfrm flipV="1">
            <a:off x="2987824" y="1855152"/>
            <a:ext cx="2808312" cy="812095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03E8288-1DB1-41C1-A3A4-A2DBFA287D74}"/>
              </a:ext>
            </a:extLst>
          </p:cNvPr>
          <p:cNvSpPr/>
          <p:nvPr/>
        </p:nvSpPr>
        <p:spPr bwMode="auto">
          <a:xfrm>
            <a:off x="1167597" y="3130054"/>
            <a:ext cx="2828340" cy="400546"/>
          </a:xfrm>
          <a:prstGeom prst="rect">
            <a:avLst/>
          </a:prstGeom>
          <a:noFill/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4778FB7-3271-42A5-8248-32FD95930D45}"/>
              </a:ext>
            </a:extLst>
          </p:cNvPr>
          <p:cNvCxnSpPr/>
          <p:nvPr/>
        </p:nvCxnSpPr>
        <p:spPr bwMode="auto">
          <a:xfrm flipV="1">
            <a:off x="971600" y="3530601"/>
            <a:ext cx="195996" cy="834503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982B684-471A-4F3C-AF14-C30E948F2B63}"/>
              </a:ext>
            </a:extLst>
          </p:cNvPr>
          <p:cNvSpPr txBox="1"/>
          <p:nvPr/>
        </p:nvSpPr>
        <p:spPr>
          <a:xfrm>
            <a:off x="179512" y="4365104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highlight>
                  <a:srgbClr val="800000"/>
                </a:highlight>
              </a:rPr>
              <a:t>Number of preference votes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B89A7E-EFBA-4CF6-8B03-1B8299A31452}"/>
              </a:ext>
            </a:extLst>
          </p:cNvPr>
          <p:cNvSpPr txBox="1"/>
          <p:nvPr/>
        </p:nvSpPr>
        <p:spPr>
          <a:xfrm>
            <a:off x="5453892" y="4777878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highlight>
                  <a:srgbClr val="800000"/>
                </a:highlight>
              </a:rPr>
              <a:t>Candidates for the European Elections of 2019 in Italy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B4BEB5-59D5-4B5A-9968-FDCAEC5F5078}"/>
              </a:ext>
            </a:extLst>
          </p:cNvPr>
          <p:cNvSpPr/>
          <p:nvPr/>
        </p:nvSpPr>
        <p:spPr bwMode="auto">
          <a:xfrm>
            <a:off x="3955828" y="3576895"/>
            <a:ext cx="4520168" cy="400546"/>
          </a:xfrm>
          <a:prstGeom prst="rect">
            <a:avLst/>
          </a:prstGeom>
          <a:noFill/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1C1C9AE-1F50-4AA7-A2E8-F4F1EF4B9EE8}"/>
              </a:ext>
            </a:extLst>
          </p:cNvPr>
          <p:cNvCxnSpPr/>
          <p:nvPr/>
        </p:nvCxnSpPr>
        <p:spPr bwMode="auto">
          <a:xfrm flipV="1">
            <a:off x="6308205" y="3983943"/>
            <a:ext cx="195996" cy="834503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</p:spTree>
    <p:custDataLst>
      <p:tags r:id="rId1"/>
    </p:custDataLst>
    <p:extLst>
      <p:ext uri="{BB962C8B-B14F-4D97-AF65-F5344CB8AC3E}">
        <p14:creationId xmlns:p14="http://schemas.microsoft.com/office/powerpoint/2010/main" val="111482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036"/>
    </mc:Choice>
    <mc:Fallback xmlns="">
      <p:transition spd="slow" advTm="280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3" grpId="0" animBg="1"/>
      <p:bldP spid="16" grpId="0"/>
      <p:bldP spid="17" grpId="0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17BB7-56B7-44C2-8BC2-A0238EA9A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Let’s do a little game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041B086-DCF5-422A-A11C-2A7B839BE1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908" y="1430288"/>
            <a:ext cx="4242061" cy="4114800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0B557-7770-4CB1-9AE8-7B2D748E1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3C4819-0691-417E-A360-7966D31673C4}" type="datetime1">
              <a:rPr lang="it-IT" altLang="en-US" smtClean="0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B8B28E-7ED9-419E-AACF-409916374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EB61B-078D-41E2-ADAF-9AB48D433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73D856F8-3AAD-4B09-9329-66AC639A7513}" type="slidenum">
              <a:rPr lang="it-IT" altLang="en-US" smtClean="0"/>
              <a:pPr>
                <a:defRPr/>
              </a:pPr>
              <a:t>4</a:t>
            </a:fld>
            <a:endParaRPr lang="it-IT" altLang="en-US"/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C0090360-6F48-4837-BD8F-E575820A63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041004"/>
            <a:ext cx="3701322" cy="27759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4003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53"/>
    </mc:Choice>
    <mc:Fallback xmlns="">
      <p:transition spd="slow" advTm="108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A0170F29-9F41-4CC0-80EA-910C1851E5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92513" y="119063"/>
            <a:ext cx="2952750" cy="504825"/>
          </a:xfrm>
        </p:spPr>
        <p:txBody>
          <a:bodyPr/>
          <a:lstStyle/>
          <a:p>
            <a:r>
              <a:rPr lang="en-GB" altLang="en-US" dirty="0"/>
              <a:t>Curriculum Vitae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30A6B-AFD8-4912-8660-FC3449CA2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0032" y="1425088"/>
            <a:ext cx="3901843" cy="41148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100" u="sng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At the age of 18</a:t>
            </a: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 he attended the faculty of computer engineering</a:t>
            </a:r>
            <a:r>
              <a:rPr lang="en-US" sz="1100" b="1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for a few months. After, he moves to the faculty of Law (Naples). He never graduated from the university.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100" u="sng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At the age of 20</a:t>
            </a: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,  he enrolled as a freelance journalist with the National Order of journalists. Later, </a:t>
            </a:r>
            <a:r>
              <a:rPr lang="en-US" sz="1100" b="1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he  briefly worked as a webmaster and as a drinks seller at the Stadium</a:t>
            </a: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100" u="sng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At the age of 26 </a:t>
            </a: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 he his elected at the Parliament and becomes the youngest </a:t>
            </a:r>
            <a:r>
              <a:rPr lang="en-US" sz="1100" dirty="0">
                <a:solidFill>
                  <a:schemeClr val="bg1"/>
                </a:solidFill>
                <a:highlight>
                  <a:srgbClr val="830022"/>
                </a:highlight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vice president of the Parliament.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100" u="sng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At the age of 32</a:t>
            </a: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 he becomes contemporarily  1) </a:t>
            </a:r>
            <a:r>
              <a:rPr lang="en-US" sz="1100" dirty="0">
                <a:solidFill>
                  <a:schemeClr val="bg1"/>
                </a:solidFill>
                <a:highlight>
                  <a:srgbClr val="830022"/>
                </a:highlight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Ministry of Economic Development  2) Ministry of </a:t>
            </a:r>
            <a:r>
              <a:rPr lang="en-US" sz="1100" dirty="0" err="1">
                <a:solidFill>
                  <a:schemeClr val="bg1"/>
                </a:solidFill>
                <a:highlight>
                  <a:srgbClr val="830022"/>
                </a:highlight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Labour</a:t>
            </a:r>
            <a:r>
              <a:rPr lang="en-US" sz="1100" dirty="0">
                <a:solidFill>
                  <a:schemeClr val="bg1"/>
                </a:solidFill>
                <a:highlight>
                  <a:srgbClr val="830022"/>
                </a:highlight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 and Social Policies and 3) deputy prime minister.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100" u="sng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At the age of 33  </a:t>
            </a: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he becomes</a:t>
            </a:r>
            <a:r>
              <a:rPr lang="en-US" sz="1100" dirty="0">
                <a:solidFill>
                  <a:schemeClr val="bg1"/>
                </a:solidFill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100" dirty="0">
                <a:solidFill>
                  <a:schemeClr val="bg1"/>
                </a:solidFill>
                <a:highlight>
                  <a:srgbClr val="830022"/>
                </a:highlight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Ministry of Foreign affairs.</a:t>
            </a:r>
          </a:p>
          <a:p>
            <a:pPr>
              <a:defRPr/>
            </a:pPr>
            <a:endParaRPr lang="en-GB" sz="1400" dirty="0">
              <a:latin typeface="+mj-lt"/>
            </a:endParaRPr>
          </a:p>
        </p:txBody>
      </p:sp>
      <p:sp>
        <p:nvSpPr>
          <p:cNvPr id="5124" name="Slide Number Placeholder 5">
            <a:extLst>
              <a:ext uri="{FF2B5EF4-FFF2-40B4-BE49-F238E27FC236}">
                <a16:creationId xmlns:a16="http://schemas.microsoft.com/office/drawing/2014/main" id="{14D5DD74-E053-4EEA-83CC-BFE516C3C4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214B46E6-DE32-4498-BFB2-8BF0CA2BF097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pic>
        <p:nvPicPr>
          <p:cNvPr id="5125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1F839B74-B378-4A9E-9C04-C7BFD7F5E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488" y="0"/>
            <a:ext cx="1027112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19FA590-4BCD-47DD-BBCA-B44D5022BA96}"/>
              </a:ext>
            </a:extLst>
          </p:cNvPr>
          <p:cNvSpPr txBox="1">
            <a:spLocks/>
          </p:cNvSpPr>
          <p:nvPr/>
        </p:nvSpPr>
        <p:spPr bwMode="auto">
          <a:xfrm>
            <a:off x="253752" y="1425088"/>
            <a:ext cx="4318248" cy="457761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22433"/>
              </a:buClr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562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981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100" u="sng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At the age of 18</a:t>
            </a: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 he attended the faculty of Economics at La Sapienza (Rome) and get a degree.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endParaRPr lang="en-US" sz="1100" u="sng" dirty="0">
              <a:latin typeface="+mj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100" u="sng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At the age of 24</a:t>
            </a: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,  he enters the PhD </a:t>
            </a:r>
            <a:r>
              <a:rPr lang="en-US" sz="1100" dirty="0" err="1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programme</a:t>
            </a: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 of economics at MIT (Boston).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100" u="sng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At the age of 30 </a:t>
            </a: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 he gets his PhD from MIT and start to work as a professor at various Universities and Public institutions (Ministries and Central Banks)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….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….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….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….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100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…..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endParaRPr lang="en-US" sz="1100" dirty="0">
              <a:latin typeface="+mj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100" u="sng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At the age of 74, after 40 years of brilliant career in Ministries , Banks, and Central banks he </a:t>
            </a:r>
            <a:r>
              <a:rPr lang="en-US" sz="1100" b="1" u="sng" dirty="0">
                <a:solidFill>
                  <a:schemeClr val="bg1"/>
                </a:solidFill>
                <a:highlight>
                  <a:srgbClr val="830022"/>
                </a:highlight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becomes Prime Minister.</a:t>
            </a:r>
            <a:endParaRPr lang="en-US" sz="1100" b="1" dirty="0">
              <a:solidFill>
                <a:schemeClr val="bg1"/>
              </a:solidFill>
              <a:highlight>
                <a:srgbClr val="830022"/>
              </a:highlight>
              <a:latin typeface="+mj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en-GB" sz="1400" dirty="0">
              <a:latin typeface="+mj-lt"/>
            </a:endParaRPr>
          </a:p>
        </p:txBody>
      </p:sp>
      <p:sp>
        <p:nvSpPr>
          <p:cNvPr id="5127" name="TextBox 12">
            <a:extLst>
              <a:ext uri="{FF2B5EF4-FFF2-40B4-BE49-F238E27FC236}">
                <a16:creationId xmlns:a16="http://schemas.microsoft.com/office/drawing/2014/main" id="{C593523B-1E00-4FDF-9B40-187F6A11E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2250" y="885825"/>
            <a:ext cx="24717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200">
                <a:solidFill>
                  <a:schemeClr val="tx2"/>
                </a:solidFill>
              </a:rPr>
              <a:t>Name : Luigi Di Maio</a:t>
            </a:r>
          </a:p>
        </p:txBody>
      </p:sp>
      <p:pic>
        <p:nvPicPr>
          <p:cNvPr id="5128" name="Graphic 15" descr="Male profile with solid fill">
            <a:extLst>
              <a:ext uri="{FF2B5EF4-FFF2-40B4-BE49-F238E27FC236}">
                <a16:creationId xmlns:a16="http://schemas.microsoft.com/office/drawing/2014/main" id="{D9DE1ECF-F7C3-42FC-AC49-C227B606F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334963"/>
            <a:ext cx="11557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Graphic 16" descr="Male profile with solid fill">
            <a:extLst>
              <a:ext uri="{FF2B5EF4-FFF2-40B4-BE49-F238E27FC236}">
                <a16:creationId xmlns:a16="http://schemas.microsoft.com/office/drawing/2014/main" id="{F7D03D8B-FC9A-467B-ADDC-D7110DCEE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875" y="269875"/>
            <a:ext cx="1203325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0" name="TextBox 17">
            <a:extLst>
              <a:ext uri="{FF2B5EF4-FFF2-40B4-BE49-F238E27FC236}">
                <a16:creationId xmlns:a16="http://schemas.microsoft.com/office/drawing/2014/main" id="{DF8D0F59-87AB-4067-971B-6E3E20531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225" y="885825"/>
            <a:ext cx="24717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200">
                <a:solidFill>
                  <a:schemeClr val="tx2"/>
                </a:solidFill>
              </a:rPr>
              <a:t>Name: Mario Draghi</a:t>
            </a:r>
          </a:p>
        </p:txBody>
      </p:sp>
      <p:pic>
        <p:nvPicPr>
          <p:cNvPr id="5131" name="Graphic 20" descr="Question Mark with solid fill">
            <a:extLst>
              <a:ext uri="{FF2B5EF4-FFF2-40B4-BE49-F238E27FC236}">
                <a16:creationId xmlns:a16="http://schemas.microsoft.com/office/drawing/2014/main" id="{0D43E837-3891-4833-AF5D-E49F94065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13" y="136525"/>
            <a:ext cx="73342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Graphic 21" descr="Question Mark with solid fill">
            <a:extLst>
              <a:ext uri="{FF2B5EF4-FFF2-40B4-BE49-F238E27FC236}">
                <a16:creationId xmlns:a16="http://schemas.microsoft.com/office/drawing/2014/main" id="{237134F3-4E1B-45E0-B33D-C613FB4EB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150" y="161925"/>
            <a:ext cx="735013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7FF2077-C6C0-4F15-809E-1545DD64DD34}"/>
              </a:ext>
            </a:extLst>
          </p:cNvPr>
          <p:cNvSpPr/>
          <p:nvPr/>
        </p:nvSpPr>
        <p:spPr bwMode="auto">
          <a:xfrm>
            <a:off x="2081213" y="912813"/>
            <a:ext cx="1296987" cy="2508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BDEF06A-D8C7-4A78-9E7C-52E1F40C3B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7563" y="898525"/>
            <a:ext cx="1295400" cy="2508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GB" altLang="en-US" sz="900">
              <a:solidFill>
                <a:schemeClr val="bg1"/>
              </a:solidFill>
            </a:endParaRPr>
          </a:p>
        </p:txBody>
      </p:sp>
      <p:pic>
        <p:nvPicPr>
          <p:cNvPr id="30" name="Picture 29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E8A9A93B-B03E-4CE1-BFCE-E0F49FDC2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700" y="-52388"/>
            <a:ext cx="765175" cy="112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1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CD988D8F-4F8C-41F0-B323-4DDB97972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13" y="-33338"/>
            <a:ext cx="765175" cy="112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F653DE7F-FF89-4AA7-B2FD-0601801E5045}"/>
              </a:ext>
            </a:extLst>
          </p:cNvPr>
          <p:cNvSpPr/>
          <p:nvPr/>
        </p:nvSpPr>
        <p:spPr bwMode="auto">
          <a:xfrm>
            <a:off x="179388" y="1425575"/>
            <a:ext cx="4376737" cy="4379913"/>
          </a:xfrm>
          <a:prstGeom prst="rect">
            <a:avLst/>
          </a:prstGeom>
          <a:noFill/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EC28600-7189-4D85-AF57-79C58AFA12B9}"/>
              </a:ext>
            </a:extLst>
          </p:cNvPr>
          <p:cNvSpPr/>
          <p:nvPr/>
        </p:nvSpPr>
        <p:spPr bwMode="auto">
          <a:xfrm>
            <a:off x="4646613" y="1425575"/>
            <a:ext cx="4376737" cy="4379913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139" name="Date Placeholder 34">
            <a:extLst>
              <a:ext uri="{FF2B5EF4-FFF2-40B4-BE49-F238E27FC236}">
                <a16:creationId xmlns:a16="http://schemas.microsoft.com/office/drawing/2014/main" id="{CF6CD5B6-B001-4E86-BC4D-1F805785BE0D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E085D1D-358E-4D7D-9516-496C567EFA0A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140" name="Footer Placeholder 35">
            <a:extLst>
              <a:ext uri="{FF2B5EF4-FFF2-40B4-BE49-F238E27FC236}">
                <a16:creationId xmlns:a16="http://schemas.microsoft.com/office/drawing/2014/main" id="{6122AE8F-2205-480C-BBFE-52A4587534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959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25E2D-51F7-4B8A-8E70-DF4FF9EFD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Individual Characteristics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E8756-E0CB-4DD9-8D35-E64AD6FE6B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6013" y="2780928"/>
            <a:ext cx="7559675" cy="596280"/>
          </a:xfrm>
        </p:spPr>
        <p:txBody>
          <a:bodyPr/>
          <a:lstStyle/>
          <a:p>
            <a:pPr marL="0" indent="0" algn="ctr">
              <a:buNone/>
            </a:pPr>
            <a:r>
              <a:rPr lang="en-GB" b="1" dirty="0">
                <a:solidFill>
                  <a:schemeClr val="tx2"/>
                </a:solidFill>
              </a:rPr>
              <a:t>What we know from the literature?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AF9C42-9F89-46CC-B673-76F5A5DCE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3C4819-0691-417E-A360-7966D31673C4}" type="datetime1">
              <a:rPr lang="it-IT" altLang="en-US" smtClean="0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C8E55-A198-402F-9285-6A7F511DA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D03D2-A28D-4711-AA50-A60A2C3DB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73D856F8-3AAD-4B09-9329-66AC639A7513}" type="slidenum">
              <a:rPr lang="it-IT" altLang="en-US" smtClean="0"/>
              <a:pPr>
                <a:defRPr/>
              </a:pPr>
              <a:t>6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71929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Date Placeholder 3">
            <a:extLst>
              <a:ext uri="{FF2B5EF4-FFF2-40B4-BE49-F238E27FC236}">
                <a16:creationId xmlns:a16="http://schemas.microsoft.com/office/drawing/2014/main" id="{B3501617-45D0-4764-A1D6-69CA0F9E882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1056136-3CFE-47E4-A497-4A682E0BD294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25603" name="Footer Placeholder 4">
            <a:extLst>
              <a:ext uri="{FF2B5EF4-FFF2-40B4-BE49-F238E27FC236}">
                <a16:creationId xmlns:a16="http://schemas.microsoft.com/office/drawing/2014/main" id="{908D8E61-064A-429F-943D-035886DD3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25604" name="Slide Number Placeholder 5">
            <a:extLst>
              <a:ext uri="{FF2B5EF4-FFF2-40B4-BE49-F238E27FC236}">
                <a16:creationId xmlns:a16="http://schemas.microsoft.com/office/drawing/2014/main" id="{08387B50-BE09-4352-8E53-9A62D79C2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60274603-567A-43E3-A6A6-56783CF1CFD9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25605" name="Rectangle 2">
            <a:extLst>
              <a:ext uri="{FF2B5EF4-FFF2-40B4-BE49-F238E27FC236}">
                <a16:creationId xmlns:a16="http://schemas.microsoft.com/office/drawing/2014/main" id="{D8D84D92-A1E5-4AA6-8A3E-CB857CAD87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6013" y="409575"/>
            <a:ext cx="7416800" cy="504825"/>
          </a:xfrm>
        </p:spPr>
        <p:txBody>
          <a:bodyPr/>
          <a:lstStyle/>
          <a:p>
            <a:pPr eaLnBrk="1" hangingPunct="1"/>
            <a:r>
              <a:rPr lang="en-US" altLang="en-US"/>
              <a:t>The literature: Individual Characteristics</a:t>
            </a:r>
          </a:p>
        </p:txBody>
      </p:sp>
      <p:sp>
        <p:nvSpPr>
          <p:cNvPr id="25607" name="Rectangle 1">
            <a:extLst>
              <a:ext uri="{FF2B5EF4-FFF2-40B4-BE49-F238E27FC236}">
                <a16:creationId xmlns:a16="http://schemas.microsoft.com/office/drawing/2014/main" id="{60953F8E-898D-49E9-B728-C883DA41E2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7638" y="2357438"/>
            <a:ext cx="1268412" cy="215900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900" b="1">
                <a:solidFill>
                  <a:schemeClr val="bg1"/>
                </a:solidFill>
              </a:rPr>
              <a:t>POSITIVE</a:t>
            </a:r>
          </a:p>
        </p:txBody>
      </p:sp>
      <p:sp>
        <p:nvSpPr>
          <p:cNvPr id="25608" name="Rectangle 7">
            <a:extLst>
              <a:ext uri="{FF2B5EF4-FFF2-40B4-BE49-F238E27FC236}">
                <a16:creationId xmlns:a16="http://schemas.microsoft.com/office/drawing/2014/main" id="{09913DF7-09D4-4B4E-AF1C-AE3469633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1925" y="2060575"/>
            <a:ext cx="1268413" cy="2159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900" b="1" dirty="0">
                <a:solidFill>
                  <a:schemeClr val="bg1"/>
                </a:solidFill>
              </a:rPr>
              <a:t>NEGATIVE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1DB320-2CF8-4452-833A-E55E23C81C99}"/>
              </a:ext>
            </a:extLst>
          </p:cNvPr>
          <p:cNvSpPr/>
          <p:nvPr/>
        </p:nvSpPr>
        <p:spPr bwMode="auto">
          <a:xfrm>
            <a:off x="7754938" y="2927350"/>
            <a:ext cx="1268412" cy="2413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GB" b="1" dirty="0"/>
              <a:t>NOT SIGNIFICANT</a:t>
            </a:r>
          </a:p>
        </p:txBody>
      </p:sp>
      <p:sp>
        <p:nvSpPr>
          <p:cNvPr id="25610" name="Rectangle 9">
            <a:extLst>
              <a:ext uri="{FF2B5EF4-FFF2-40B4-BE49-F238E27FC236}">
                <a16:creationId xmlns:a16="http://schemas.microsoft.com/office/drawing/2014/main" id="{A916D132-F8CF-4D59-849F-F98D6AA61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1925" y="2632075"/>
            <a:ext cx="1268413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900" b="1"/>
              <a:t>NOT ANALYZED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3CFC8B-B199-4080-8859-CAB1948DA0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" y="1173193"/>
            <a:ext cx="7560394" cy="4426809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2C525B7-07E1-4032-9EB9-6F9CDF1EF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2" y="2740025"/>
            <a:ext cx="7559675" cy="596280"/>
          </a:xfrm>
        </p:spPr>
        <p:txBody>
          <a:bodyPr/>
          <a:lstStyle/>
          <a:p>
            <a:pPr marL="0" indent="0" algn="ctr">
              <a:buNone/>
            </a:pPr>
            <a:r>
              <a:rPr lang="en-GB" sz="5400" b="1" dirty="0">
                <a:solidFill>
                  <a:schemeClr val="tx2"/>
                </a:solidFill>
                <a:highlight>
                  <a:srgbClr val="C0C0C0"/>
                </a:highlight>
              </a:rPr>
              <a:t>Any limitations?</a:t>
            </a:r>
          </a:p>
        </p:txBody>
      </p:sp>
    </p:spTree>
    <p:custDataLst>
      <p:tags r:id="rId1"/>
    </p:custDataLst>
  </p:cSld>
  <p:clrMapOvr>
    <a:masterClrMapping/>
  </p:clrMapOvr>
  <p:transition spd="slow" advTm="6514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B697D933-80B8-4359-B851-F5B23A4E19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38" b="25515"/>
          <a:stretch/>
        </p:blipFill>
        <p:spPr>
          <a:xfrm>
            <a:off x="393718" y="4365104"/>
            <a:ext cx="4260652" cy="1642015"/>
          </a:xfrm>
          <a:prstGeom prst="rect">
            <a:avLst/>
          </a:prstGeom>
        </p:spPr>
      </p:pic>
      <p:sp>
        <p:nvSpPr>
          <p:cNvPr id="27650" name="Date Placeholder 3">
            <a:extLst>
              <a:ext uri="{FF2B5EF4-FFF2-40B4-BE49-F238E27FC236}">
                <a16:creationId xmlns:a16="http://schemas.microsoft.com/office/drawing/2014/main" id="{AA18EC4A-7C81-496A-A5D1-C72842AC9EB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010267B-1396-43DB-BC32-E80101D8F646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27651" name="Footer Placeholder 4">
            <a:extLst>
              <a:ext uri="{FF2B5EF4-FFF2-40B4-BE49-F238E27FC236}">
                <a16:creationId xmlns:a16="http://schemas.microsoft.com/office/drawing/2014/main" id="{1C95CC65-2246-439B-8529-A0ACB6EE5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27652" name="Slide Number Placeholder 5">
            <a:extLst>
              <a:ext uri="{FF2B5EF4-FFF2-40B4-BE49-F238E27FC236}">
                <a16:creationId xmlns:a16="http://schemas.microsoft.com/office/drawing/2014/main" id="{7E146AB7-84D1-4864-A5D0-B63C92EAB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382BAC9E-259E-4CF4-BEEE-9C4E1D5DE80C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27653" name="Rectangle 2">
            <a:extLst>
              <a:ext uri="{FF2B5EF4-FFF2-40B4-BE49-F238E27FC236}">
                <a16:creationId xmlns:a16="http://schemas.microsoft.com/office/drawing/2014/main" id="{98100DA8-BF14-4239-810A-4FBDB24BE6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6013" y="409575"/>
            <a:ext cx="7416800" cy="504825"/>
          </a:xfrm>
        </p:spPr>
        <p:txBody>
          <a:bodyPr/>
          <a:lstStyle/>
          <a:p>
            <a:pPr eaLnBrk="1" hangingPunct="1"/>
            <a:r>
              <a:rPr lang="en-US" altLang="en-US"/>
              <a:t>Two Main limitations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63D901-C2E6-441A-B3A5-C4EF160204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769" y="3414207"/>
            <a:ext cx="4824549" cy="25308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15B3FB-E7E2-4E36-8C8E-BA977C0F18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512" y="2508285"/>
            <a:ext cx="2358516" cy="83204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C6B8382-64AE-48D2-AE6A-D171CA6B7B57}"/>
              </a:ext>
            </a:extLst>
          </p:cNvPr>
          <p:cNvSpPr txBox="1"/>
          <p:nvPr/>
        </p:nvSpPr>
        <p:spPr>
          <a:xfrm>
            <a:off x="1280356" y="1168733"/>
            <a:ext cx="67480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  <a:defRPr/>
            </a:pPr>
            <a:r>
              <a:rPr lang="en-GB" sz="2000" b="1" dirty="0">
                <a:solidFill>
                  <a:srgbClr val="000000"/>
                </a:solidFill>
              </a:rPr>
              <a:t>First limitation: </a:t>
            </a:r>
            <a:r>
              <a:rPr lang="en-GB" sz="2000" dirty="0">
                <a:highlight>
                  <a:srgbClr val="830022"/>
                </a:highlight>
              </a:rPr>
              <a:t>Selection Bias</a:t>
            </a:r>
            <a:r>
              <a:rPr lang="en-GB" sz="2000" dirty="0">
                <a:solidFill>
                  <a:srgbClr val="000000"/>
                </a:solidFill>
              </a:rPr>
              <a:t> (bulk of studies only analyses </a:t>
            </a:r>
            <a:r>
              <a:rPr lang="en-GB" sz="2000" b="1" dirty="0">
                <a:solidFill>
                  <a:srgbClr val="000000"/>
                </a:solidFill>
              </a:rPr>
              <a:t>Elected Politicians)</a:t>
            </a:r>
            <a:endParaRPr lang="en-GB" sz="2000" dirty="0">
              <a:solidFill>
                <a:srgbClr val="000000"/>
              </a:solidFill>
            </a:endParaRPr>
          </a:p>
          <a:p>
            <a:pPr>
              <a:defRPr/>
            </a:pPr>
            <a:r>
              <a:rPr lang="en-GB" sz="2000" dirty="0">
                <a:solidFill>
                  <a:schemeClr val="accent3"/>
                </a:solidFill>
              </a:rPr>
              <a:t> </a:t>
            </a:r>
            <a:r>
              <a:rPr lang="en-GB" sz="2000" b="1" dirty="0">
                <a:solidFill>
                  <a:schemeClr val="accent3"/>
                </a:solidFill>
                <a:highlight>
                  <a:srgbClr val="822433"/>
                </a:highlight>
              </a:rPr>
              <a:t>what about all the other non-elected candidates?</a:t>
            </a:r>
          </a:p>
        </p:txBody>
      </p:sp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DD19A013-7AA3-4FF5-A28B-FD6E7CDC2C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69" y="2495605"/>
            <a:ext cx="3075369" cy="2732593"/>
          </a:xfrm>
          <a:prstGeom prst="rect">
            <a:avLst/>
          </a:prstGeom>
        </p:spPr>
      </p:pic>
      <p:pic>
        <p:nvPicPr>
          <p:cNvPr id="9" name="Picture 8" descr="A collage of people&#10;&#10;Description automatically generated with medium confidence">
            <a:extLst>
              <a:ext uri="{FF2B5EF4-FFF2-40B4-BE49-F238E27FC236}">
                <a16:creationId xmlns:a16="http://schemas.microsoft.com/office/drawing/2014/main" id="{D50A2C8D-72B6-40FF-99D6-DC9A491B20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900" y="2834473"/>
            <a:ext cx="3423294" cy="1901830"/>
          </a:xfrm>
          <a:prstGeom prst="rect">
            <a:avLst/>
          </a:prstGeom>
        </p:spPr>
      </p:pic>
      <p:pic>
        <p:nvPicPr>
          <p:cNvPr id="11" name="Picture 10" descr="A picture containing text, newspaper, booth, different&#10;&#10;Description automatically generated">
            <a:extLst>
              <a:ext uri="{FF2B5EF4-FFF2-40B4-BE49-F238E27FC236}">
                <a16:creationId xmlns:a16="http://schemas.microsoft.com/office/drawing/2014/main" id="{4050798A-5312-43A0-B3E6-8A7AD6083EA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9" t="20910"/>
          <a:stretch/>
        </p:blipFill>
        <p:spPr>
          <a:xfrm>
            <a:off x="5184575" y="3365977"/>
            <a:ext cx="3747022" cy="2530860"/>
          </a:xfrm>
          <a:prstGeom prst="rect">
            <a:avLst/>
          </a:prstGeom>
        </p:spPr>
      </p:pic>
      <p:pic>
        <p:nvPicPr>
          <p:cNvPr id="18" name="Picture 17" descr="A picture containing text, white goods, screenshot&#10;&#10;Description automatically generated">
            <a:extLst>
              <a:ext uri="{FF2B5EF4-FFF2-40B4-BE49-F238E27FC236}">
                <a16:creationId xmlns:a16="http://schemas.microsoft.com/office/drawing/2014/main" id="{40E248FB-1465-48C9-B041-1E2FF140797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59" t="10387" r="1350" b="19861"/>
          <a:stretch/>
        </p:blipFill>
        <p:spPr>
          <a:xfrm>
            <a:off x="3359052" y="2590928"/>
            <a:ext cx="1779388" cy="1237362"/>
          </a:xfrm>
          <a:prstGeom prst="rect">
            <a:avLst/>
          </a:prstGeom>
        </p:spPr>
      </p:pic>
      <p:pic>
        <p:nvPicPr>
          <p:cNvPr id="20" name="Picture 19" descr="A picture containing text, newspaper, bunch, various&#10;&#10;Description automatically generated">
            <a:extLst>
              <a:ext uri="{FF2B5EF4-FFF2-40B4-BE49-F238E27FC236}">
                <a16:creationId xmlns:a16="http://schemas.microsoft.com/office/drawing/2014/main" id="{606BDA04-507C-40FC-BD56-6CA66DB1B70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9" t="10150" b="20098"/>
          <a:stretch/>
        </p:blipFill>
        <p:spPr>
          <a:xfrm>
            <a:off x="6981231" y="2497333"/>
            <a:ext cx="1893000" cy="123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66190947"/>
      </p:ext>
    </p:extLst>
  </p:cSld>
  <p:clrMapOvr>
    <a:masterClrMapping/>
  </p:clrMapOvr>
  <p:transition spd="slow" advTm="5613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2DE200-E0B1-48E9-A065-DE7336CAFC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718" y="2586299"/>
            <a:ext cx="4889427" cy="2888878"/>
          </a:xfrm>
          <a:prstGeom prst="rect">
            <a:avLst/>
          </a:prstGeom>
        </p:spPr>
      </p:pic>
      <p:sp>
        <p:nvSpPr>
          <p:cNvPr id="27650" name="Date Placeholder 3">
            <a:extLst>
              <a:ext uri="{FF2B5EF4-FFF2-40B4-BE49-F238E27FC236}">
                <a16:creationId xmlns:a16="http://schemas.microsoft.com/office/drawing/2014/main" id="{AA18EC4A-7C81-496A-A5D1-C72842AC9EB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010267B-1396-43DB-BC32-E80101D8F646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27651" name="Footer Placeholder 4">
            <a:extLst>
              <a:ext uri="{FF2B5EF4-FFF2-40B4-BE49-F238E27FC236}">
                <a16:creationId xmlns:a16="http://schemas.microsoft.com/office/drawing/2014/main" id="{1C95CC65-2246-439B-8529-A0ACB6EE5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27652" name="Slide Number Placeholder 5">
            <a:extLst>
              <a:ext uri="{FF2B5EF4-FFF2-40B4-BE49-F238E27FC236}">
                <a16:creationId xmlns:a16="http://schemas.microsoft.com/office/drawing/2014/main" id="{7E146AB7-84D1-4864-A5D0-B63C92EAB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382BAC9E-259E-4CF4-BEEE-9C4E1D5DE80C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27653" name="Rectangle 2">
            <a:extLst>
              <a:ext uri="{FF2B5EF4-FFF2-40B4-BE49-F238E27FC236}">
                <a16:creationId xmlns:a16="http://schemas.microsoft.com/office/drawing/2014/main" id="{98100DA8-BF14-4239-810A-4FBDB24BE6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6013" y="409575"/>
            <a:ext cx="7416800" cy="504825"/>
          </a:xfrm>
        </p:spPr>
        <p:txBody>
          <a:bodyPr/>
          <a:lstStyle/>
          <a:p>
            <a:pPr eaLnBrk="1" hangingPunct="1"/>
            <a:r>
              <a:rPr lang="en-US" altLang="en-US"/>
              <a:t>Two Main limitations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6B8382-64AE-48D2-AE6A-D171CA6B7B57}"/>
              </a:ext>
            </a:extLst>
          </p:cNvPr>
          <p:cNvSpPr txBox="1"/>
          <p:nvPr/>
        </p:nvSpPr>
        <p:spPr>
          <a:xfrm>
            <a:off x="1280356" y="1492622"/>
            <a:ext cx="67480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2000" b="1" dirty="0">
                <a:solidFill>
                  <a:srgbClr val="000000"/>
                </a:solidFill>
              </a:rPr>
              <a:t>2.Second limitation: </a:t>
            </a:r>
            <a:r>
              <a:rPr lang="en-GB" sz="2000" dirty="0">
                <a:solidFill>
                  <a:srgbClr val="000000"/>
                </a:solidFill>
              </a:rPr>
              <a:t>Omission of “new” factors (e.g. presence in the social media).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383B656-8DE4-40B6-A050-EBE2AC338F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434" y="2288474"/>
            <a:ext cx="2672968" cy="34501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35B1E8-3E3C-42E6-874A-D14648D3FB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4712" y="3300289"/>
            <a:ext cx="2672968" cy="12986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76796086"/>
      </p:ext>
    </p:extLst>
  </p:cSld>
  <p:clrMapOvr>
    <a:masterClrMapping/>
  </p:clrMapOvr>
  <p:transition spd="slow" advTm="24808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035EC8A5-2FAC-4BCB-B2FB-6462CB5E66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Main Contributions</a:t>
            </a:r>
          </a:p>
        </p:txBody>
      </p:sp>
      <p:sp>
        <p:nvSpPr>
          <p:cNvPr id="11267" name="Text Placeholder 2">
            <a:extLst>
              <a:ext uri="{FF2B5EF4-FFF2-40B4-BE49-F238E27FC236}">
                <a16:creationId xmlns:a16="http://schemas.microsoft.com/office/drawing/2014/main" id="{F0C5920B-2992-42D2-91DB-D1E3746B25C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792163" y="1371600"/>
            <a:ext cx="7559675" cy="4114800"/>
          </a:xfrm>
        </p:spPr>
        <p:txBody>
          <a:bodyPr/>
          <a:lstStyle/>
          <a:p>
            <a:pPr marL="914400" lvl="1" indent="-457200"/>
            <a:r>
              <a:rPr lang="en-GB" altLang="en-US" dirty="0">
                <a:solidFill>
                  <a:schemeClr val="bg1"/>
                </a:solidFill>
                <a:highlight>
                  <a:srgbClr val="822433"/>
                </a:highlight>
              </a:rPr>
              <a:t>A new dataset </a:t>
            </a:r>
            <a:r>
              <a:rPr lang="en-GB" altLang="en-US" dirty="0"/>
              <a:t>with information about 1076 candidates for the European Elections of 2019</a:t>
            </a:r>
          </a:p>
          <a:p>
            <a:pPr marL="1314450" lvl="2" indent="-457200"/>
            <a:r>
              <a:rPr lang="en-GB" altLang="en-US" dirty="0"/>
              <a:t>Previous analysis use administrative dataset comprising only winning candidates (selection bias).</a:t>
            </a:r>
          </a:p>
          <a:p>
            <a:pPr marL="1314450" lvl="2" indent="-457200"/>
            <a:r>
              <a:rPr lang="en-GB" altLang="en-US" dirty="0"/>
              <a:t>This dataset also includes information about non-winning candidates.</a:t>
            </a:r>
          </a:p>
          <a:p>
            <a:pPr marL="1314450" lvl="2" indent="-457200"/>
            <a:r>
              <a:rPr lang="en-GB" altLang="en-US" dirty="0"/>
              <a:t>Also includes novel information (social media presence)</a:t>
            </a:r>
          </a:p>
          <a:p>
            <a:pPr marL="1314450" lvl="2" indent="-457200"/>
            <a:r>
              <a:rPr lang="en-GB" altLang="en-US" dirty="0"/>
              <a:t>Un-structured data (text of the curriculum)</a:t>
            </a:r>
          </a:p>
          <a:p>
            <a:pPr marL="914400" lvl="1" indent="-457200"/>
            <a:r>
              <a:rPr lang="en-GB" altLang="en-US" dirty="0"/>
              <a:t>Re-assessing standard hypothesis of characteristics that affect electoral success of candidates.</a:t>
            </a:r>
          </a:p>
          <a:p>
            <a:pPr marL="1733550" lvl="3" indent="-457200"/>
            <a:r>
              <a:rPr lang="en-GB" altLang="en-US" dirty="0"/>
              <a:t>Gender</a:t>
            </a:r>
          </a:p>
          <a:p>
            <a:pPr marL="1733550" lvl="3" indent="-457200"/>
            <a:r>
              <a:rPr lang="en-GB" altLang="en-US" dirty="0"/>
              <a:t>Education</a:t>
            </a:r>
          </a:p>
          <a:p>
            <a:pPr marL="1733550" lvl="3" indent="-457200"/>
            <a:r>
              <a:rPr lang="en-GB" altLang="en-US" dirty="0"/>
              <a:t>Experience</a:t>
            </a:r>
          </a:p>
          <a:p>
            <a:pPr marL="1733550" lvl="3" indent="-457200"/>
            <a:r>
              <a:rPr lang="en-GB" altLang="en-US" dirty="0">
                <a:solidFill>
                  <a:schemeClr val="bg1"/>
                </a:solidFill>
                <a:highlight>
                  <a:srgbClr val="822433"/>
                </a:highlight>
              </a:rPr>
              <a:t>Presence on social media</a:t>
            </a:r>
          </a:p>
          <a:p>
            <a:pPr marL="1733550" lvl="3" indent="-457200"/>
            <a:endParaRPr lang="en-GB" altLang="en-US" dirty="0"/>
          </a:p>
        </p:txBody>
      </p:sp>
      <p:sp>
        <p:nvSpPr>
          <p:cNvPr id="11268" name="Date Placeholder 4">
            <a:extLst>
              <a:ext uri="{FF2B5EF4-FFF2-40B4-BE49-F238E27FC236}">
                <a16:creationId xmlns:a16="http://schemas.microsoft.com/office/drawing/2014/main" id="{574B6810-A2EF-4099-A52E-2CB2C5890A5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13BC86F-6D43-47A1-A61A-D6DAAE048B80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1269" name="Footer Placeholder 5">
            <a:extLst>
              <a:ext uri="{FF2B5EF4-FFF2-40B4-BE49-F238E27FC236}">
                <a16:creationId xmlns:a16="http://schemas.microsoft.com/office/drawing/2014/main" id="{A5F0D9AA-0B39-40C8-8893-006600C88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65850"/>
            <a:ext cx="28956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1270" name="Slide Number Placeholder 6">
            <a:extLst>
              <a:ext uri="{FF2B5EF4-FFF2-40B4-BE49-F238E27FC236}">
                <a16:creationId xmlns:a16="http://schemas.microsoft.com/office/drawing/2014/main" id="{CDC08194-AF17-427E-A06A-246AFBBD3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C596C5FC-583A-432F-AD55-FA70541A477D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it-IT" altLang="en-US" sz="110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2674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2A140958-60CB-4A7B-BA6B-61FCCCBC54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Main Results</a:t>
            </a:r>
          </a:p>
        </p:txBody>
      </p:sp>
      <p:sp>
        <p:nvSpPr>
          <p:cNvPr id="12291" name="Date Placeholder 4">
            <a:extLst>
              <a:ext uri="{FF2B5EF4-FFF2-40B4-BE49-F238E27FC236}">
                <a16:creationId xmlns:a16="http://schemas.microsoft.com/office/drawing/2014/main" id="{0FE02786-5E19-4DF0-870C-1649E1B34F1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60D2924-07B6-4381-9F6B-9930F1CD53E3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2292" name="Footer Placeholder 5">
            <a:extLst>
              <a:ext uri="{FF2B5EF4-FFF2-40B4-BE49-F238E27FC236}">
                <a16:creationId xmlns:a16="http://schemas.microsoft.com/office/drawing/2014/main" id="{128DEE81-9551-436A-995D-6053C3B2B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65850"/>
            <a:ext cx="28956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2293" name="Slide Number Placeholder 6">
            <a:extLst>
              <a:ext uri="{FF2B5EF4-FFF2-40B4-BE49-F238E27FC236}">
                <a16:creationId xmlns:a16="http://schemas.microsoft.com/office/drawing/2014/main" id="{678F0906-BBDE-4015-BE3C-4EB936AAE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37F077B7-A3E6-4364-993D-8A44D0E4E68F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6" name="Plus Sign 5">
            <a:extLst>
              <a:ext uri="{FF2B5EF4-FFF2-40B4-BE49-F238E27FC236}">
                <a16:creationId xmlns:a16="http://schemas.microsoft.com/office/drawing/2014/main" id="{4EFA544F-E109-4DBF-A724-823C2B30B014}"/>
              </a:ext>
            </a:extLst>
          </p:cNvPr>
          <p:cNvSpPr/>
          <p:nvPr/>
        </p:nvSpPr>
        <p:spPr bwMode="auto">
          <a:xfrm>
            <a:off x="1473200" y="2060575"/>
            <a:ext cx="2089150" cy="2016125"/>
          </a:xfrm>
          <a:prstGeom prst="mathPlus">
            <a:avLst/>
          </a:prstGeom>
          <a:solidFill>
            <a:srgbClr val="00B050"/>
          </a:solidFill>
          <a:ln>
            <a:noFill/>
          </a:ln>
          <a:effectLst/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Minus Sign 6">
            <a:extLst>
              <a:ext uri="{FF2B5EF4-FFF2-40B4-BE49-F238E27FC236}">
                <a16:creationId xmlns:a16="http://schemas.microsoft.com/office/drawing/2014/main" id="{AC741E00-77EC-4843-8449-F713C5D55898}"/>
              </a:ext>
            </a:extLst>
          </p:cNvPr>
          <p:cNvSpPr/>
          <p:nvPr/>
        </p:nvSpPr>
        <p:spPr bwMode="auto">
          <a:xfrm>
            <a:off x="5865813" y="2349500"/>
            <a:ext cx="1905000" cy="1439863"/>
          </a:xfrm>
          <a:prstGeom prst="mathMinus">
            <a:avLst/>
          </a:prstGeom>
          <a:solidFill>
            <a:schemeClr val="tx1"/>
          </a:solidFill>
          <a:ln>
            <a:noFill/>
          </a:ln>
          <a:effectLst/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12296" name="TextBox 7">
            <a:extLst>
              <a:ext uri="{FF2B5EF4-FFF2-40B4-BE49-F238E27FC236}">
                <a16:creationId xmlns:a16="http://schemas.microsoft.com/office/drawing/2014/main" id="{C3E8F701-15D3-4A59-A0D5-1AA0911369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4425" y="4076700"/>
            <a:ext cx="3889375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GB" altLang="en-US" sz="1800">
                <a:solidFill>
                  <a:schemeClr val="tx2"/>
                </a:solidFill>
              </a:rPr>
              <a:t>Having a previous important political experience</a:t>
            </a:r>
          </a:p>
          <a:p>
            <a:pPr>
              <a:spcBef>
                <a:spcPct val="0"/>
              </a:spcBef>
              <a:buClrTx/>
            </a:pPr>
            <a:r>
              <a:rPr lang="en-GB" altLang="en-US" sz="1800">
                <a:solidFill>
                  <a:schemeClr val="tx2"/>
                </a:solidFill>
              </a:rPr>
              <a:t>Being active on social media</a:t>
            </a:r>
          </a:p>
          <a:p>
            <a:pPr>
              <a:spcBef>
                <a:spcPct val="0"/>
              </a:spcBef>
              <a:buClrTx/>
            </a:pPr>
            <a:r>
              <a:rPr lang="en-GB" altLang="en-US" sz="1800">
                <a:solidFill>
                  <a:schemeClr val="tx2"/>
                </a:solidFill>
              </a:rPr>
              <a:t>Being on a top-position on the list</a:t>
            </a:r>
          </a:p>
          <a:p>
            <a:pPr>
              <a:spcBef>
                <a:spcPct val="0"/>
              </a:spcBef>
              <a:buClrTx/>
            </a:pPr>
            <a:r>
              <a:rPr lang="en-GB" altLang="en-US" sz="1600" i="1">
                <a:solidFill>
                  <a:schemeClr val="tx2"/>
                </a:solidFill>
              </a:rPr>
              <a:t>Having a university degree</a:t>
            </a:r>
            <a:endParaRPr lang="en-GB" altLang="en-US" sz="1800" i="1">
              <a:solidFill>
                <a:schemeClr val="tx2"/>
              </a:solidFill>
            </a:endParaRPr>
          </a:p>
        </p:txBody>
      </p:sp>
      <p:sp>
        <p:nvSpPr>
          <p:cNvPr id="12297" name="TextBox 14">
            <a:extLst>
              <a:ext uri="{FF2B5EF4-FFF2-40B4-BE49-F238E27FC236}">
                <a16:creationId xmlns:a16="http://schemas.microsoft.com/office/drawing/2014/main" id="{D5C115D4-1B3E-4F1A-854E-C8CA39446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6913" y="4056063"/>
            <a:ext cx="34559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GB" altLang="en-US" sz="1800">
                <a:solidFill>
                  <a:schemeClr val="tx2"/>
                </a:solidFill>
              </a:rPr>
              <a:t>Being woman</a:t>
            </a:r>
          </a:p>
          <a:p>
            <a:pPr>
              <a:spcBef>
                <a:spcPct val="0"/>
              </a:spcBef>
              <a:buClrTx/>
            </a:pPr>
            <a:r>
              <a:rPr lang="en-GB" altLang="en-US" sz="1600" i="1">
                <a:solidFill>
                  <a:schemeClr val="tx2"/>
                </a:solidFill>
              </a:rPr>
              <a:t>Having a “too-high” education (PhD)</a:t>
            </a:r>
          </a:p>
          <a:p>
            <a:pPr>
              <a:spcBef>
                <a:spcPct val="0"/>
              </a:spcBef>
              <a:buClrTx/>
            </a:pPr>
            <a:r>
              <a:rPr lang="en-GB" altLang="en-US" sz="1600" i="1">
                <a:solidFill>
                  <a:schemeClr val="tx2"/>
                </a:solidFill>
              </a:rPr>
              <a:t>Being young</a:t>
            </a:r>
          </a:p>
        </p:txBody>
      </p:sp>
      <p:sp>
        <p:nvSpPr>
          <p:cNvPr id="12298" name="Title 1">
            <a:extLst>
              <a:ext uri="{FF2B5EF4-FFF2-40B4-BE49-F238E27FC236}">
                <a16:creationId xmlns:a16="http://schemas.microsoft.com/office/drawing/2014/main" id="{C79ECB55-EF58-4C36-AB6E-473703EDC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222375"/>
            <a:ext cx="75596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5621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9812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438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895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352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10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b="1">
                <a:solidFill>
                  <a:schemeClr val="tx2"/>
                </a:solidFill>
              </a:rPr>
              <a:t>What characteristics of politicians affect electoral success?</a:t>
            </a:r>
            <a:endParaRPr lang="en-GB" altLang="en-US" b="1">
              <a:solidFill>
                <a:schemeClr val="tx2"/>
              </a:solidFill>
            </a:endParaRPr>
          </a:p>
        </p:txBody>
      </p:sp>
      <p:sp>
        <p:nvSpPr>
          <p:cNvPr id="12299" name="Title 1">
            <a:extLst>
              <a:ext uri="{FF2B5EF4-FFF2-40B4-BE49-F238E27FC236}">
                <a16:creationId xmlns:a16="http://schemas.microsoft.com/office/drawing/2014/main" id="{07E8FC5B-2DD4-4C1C-A647-9921771EC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6675" y="1600200"/>
            <a:ext cx="280828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5621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9812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438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895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352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10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b="1" i="1">
                <a:solidFill>
                  <a:schemeClr val="tx2"/>
                </a:solidFill>
              </a:rPr>
              <a:t>ceteris paribus…</a:t>
            </a:r>
            <a:endParaRPr lang="en-GB" altLang="en-US" b="1" i="1">
              <a:solidFill>
                <a:schemeClr val="tx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25907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2A140958-60CB-4A7B-BA6B-61FCCCBC54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Additional Results</a:t>
            </a:r>
          </a:p>
        </p:txBody>
      </p:sp>
      <p:sp>
        <p:nvSpPr>
          <p:cNvPr id="12291" name="Date Placeholder 4">
            <a:extLst>
              <a:ext uri="{FF2B5EF4-FFF2-40B4-BE49-F238E27FC236}">
                <a16:creationId xmlns:a16="http://schemas.microsoft.com/office/drawing/2014/main" id="{0FE02786-5E19-4DF0-870C-1649E1B34F1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60D2924-07B6-4381-9F6B-9930F1CD53E3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2292" name="Footer Placeholder 5">
            <a:extLst>
              <a:ext uri="{FF2B5EF4-FFF2-40B4-BE49-F238E27FC236}">
                <a16:creationId xmlns:a16="http://schemas.microsoft.com/office/drawing/2014/main" id="{128DEE81-9551-436A-995D-6053C3B2B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65850"/>
            <a:ext cx="28956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2293" name="Slide Number Placeholder 6">
            <a:extLst>
              <a:ext uri="{FF2B5EF4-FFF2-40B4-BE49-F238E27FC236}">
                <a16:creationId xmlns:a16="http://schemas.microsoft.com/office/drawing/2014/main" id="{678F0906-BBDE-4015-BE3C-4EB936AAE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37F077B7-A3E6-4364-993D-8A44D0E4E68F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2298" name="Title 1">
            <a:extLst>
              <a:ext uri="{FF2B5EF4-FFF2-40B4-BE49-F238E27FC236}">
                <a16:creationId xmlns:a16="http://schemas.microsoft.com/office/drawing/2014/main" id="{C79ECB55-EF58-4C36-AB6E-473703EDC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222375"/>
            <a:ext cx="75596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5621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9812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438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895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352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10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b="1" dirty="0">
                <a:solidFill>
                  <a:schemeClr val="tx2"/>
                </a:solidFill>
              </a:rPr>
              <a:t>How does the effect changes among parties ?</a:t>
            </a:r>
            <a:endParaRPr lang="en-GB" altLang="en-US" b="1" dirty="0">
              <a:solidFill>
                <a:schemeClr val="tx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71FE9B-5FB8-40F2-85AE-C511E905600C}"/>
              </a:ext>
            </a:extLst>
          </p:cNvPr>
          <p:cNvSpPr txBox="1"/>
          <p:nvPr/>
        </p:nvSpPr>
        <p:spPr>
          <a:xfrm>
            <a:off x="1219200" y="2132856"/>
            <a:ext cx="7025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chemeClr val="tx1"/>
                </a:solidFill>
              </a:rPr>
              <a:t>Is discrimination against women or educated candidates more relevant in some parties compared to others ?</a:t>
            </a:r>
          </a:p>
        </p:txBody>
      </p:sp>
      <p:pic>
        <p:nvPicPr>
          <p:cNvPr id="8" name="Picture 7" descr="A person with the arms crossed&#10;&#10;Description automatically generated with medium confidence">
            <a:extLst>
              <a:ext uri="{FF2B5EF4-FFF2-40B4-BE49-F238E27FC236}">
                <a16:creationId xmlns:a16="http://schemas.microsoft.com/office/drawing/2014/main" id="{016CE1C5-5C78-4D80-981F-C39113A7B9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52" r="29212"/>
          <a:stretch/>
        </p:blipFill>
        <p:spPr>
          <a:xfrm>
            <a:off x="4235045" y="2859558"/>
            <a:ext cx="1405544" cy="1815976"/>
          </a:xfrm>
          <a:prstGeom prst="rect">
            <a:avLst/>
          </a:prstGeom>
        </p:spPr>
      </p:pic>
      <p:pic>
        <p:nvPicPr>
          <p:cNvPr id="10" name="Picture 9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7801FD35-D647-4602-A1FC-77ED940D964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4" r="13581"/>
          <a:stretch/>
        </p:blipFill>
        <p:spPr>
          <a:xfrm>
            <a:off x="2109112" y="2872199"/>
            <a:ext cx="1905000" cy="1815976"/>
          </a:xfrm>
          <a:prstGeom prst="rect">
            <a:avLst/>
          </a:prstGeom>
        </p:spPr>
      </p:pic>
      <p:pic>
        <p:nvPicPr>
          <p:cNvPr id="12" name="Picture 11" descr="A person speaking into a microphone&#10;&#10;Description automatically generated with medium confidence">
            <a:extLst>
              <a:ext uri="{FF2B5EF4-FFF2-40B4-BE49-F238E27FC236}">
                <a16:creationId xmlns:a16="http://schemas.microsoft.com/office/drawing/2014/main" id="{0D0887A8-9999-4471-B463-C9509A770CA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4" r="22617"/>
          <a:stretch/>
        </p:blipFill>
        <p:spPr>
          <a:xfrm>
            <a:off x="229027" y="2884173"/>
            <a:ext cx="1742555" cy="1792028"/>
          </a:xfrm>
          <a:prstGeom prst="rect">
            <a:avLst/>
          </a:prstGeom>
        </p:spPr>
      </p:pic>
      <p:pic>
        <p:nvPicPr>
          <p:cNvPr id="14" name="Picture 13" descr="A person speaking into a microphone&#10;&#10;Description automatically generated">
            <a:extLst>
              <a:ext uri="{FF2B5EF4-FFF2-40B4-BE49-F238E27FC236}">
                <a16:creationId xmlns:a16="http://schemas.microsoft.com/office/drawing/2014/main" id="{99EDC875-1E1D-4929-A957-302601ABB7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523" y="2872199"/>
            <a:ext cx="1329932" cy="1799980"/>
          </a:xfrm>
          <a:prstGeom prst="rect">
            <a:avLst/>
          </a:prstGeom>
        </p:spPr>
      </p:pic>
      <p:pic>
        <p:nvPicPr>
          <p:cNvPr id="4" name="Picture 3" descr="A person with blonde hair&#10;&#10;Description automatically generated with medium confidence">
            <a:extLst>
              <a:ext uri="{FF2B5EF4-FFF2-40B4-BE49-F238E27FC236}">
                <a16:creationId xmlns:a16="http://schemas.microsoft.com/office/drawing/2014/main" id="{6D105D3E-79F8-48E8-A54B-B7D34A9F72B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47" r="9010"/>
          <a:stretch/>
        </p:blipFill>
        <p:spPr>
          <a:xfrm>
            <a:off x="5705230" y="2843562"/>
            <a:ext cx="1958865" cy="182861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956B644-7E1F-4EBD-B4CC-CB51B1F7194A}"/>
              </a:ext>
            </a:extLst>
          </p:cNvPr>
          <p:cNvSpPr txBox="1"/>
          <p:nvPr/>
        </p:nvSpPr>
        <p:spPr>
          <a:xfrm>
            <a:off x="1331640" y="486398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solidFill>
                  <a:schemeClr val="tx1"/>
                </a:solidFill>
              </a:rPr>
              <a:t>We will see it later…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524759"/>
      </p:ext>
    </p:extLst>
  </p:cSld>
  <p:clrMapOvr>
    <a:masterClrMapping/>
  </p:clrMapOvr>
  <p:transition spd="slow" advTm="13977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5F5F0156-D805-495B-BA5B-A54D9C432A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Programma presentazione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51EC1336-E74D-4A4C-953F-BEEB31F900F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195523" y="1124744"/>
            <a:ext cx="7200900" cy="3230488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GB" altLang="en-US" sz="3600" b="1" dirty="0">
                <a:solidFill>
                  <a:schemeClr val="bg1"/>
                </a:solidFill>
              </a:rPr>
              <a:t>t</a:t>
            </a:r>
          </a:p>
          <a:p>
            <a:pPr marL="742950" indent="-742950" eaLnBrk="1" hangingPunct="1">
              <a:buFontTx/>
              <a:buAutoNum type="arabicPeriod"/>
              <a:defRPr/>
            </a:pPr>
            <a:r>
              <a:rPr lang="en-GB" altLang="en-US" sz="3600" dirty="0">
                <a:solidFill>
                  <a:schemeClr val="bg1"/>
                </a:solidFill>
                <a:highlight>
                  <a:srgbClr val="830022"/>
                </a:highlight>
              </a:rPr>
              <a:t>Context</a:t>
            </a:r>
          </a:p>
          <a:p>
            <a:pPr marL="742950" indent="-742950" eaLnBrk="1" hangingPunct="1">
              <a:buFontTx/>
              <a:buAutoNum type="arabicPeriod"/>
              <a:defRPr/>
            </a:pPr>
            <a:r>
              <a:rPr lang="en-GB" altLang="en-US" sz="3600" dirty="0"/>
              <a:t>The Dataset</a:t>
            </a:r>
          </a:p>
          <a:p>
            <a:pPr marL="742950" indent="-742950" eaLnBrk="1" hangingPunct="1">
              <a:buFontTx/>
              <a:buAutoNum type="arabicPeriod"/>
              <a:defRPr/>
            </a:pPr>
            <a:r>
              <a:rPr lang="en-GB" altLang="en-US" sz="3600" dirty="0"/>
              <a:t>Empirical Results</a:t>
            </a:r>
          </a:p>
        </p:txBody>
      </p:sp>
      <p:sp>
        <p:nvSpPr>
          <p:cNvPr id="14340" name="Date Placeholder 4">
            <a:extLst>
              <a:ext uri="{FF2B5EF4-FFF2-40B4-BE49-F238E27FC236}">
                <a16:creationId xmlns:a16="http://schemas.microsoft.com/office/drawing/2014/main" id="{EAE68435-8D22-46AA-9F48-1B59BB22FDF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264CEBC-B50F-424B-B27D-1E5D69E51E5D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4341" name="Footer Placeholder 5">
            <a:extLst>
              <a:ext uri="{FF2B5EF4-FFF2-40B4-BE49-F238E27FC236}">
                <a16:creationId xmlns:a16="http://schemas.microsoft.com/office/drawing/2014/main" id="{3B928BFE-C023-4302-AABC-12CFDF866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4342" name="Slide Number Placeholder 6">
            <a:extLst>
              <a:ext uri="{FF2B5EF4-FFF2-40B4-BE49-F238E27FC236}">
                <a16:creationId xmlns:a16="http://schemas.microsoft.com/office/drawing/2014/main" id="{D4B572F8-6492-4518-BCD4-30B804B51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AB245EC6-7610-437B-88A6-56FC600FBC59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it-IT" altLang="en-US" sz="110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9506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48C29300-41B4-4A81-9764-9E4A685893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6013" y="409575"/>
            <a:ext cx="7920037" cy="504825"/>
          </a:xfrm>
        </p:spPr>
        <p:txBody>
          <a:bodyPr/>
          <a:lstStyle/>
          <a:p>
            <a:pPr eaLnBrk="1" hangingPunct="1"/>
            <a:r>
              <a:rPr lang="en-GB" altLang="en-US" dirty="0"/>
              <a:t>Why Economists should be interested into this question ?</a:t>
            </a:r>
          </a:p>
        </p:txBody>
      </p:sp>
      <p:sp>
        <p:nvSpPr>
          <p:cNvPr id="8195" name="Text Placeholder 2">
            <a:extLst>
              <a:ext uri="{FF2B5EF4-FFF2-40B4-BE49-F238E27FC236}">
                <a16:creationId xmlns:a16="http://schemas.microsoft.com/office/drawing/2014/main" id="{8E743DD6-AB84-45CA-9445-7F056E7DDF2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00906" y="3299771"/>
            <a:ext cx="7342187" cy="2201416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1600" i="1" dirty="0"/>
              <a:t>Almost every major episode of economic change over the past 200 years of political history has been associated with key personalities coming to power with a commitment to these changes. How those personalities are selected ? Who become politicians ?</a:t>
            </a:r>
          </a:p>
          <a:p>
            <a:pPr marL="0" indent="0" eaLnBrk="1" hangingPunct="1">
              <a:buNone/>
              <a:defRPr/>
            </a:pPr>
            <a:r>
              <a:rPr lang="en-US" altLang="en-US" sz="1600" i="1" dirty="0">
                <a:solidFill>
                  <a:schemeClr val="bg1"/>
                </a:solidFill>
                <a:highlight>
                  <a:srgbClr val="830022"/>
                </a:highlight>
              </a:rPr>
              <a:t>it is essential to understand how political selection works. </a:t>
            </a:r>
            <a:endParaRPr lang="en-US" altLang="en-US" sz="1600" i="1" dirty="0"/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dirty="0"/>
              <a:t>	Timothy </a:t>
            </a:r>
            <a:r>
              <a:rPr lang="en-US" altLang="en-US" sz="1400" dirty="0" err="1"/>
              <a:t>Besley</a:t>
            </a:r>
            <a:r>
              <a:rPr lang="en-US" altLang="en-US" sz="1400" dirty="0"/>
              <a:t>, </a:t>
            </a:r>
            <a:r>
              <a:rPr lang="en-US" altLang="en-US" sz="1400" i="1" dirty="0"/>
              <a:t>Journal of Economic Perspectives</a:t>
            </a:r>
            <a:r>
              <a:rPr lang="en-US" altLang="en-US" sz="1400" dirty="0"/>
              <a:t>, 2005</a:t>
            </a:r>
            <a:endParaRPr lang="en-GB" altLang="en-US" sz="1400" dirty="0"/>
          </a:p>
        </p:txBody>
      </p:sp>
      <p:sp>
        <p:nvSpPr>
          <p:cNvPr id="15364" name="Date Placeholder 4">
            <a:extLst>
              <a:ext uri="{FF2B5EF4-FFF2-40B4-BE49-F238E27FC236}">
                <a16:creationId xmlns:a16="http://schemas.microsoft.com/office/drawing/2014/main" id="{358AD965-4FF8-426C-8D1F-4E81F0328A0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250FD1B-D9B4-47E9-9EAE-217E7121CA98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5365" name="Footer Placeholder 5">
            <a:extLst>
              <a:ext uri="{FF2B5EF4-FFF2-40B4-BE49-F238E27FC236}">
                <a16:creationId xmlns:a16="http://schemas.microsoft.com/office/drawing/2014/main" id="{0F079BA3-5ED3-4F60-A8C5-7E2BEBD16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5366" name="Slide Number Placeholder 6">
            <a:extLst>
              <a:ext uri="{FF2B5EF4-FFF2-40B4-BE49-F238E27FC236}">
                <a16:creationId xmlns:a16="http://schemas.microsoft.com/office/drawing/2014/main" id="{02255DD5-ACCB-49D0-9084-8121F68E8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3C3FA79C-E231-47FF-930F-C717A62DA19C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F56E567-A6AA-428C-9B24-BE4E6797E2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356813"/>
            <a:ext cx="7342187" cy="2201416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22433"/>
              </a:buClr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562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981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endParaRPr lang="en-US" altLang="en-US" sz="1600" dirty="0"/>
          </a:p>
          <a:p>
            <a:pPr eaLnBrk="1" hangingPunct="1">
              <a:defRPr/>
            </a:pPr>
            <a:r>
              <a:rPr lang="en-US" altLang="en-US" sz="1600" i="1" dirty="0"/>
              <a:t>To improve politics, it is necessary to improve or reform rules, the framework within which the game of politics is played. </a:t>
            </a:r>
            <a:r>
              <a:rPr lang="en-US" altLang="en-US" sz="1600" i="1" dirty="0">
                <a:solidFill>
                  <a:schemeClr val="bg1"/>
                </a:solidFill>
                <a:highlight>
                  <a:srgbClr val="830022"/>
                </a:highlight>
              </a:rPr>
              <a:t>There is no suggestion that improvement in politics lies in the selection of morally superior agents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n-US" sz="1400" dirty="0"/>
              <a:t>	James Buchannan, </a:t>
            </a:r>
            <a:r>
              <a:rPr lang="en-US" altLang="en-US" sz="1400" i="1" dirty="0"/>
              <a:t>The public choice Perspective</a:t>
            </a:r>
            <a:r>
              <a:rPr lang="en-US" altLang="en-US" sz="1400" dirty="0"/>
              <a:t>, 1989</a:t>
            </a:r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id="{608E51AF-DC24-41A9-89DC-1D177139CBAF}"/>
              </a:ext>
            </a:extLst>
          </p:cNvPr>
          <p:cNvSpPr/>
          <p:nvPr/>
        </p:nvSpPr>
        <p:spPr bwMode="auto">
          <a:xfrm>
            <a:off x="6863810" y="871068"/>
            <a:ext cx="2195388" cy="824012"/>
          </a:xfrm>
          <a:prstGeom prst="cloud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All Politicians are the same !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15DE346D-35C0-4D87-8D66-DCD3D6CF1726}"/>
              </a:ext>
            </a:extLst>
          </p:cNvPr>
          <p:cNvSpPr/>
          <p:nvPr/>
        </p:nvSpPr>
        <p:spPr bwMode="auto">
          <a:xfrm>
            <a:off x="6732240" y="4117702"/>
            <a:ext cx="2411760" cy="1045218"/>
          </a:xfrm>
          <a:prstGeom prst="cloud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All Politicians</a:t>
            </a:r>
            <a:r>
              <a:rPr kumimoji="0" lang="en-GB" sz="14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ＭＳ Ｐゴシック" panose="020B0600070205080204" pitchFamily="34" charset="-128"/>
              </a:rPr>
              <a:t>are NOT the same !</a:t>
            </a:r>
          </a:p>
        </p:txBody>
      </p:sp>
    </p:spTree>
  </p:cSld>
  <p:clrMapOvr>
    <a:masterClrMapping/>
  </p:clrMapOvr>
  <p:transition spd="slow" advTm="7484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  <p:bldP spid="2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2BAD0A2E-1B33-48E8-B08B-5859B6A04B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Having good politicians is a primary objective of democracies</a:t>
            </a:r>
          </a:p>
        </p:txBody>
      </p:sp>
      <p:sp>
        <p:nvSpPr>
          <p:cNvPr id="8195" name="Text Placeholder 2">
            <a:extLst>
              <a:ext uri="{FF2B5EF4-FFF2-40B4-BE49-F238E27FC236}">
                <a16:creationId xmlns:a16="http://schemas.microsoft.com/office/drawing/2014/main" id="{E60B059A-630F-4D81-8FBD-33ED32E5AE8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208906" y="2410544"/>
            <a:ext cx="7342187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i="1" dirty="0"/>
              <a:t>“The aim of every political Constitution, is or ought to be, </a:t>
            </a:r>
            <a:r>
              <a:rPr lang="en-GB" altLang="en-US" b="1" i="1" dirty="0">
                <a:solidFill>
                  <a:schemeClr val="bg1"/>
                </a:solidFill>
                <a:highlight>
                  <a:srgbClr val="830022"/>
                </a:highlight>
              </a:rPr>
              <a:t>first to obtain for rulers men who possess most wisdom to discern</a:t>
            </a:r>
            <a:r>
              <a:rPr lang="en-GB" altLang="en-US" i="1" dirty="0">
                <a:highlight>
                  <a:srgbClr val="830022"/>
                </a:highlight>
              </a:rPr>
              <a:t>, </a:t>
            </a:r>
            <a:r>
              <a:rPr lang="en-GB" altLang="en-US" i="1" dirty="0"/>
              <a:t>and most virtue to pursue, the common good of society; and in the next place, to take the most effectual precautions for keeping them virtuous whilst they continue to hold their public trust.” </a:t>
            </a:r>
          </a:p>
          <a:p>
            <a:pPr marL="0" indent="0" eaLnBrk="1" hangingPunct="1">
              <a:buFontTx/>
              <a:buNone/>
              <a:defRPr/>
            </a:pPr>
            <a:r>
              <a:rPr lang="en-GB" altLang="en-US" sz="1600" dirty="0"/>
              <a:t>Maddison, Federalist papers 57# (17 </a:t>
            </a:r>
            <a:r>
              <a:rPr lang="en-GB" altLang="en-US" sz="1600" dirty="0" err="1"/>
              <a:t>Febbraio</a:t>
            </a:r>
            <a:r>
              <a:rPr lang="en-GB" altLang="en-US" sz="1600" dirty="0"/>
              <a:t> 1788) </a:t>
            </a:r>
            <a:br>
              <a:rPr lang="en-GB" altLang="en-US" sz="1600" dirty="0"/>
            </a:br>
            <a:endParaRPr lang="en-GB" altLang="en-US" sz="1600" dirty="0"/>
          </a:p>
        </p:txBody>
      </p:sp>
      <p:sp>
        <p:nvSpPr>
          <p:cNvPr id="17412" name="Date Placeholder 4">
            <a:extLst>
              <a:ext uri="{FF2B5EF4-FFF2-40B4-BE49-F238E27FC236}">
                <a16:creationId xmlns:a16="http://schemas.microsoft.com/office/drawing/2014/main" id="{C8687164-3EFA-4602-91CC-38D7026FEE5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8E2590F-4464-4E3E-805F-E050E85492B6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7413" name="Footer Placeholder 5">
            <a:extLst>
              <a:ext uri="{FF2B5EF4-FFF2-40B4-BE49-F238E27FC236}">
                <a16:creationId xmlns:a16="http://schemas.microsoft.com/office/drawing/2014/main" id="{7746AF1A-F2FE-46F6-99E4-7BB553B51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7414" name="Slide Number Placeholder 6">
            <a:extLst>
              <a:ext uri="{FF2B5EF4-FFF2-40B4-BE49-F238E27FC236}">
                <a16:creationId xmlns:a16="http://schemas.microsoft.com/office/drawing/2014/main" id="{ACF4DE80-CE23-456A-8A38-3828E2832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0A5DF886-D5D2-4B5E-A099-CFFD63CA723C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7415" name="TextBox 4">
            <a:extLst>
              <a:ext uri="{FF2B5EF4-FFF2-40B4-BE49-F238E27FC236}">
                <a16:creationId xmlns:a16="http://schemas.microsoft.com/office/drawing/2014/main" id="{0ECD2A25-BDC6-4730-8E1D-506F3457A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6450" y="5326063"/>
            <a:ext cx="51117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600" b="1">
                <a:solidFill>
                  <a:schemeClr val="tx1"/>
                </a:solidFill>
              </a:rPr>
              <a:t>WISDOM</a:t>
            </a:r>
            <a:r>
              <a:rPr lang="it-IT" altLang="en-US" sz="1600">
                <a:solidFill>
                  <a:schemeClr val="tx1"/>
                </a:solidFill>
              </a:rPr>
              <a:t> = «competenza», «saggezza» , «sapere»</a:t>
            </a:r>
            <a:endParaRPr lang="en-GB" altLang="en-US" sz="1600">
              <a:solidFill>
                <a:schemeClr val="tx1"/>
              </a:solidFill>
            </a:endParaRPr>
          </a:p>
        </p:txBody>
      </p:sp>
      <p:pic>
        <p:nvPicPr>
          <p:cNvPr id="17416" name="Picture 2">
            <a:extLst>
              <a:ext uri="{FF2B5EF4-FFF2-40B4-BE49-F238E27FC236}">
                <a16:creationId xmlns:a16="http://schemas.microsoft.com/office/drawing/2014/main" id="{B962ED15-3B57-4026-AF90-7F97382A9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1271588"/>
            <a:ext cx="957262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7" name="TextBox 3">
            <a:extLst>
              <a:ext uri="{FF2B5EF4-FFF2-40B4-BE49-F238E27FC236}">
                <a16:creationId xmlns:a16="http://schemas.microsoft.com/office/drawing/2014/main" id="{03C0E3FF-C5A8-494A-A2D0-E114FE9700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4950" y="1549400"/>
            <a:ext cx="69532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400" i="1">
                <a:solidFill>
                  <a:schemeClr val="tx1"/>
                </a:solidFill>
              </a:rPr>
              <a:t>"philosophers [must] become kings…or those now called kings [must]…genuinely and adequately philosophize" (Plato The Republic, 5.473d).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DEDDF14-6B87-4D6A-B5BC-58AF12F85D70}"/>
              </a:ext>
            </a:extLst>
          </p:cNvPr>
          <p:cNvGrpSpPr>
            <a:grpSpLocks/>
          </p:cNvGrpSpPr>
          <p:nvPr/>
        </p:nvGrpSpPr>
        <p:grpSpPr bwMode="auto">
          <a:xfrm>
            <a:off x="3841750" y="976313"/>
            <a:ext cx="4833938" cy="2262187"/>
            <a:chOff x="3842189" y="976064"/>
            <a:chExt cx="4833499" cy="226206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5CE16CDD-DAE2-47C7-AAB7-56E970C0D496}"/>
                </a:ext>
              </a:extLst>
            </p:cNvPr>
            <p:cNvSpPr/>
            <p:nvPr/>
          </p:nvSpPr>
          <p:spPr bwMode="auto">
            <a:xfrm>
              <a:off x="5867655" y="2780953"/>
              <a:ext cx="792091" cy="457175"/>
            </a:xfrm>
            <a:prstGeom prst="rect">
              <a:avLst/>
            </a:prstGeom>
            <a:noFill/>
            <a:ln w="571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C96B77D-A45D-40D2-977D-72EDC8BAE383}"/>
                </a:ext>
              </a:extLst>
            </p:cNvPr>
            <p:cNvSpPr/>
            <p:nvPr/>
          </p:nvSpPr>
          <p:spPr bwMode="auto">
            <a:xfrm>
              <a:off x="3842189" y="1549120"/>
              <a:ext cx="544464" cy="261924"/>
            </a:xfrm>
            <a:prstGeom prst="rect">
              <a:avLst/>
            </a:prstGeom>
            <a:noFill/>
            <a:ln w="571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cxnSp>
          <p:nvCxnSpPr>
            <p:cNvPr id="17421" name="Straight Arrow Connector 3">
              <a:extLst>
                <a:ext uri="{FF2B5EF4-FFF2-40B4-BE49-F238E27FC236}">
                  <a16:creationId xmlns:a16="http://schemas.microsoft.com/office/drawing/2014/main" id="{E198384E-0FA6-41FB-A22E-90203DEE3A43}"/>
                </a:ext>
              </a:extLst>
            </p:cNvPr>
            <p:cNvCxnSpPr>
              <a:cxnSpLocks noChangeShapeType="1"/>
              <a:stCxn id="11" idx="3"/>
            </p:cNvCxnSpPr>
            <p:nvPr/>
          </p:nvCxnSpPr>
          <p:spPr bwMode="auto">
            <a:xfrm flipV="1">
              <a:off x="4386653" y="1271323"/>
              <a:ext cx="1985782" cy="40796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422" name="Straight Arrow Connector 13">
              <a:extLst>
                <a:ext uri="{FF2B5EF4-FFF2-40B4-BE49-F238E27FC236}">
                  <a16:creationId xmlns:a16="http://schemas.microsoft.com/office/drawing/2014/main" id="{D08C63B7-BE61-4986-BF59-9F1B0569E69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6248620" y="1314183"/>
              <a:ext cx="123814" cy="143026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722EEF5-3158-4C4F-8A3F-0D9265647387}"/>
                </a:ext>
              </a:extLst>
            </p:cNvPr>
            <p:cNvSpPr txBox="1"/>
            <p:nvPr/>
          </p:nvSpPr>
          <p:spPr>
            <a:xfrm>
              <a:off x="6372200" y="976064"/>
              <a:ext cx="2303488" cy="3385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sz="1600" b="1" dirty="0">
                  <a:highlight>
                    <a:srgbClr val="830022"/>
                  </a:highlight>
                </a:rPr>
                <a:t>What about women?</a:t>
              </a:r>
            </a:p>
          </p:txBody>
        </p:sp>
      </p:grpSp>
    </p:spTree>
    <p:custDataLst>
      <p:tags r:id="rId1"/>
    </p:custDataLst>
  </p:cSld>
  <p:clrMapOvr>
    <a:masterClrMapping/>
  </p:clrMapOvr>
  <p:transition spd="slow" advTm="518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Date Placeholder 4">
            <a:extLst>
              <a:ext uri="{FF2B5EF4-FFF2-40B4-BE49-F238E27FC236}">
                <a16:creationId xmlns:a16="http://schemas.microsoft.com/office/drawing/2014/main" id="{62CA7AF9-FCA7-4020-984D-ED4FA2E749D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E2E3CF8-3FCB-4519-93F6-54B152F53939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9459" name="Footer Placeholder 5">
            <a:extLst>
              <a:ext uri="{FF2B5EF4-FFF2-40B4-BE49-F238E27FC236}">
                <a16:creationId xmlns:a16="http://schemas.microsoft.com/office/drawing/2014/main" id="{4A348CE0-E75D-47CE-9324-0BEA0E6C0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9460" name="Slide Number Placeholder 6">
            <a:extLst>
              <a:ext uri="{FF2B5EF4-FFF2-40B4-BE49-F238E27FC236}">
                <a16:creationId xmlns:a16="http://schemas.microsoft.com/office/drawing/2014/main" id="{5A0E9379-2CB4-456B-B55A-715398324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A639EBF0-5019-48D9-9ED3-45BA7A009B52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9461" name="Rectangle 2">
            <a:extLst>
              <a:ext uri="{FF2B5EF4-FFF2-40B4-BE49-F238E27FC236}">
                <a16:creationId xmlns:a16="http://schemas.microsoft.com/office/drawing/2014/main" id="{6D2DF801-FB87-4BBF-938A-5499706B98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6013" y="404813"/>
            <a:ext cx="7416800" cy="561975"/>
          </a:xfrm>
        </p:spPr>
        <p:txBody>
          <a:bodyPr/>
          <a:lstStyle/>
          <a:p>
            <a:pPr eaLnBrk="1" hangingPunct="1"/>
            <a:r>
              <a:rPr lang="en-US" altLang="en-US"/>
              <a:t>Public opinion appear to be very sensitive to the argument….</a:t>
            </a:r>
          </a:p>
        </p:txBody>
      </p:sp>
      <p:pic>
        <p:nvPicPr>
          <p:cNvPr id="19462" name="Content Placeholder 2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F671B635-ED93-489C-8744-6244BEEC0FE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4163" y="3797300"/>
            <a:ext cx="3286125" cy="2058988"/>
          </a:xfrm>
          <a:solidFill>
            <a:srgbClr val="EDEDED"/>
          </a:solidFill>
          <a:ln w="88900" cap="sq">
            <a:solidFill>
              <a:srgbClr val="FFFFFF"/>
            </a:solidFill>
            <a:miter lim="800000"/>
            <a:headEnd/>
            <a:tailEnd/>
          </a:ln>
        </p:spPr>
      </p:pic>
      <p:sp>
        <p:nvSpPr>
          <p:cNvPr id="19463" name="Rectangle 8">
            <a:extLst>
              <a:ext uri="{FF2B5EF4-FFF2-40B4-BE49-F238E27FC236}">
                <a16:creationId xmlns:a16="http://schemas.microsoft.com/office/drawing/2014/main" id="{F652C7C8-8761-46AF-90BE-35FB40C265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900">
              <a:solidFill>
                <a:schemeClr val="bg1"/>
              </a:solidFill>
            </a:endParaRPr>
          </a:p>
        </p:txBody>
      </p:sp>
      <p:pic>
        <p:nvPicPr>
          <p:cNvPr id="19464" name="Picture 2" descr="A picture containing person, indoor, sitting&#10;&#10;Description automatically generated">
            <a:extLst>
              <a:ext uri="{FF2B5EF4-FFF2-40B4-BE49-F238E27FC236}">
                <a16:creationId xmlns:a16="http://schemas.microsoft.com/office/drawing/2014/main" id="{E67EB059-F13C-4269-BA02-C06FB2E5B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0" t="4170"/>
          <a:stretch>
            <a:fillRect/>
          </a:stretch>
        </p:blipFill>
        <p:spPr bwMode="auto">
          <a:xfrm>
            <a:off x="517525" y="1398588"/>
            <a:ext cx="4778375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4" descr="A screen shot of a person&#10;&#10;Description automatically generated">
            <a:extLst>
              <a:ext uri="{FF2B5EF4-FFF2-40B4-BE49-F238E27FC236}">
                <a16:creationId xmlns:a16="http://schemas.microsoft.com/office/drawing/2014/main" id="{1137AACC-F272-44BA-9DD1-CD29D5DED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2"/>
          <a:stretch>
            <a:fillRect/>
          </a:stretch>
        </p:blipFill>
        <p:spPr bwMode="auto">
          <a:xfrm>
            <a:off x="5295900" y="1398588"/>
            <a:ext cx="3422650" cy="210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0" name="TextBox 1">
            <a:extLst>
              <a:ext uri="{FF2B5EF4-FFF2-40B4-BE49-F238E27FC236}">
                <a16:creationId xmlns:a16="http://schemas.microsoft.com/office/drawing/2014/main" id="{CA063867-250F-4749-B2D3-C44BA16572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740" y="4094314"/>
            <a:ext cx="4040188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it-IT" altLang="en-US" sz="1600" b="1" dirty="0" err="1">
                <a:highlight>
                  <a:srgbClr val="830022"/>
                </a:highlight>
              </a:rPr>
              <a:t>But</a:t>
            </a:r>
            <a:r>
              <a:rPr lang="it-IT" altLang="en-US" sz="1600" b="1" dirty="0">
                <a:highlight>
                  <a:srgbClr val="830022"/>
                </a:highlight>
              </a:rPr>
              <a:t>… How </a:t>
            </a:r>
            <a:r>
              <a:rPr lang="it-IT" altLang="en-US" sz="1600" b="1" dirty="0" err="1">
                <a:highlight>
                  <a:srgbClr val="830022"/>
                </a:highlight>
              </a:rPr>
              <a:t>does</a:t>
            </a:r>
            <a:r>
              <a:rPr lang="it-IT" altLang="en-US" sz="1600" b="1" dirty="0">
                <a:highlight>
                  <a:srgbClr val="830022"/>
                </a:highlight>
              </a:rPr>
              <a:t> </a:t>
            </a:r>
            <a:r>
              <a:rPr lang="it-IT" altLang="en-US" sz="1600" b="1" dirty="0" err="1">
                <a:highlight>
                  <a:srgbClr val="830022"/>
                </a:highlight>
              </a:rPr>
              <a:t>this</a:t>
            </a:r>
            <a:r>
              <a:rPr lang="it-IT" altLang="en-US" sz="1600" b="1" dirty="0">
                <a:highlight>
                  <a:srgbClr val="830022"/>
                </a:highlight>
              </a:rPr>
              <a:t> </a:t>
            </a:r>
            <a:r>
              <a:rPr lang="it-IT" altLang="en-US" sz="1600" b="1" dirty="0" err="1">
                <a:highlight>
                  <a:srgbClr val="830022"/>
                </a:highlight>
              </a:rPr>
              <a:t>sensitivity</a:t>
            </a:r>
            <a:r>
              <a:rPr lang="it-IT" altLang="en-US" sz="1600" b="1" dirty="0">
                <a:highlight>
                  <a:srgbClr val="830022"/>
                </a:highlight>
              </a:rPr>
              <a:t> </a:t>
            </a:r>
            <a:r>
              <a:rPr lang="it-IT" altLang="en-US" sz="1600" b="1" dirty="0" err="1">
                <a:highlight>
                  <a:srgbClr val="830022"/>
                </a:highlight>
              </a:rPr>
              <a:t>translates</a:t>
            </a:r>
            <a:r>
              <a:rPr lang="it-IT" altLang="en-US" sz="1600" b="1" dirty="0">
                <a:highlight>
                  <a:srgbClr val="830022"/>
                </a:highlight>
              </a:rPr>
              <a:t> </a:t>
            </a:r>
            <a:r>
              <a:rPr lang="it-IT" altLang="en-US" sz="1600" b="1" dirty="0" err="1">
                <a:highlight>
                  <a:srgbClr val="830022"/>
                </a:highlight>
              </a:rPr>
              <a:t>into</a:t>
            </a:r>
            <a:r>
              <a:rPr lang="it-IT" altLang="en-US" sz="1600" b="1" dirty="0">
                <a:highlight>
                  <a:srgbClr val="830022"/>
                </a:highlight>
              </a:rPr>
              <a:t> the </a:t>
            </a:r>
            <a:r>
              <a:rPr lang="it-IT" altLang="en-US" sz="1600" b="1" dirty="0" err="1">
                <a:highlight>
                  <a:srgbClr val="830022"/>
                </a:highlight>
              </a:rPr>
              <a:t>ballot</a:t>
            </a:r>
            <a:r>
              <a:rPr lang="it-IT" altLang="en-US" sz="1600" b="1" dirty="0">
                <a:highlight>
                  <a:srgbClr val="830022"/>
                </a:highlight>
              </a:rPr>
              <a:t> box ?</a:t>
            </a:r>
            <a:endParaRPr lang="en-GB" altLang="en-US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 advTm="20884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43E5E43E-5ECE-4104-AFDB-B793A1A536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Programma presentazione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277BDC2B-B113-45E8-A2E4-B8872ECB904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195523" y="1124744"/>
            <a:ext cx="7200900" cy="3230488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GB" altLang="en-US" sz="3600" b="1" dirty="0">
                <a:solidFill>
                  <a:schemeClr val="bg1"/>
                </a:solidFill>
              </a:rPr>
              <a:t>t</a:t>
            </a:r>
          </a:p>
          <a:p>
            <a:pPr marL="742950" indent="-742950" eaLnBrk="1" hangingPunct="1">
              <a:buFontTx/>
              <a:buAutoNum type="arabicPeriod"/>
              <a:defRPr/>
            </a:pPr>
            <a:r>
              <a:rPr lang="en-GB" altLang="en-US" sz="3600" dirty="0"/>
              <a:t>Context</a:t>
            </a:r>
          </a:p>
          <a:p>
            <a:pPr marL="742950" indent="-742950" eaLnBrk="1" hangingPunct="1">
              <a:buFontTx/>
              <a:buAutoNum type="arabicPeriod"/>
              <a:defRPr/>
            </a:pPr>
            <a:r>
              <a:rPr lang="en-GB" altLang="en-US" sz="3600" dirty="0">
                <a:solidFill>
                  <a:schemeClr val="bg1"/>
                </a:solidFill>
                <a:highlight>
                  <a:srgbClr val="830022"/>
                </a:highlight>
              </a:rPr>
              <a:t>The Dataset</a:t>
            </a:r>
          </a:p>
          <a:p>
            <a:pPr marL="742950" indent="-742950" eaLnBrk="1" hangingPunct="1">
              <a:buFontTx/>
              <a:buAutoNum type="arabicPeriod"/>
              <a:defRPr/>
            </a:pPr>
            <a:r>
              <a:rPr lang="en-GB" altLang="en-US" sz="3600" dirty="0"/>
              <a:t>Empirical Results</a:t>
            </a:r>
          </a:p>
        </p:txBody>
      </p:sp>
      <p:sp>
        <p:nvSpPr>
          <p:cNvPr id="29700" name="Date Placeholder 4">
            <a:extLst>
              <a:ext uri="{FF2B5EF4-FFF2-40B4-BE49-F238E27FC236}">
                <a16:creationId xmlns:a16="http://schemas.microsoft.com/office/drawing/2014/main" id="{E096D89F-4E21-4E16-B473-0F54C867285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6E2273C-B06F-4A39-9B98-0C8EBBFAB284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29701" name="Footer Placeholder 5">
            <a:extLst>
              <a:ext uri="{FF2B5EF4-FFF2-40B4-BE49-F238E27FC236}">
                <a16:creationId xmlns:a16="http://schemas.microsoft.com/office/drawing/2014/main" id="{990E3AA6-EF56-48D6-9293-001A87FF5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29702" name="Slide Number Placeholder 6">
            <a:extLst>
              <a:ext uri="{FF2B5EF4-FFF2-40B4-BE49-F238E27FC236}">
                <a16:creationId xmlns:a16="http://schemas.microsoft.com/office/drawing/2014/main" id="{2794DF36-0BE2-4F55-92B5-AEE8E101B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15808745-F883-45A5-9B1A-A2F8222814E8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it-IT" altLang="en-US" sz="110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1174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AEEFA3E1-F278-4C7A-9215-9730223A40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59113" y="2420938"/>
            <a:ext cx="6191250" cy="504825"/>
          </a:xfrm>
        </p:spPr>
        <p:txBody>
          <a:bodyPr/>
          <a:lstStyle/>
          <a:p>
            <a:pPr eaLnBrk="1" hangingPunct="1"/>
            <a:r>
              <a:rPr lang="en-GB" altLang="en-US" sz="4000"/>
              <a:t>THE DATASET</a:t>
            </a:r>
          </a:p>
        </p:txBody>
      </p:sp>
      <p:sp>
        <p:nvSpPr>
          <p:cNvPr id="30723" name="Date Placeholder 4">
            <a:extLst>
              <a:ext uri="{FF2B5EF4-FFF2-40B4-BE49-F238E27FC236}">
                <a16:creationId xmlns:a16="http://schemas.microsoft.com/office/drawing/2014/main" id="{61ABDF23-8A02-4A63-BD1D-97DFDF247AF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B5131B8-3ED1-4086-A5FF-ECD46457886E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0724" name="Footer Placeholder 5">
            <a:extLst>
              <a:ext uri="{FF2B5EF4-FFF2-40B4-BE49-F238E27FC236}">
                <a16:creationId xmlns:a16="http://schemas.microsoft.com/office/drawing/2014/main" id="{5B05D3FF-D9C8-47B2-8D18-5FC48B4EE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0725" name="Slide Number Placeholder 6">
            <a:extLst>
              <a:ext uri="{FF2B5EF4-FFF2-40B4-BE49-F238E27FC236}">
                <a16:creationId xmlns:a16="http://schemas.microsoft.com/office/drawing/2014/main" id="{4F4793BD-140C-4211-BD57-4CAFBE7B5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A0FDA4FB-773A-4B82-9715-A0744EA79D03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it-IT" altLang="en-US" sz="11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Tm="7045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98CD0CF8-101E-4CD8-B5B2-376BEE86D0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Dataset</a:t>
            </a:r>
          </a:p>
        </p:txBody>
      </p:sp>
      <p:sp>
        <p:nvSpPr>
          <p:cNvPr id="32771" name="Date Placeholder 4">
            <a:extLst>
              <a:ext uri="{FF2B5EF4-FFF2-40B4-BE49-F238E27FC236}">
                <a16:creationId xmlns:a16="http://schemas.microsoft.com/office/drawing/2014/main" id="{93717194-5D83-484E-AEE4-8AFCD7748C9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C1EC7C1-F1C1-4FD1-9E92-9A4780DD3294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2772" name="Footer Placeholder 5">
            <a:extLst>
              <a:ext uri="{FF2B5EF4-FFF2-40B4-BE49-F238E27FC236}">
                <a16:creationId xmlns:a16="http://schemas.microsoft.com/office/drawing/2014/main" id="{91EFCB7C-DB60-4227-AC8F-83E7795E0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2773" name="Slide Number Placeholder 6">
            <a:extLst>
              <a:ext uri="{FF2B5EF4-FFF2-40B4-BE49-F238E27FC236}">
                <a16:creationId xmlns:a16="http://schemas.microsoft.com/office/drawing/2014/main" id="{2CC13BFF-23D6-4CC0-959B-EC9A03FDC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47F52740-F08F-4DC6-A5EF-3362D994FB30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pic>
        <p:nvPicPr>
          <p:cNvPr id="32774" name="Picture 3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2D099D22-3831-4F7F-8C3B-C48ABF66E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763" y="755650"/>
            <a:ext cx="7561262" cy="534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014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9DF8D690-B01C-476B-B5A0-50AF712677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Text mining</a:t>
            </a:r>
          </a:p>
        </p:txBody>
      </p:sp>
      <p:pic>
        <p:nvPicPr>
          <p:cNvPr id="31747" name="Content Placeholder 8" descr="A screenshot of text&#10;&#10;Description automatically generated">
            <a:extLst>
              <a:ext uri="{FF2B5EF4-FFF2-40B4-BE49-F238E27FC236}">
                <a16:creationId xmlns:a16="http://schemas.microsoft.com/office/drawing/2014/main" id="{0297CAE4-85BE-438A-B7FE-B7FAB312494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350" y="960438"/>
            <a:ext cx="6985000" cy="4937125"/>
          </a:xfrm>
        </p:spPr>
      </p:pic>
      <p:sp>
        <p:nvSpPr>
          <p:cNvPr id="31748" name="Date Placeholder 4">
            <a:extLst>
              <a:ext uri="{FF2B5EF4-FFF2-40B4-BE49-F238E27FC236}">
                <a16:creationId xmlns:a16="http://schemas.microsoft.com/office/drawing/2014/main" id="{C23E1AEE-BD2D-4836-8B90-EC8671A681B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032F74-EFCC-45BB-AECE-940F99554048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1749" name="Footer Placeholder 5">
            <a:extLst>
              <a:ext uri="{FF2B5EF4-FFF2-40B4-BE49-F238E27FC236}">
                <a16:creationId xmlns:a16="http://schemas.microsoft.com/office/drawing/2014/main" id="{7609BAD0-83C3-42C8-A3B8-1C874AAC7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1750" name="Slide Number Placeholder 6">
            <a:extLst>
              <a:ext uri="{FF2B5EF4-FFF2-40B4-BE49-F238E27FC236}">
                <a16:creationId xmlns:a16="http://schemas.microsoft.com/office/drawing/2014/main" id="{47C14543-3FEB-40CF-AA01-CD70A10CB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7F474063-EAB3-4813-BFD1-B3E1D0BC9053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it-IT" altLang="en-US" sz="11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Tm="50839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D43F2112-51DD-414E-A0BB-A22294E77B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Validation</a:t>
            </a:r>
          </a:p>
        </p:txBody>
      </p:sp>
      <p:sp>
        <p:nvSpPr>
          <p:cNvPr id="33795" name="Date Placeholder 4">
            <a:extLst>
              <a:ext uri="{FF2B5EF4-FFF2-40B4-BE49-F238E27FC236}">
                <a16:creationId xmlns:a16="http://schemas.microsoft.com/office/drawing/2014/main" id="{8CFCE491-1844-4F7A-A18F-12F431AB3AB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F53ACFB-93F8-4A5A-BFF7-69A7C448CFF0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3796" name="Footer Placeholder 5">
            <a:extLst>
              <a:ext uri="{FF2B5EF4-FFF2-40B4-BE49-F238E27FC236}">
                <a16:creationId xmlns:a16="http://schemas.microsoft.com/office/drawing/2014/main" id="{29091096-112E-4915-8C4B-19128EA5D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3797" name="Slide Number Placeholder 6">
            <a:extLst>
              <a:ext uri="{FF2B5EF4-FFF2-40B4-BE49-F238E27FC236}">
                <a16:creationId xmlns:a16="http://schemas.microsoft.com/office/drawing/2014/main" id="{0081FFAF-759D-4940-87A0-2166E732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86BB73BF-D308-4B28-B413-84A008F07890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pic>
        <p:nvPicPr>
          <p:cNvPr id="3379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3A681B5D-64B3-4C1C-B772-71B19D087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8" y="1984375"/>
            <a:ext cx="4260850" cy="27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E16D6E02-39C3-4900-A32E-656CA8D5C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984375"/>
            <a:ext cx="4037013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8AD583D-6997-4F30-AF04-F42F8E33D106}"/>
              </a:ext>
            </a:extLst>
          </p:cNvPr>
          <p:cNvSpPr txBox="1"/>
          <p:nvPr/>
        </p:nvSpPr>
        <p:spPr>
          <a:xfrm>
            <a:off x="539552" y="1124744"/>
            <a:ext cx="8136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tx1"/>
                </a:solidFill>
              </a:rPr>
              <a:t>For some candidates we also have information on administrative dataset. Using these candidates we can validate our text-mining procedure.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98DFDE-18BC-4CF1-8FFC-AFB66C722F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2921" y="4784750"/>
            <a:ext cx="2272975" cy="11923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294401-76D8-4193-985E-433996F452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4157" y="4996032"/>
            <a:ext cx="3076575" cy="981075"/>
          </a:xfrm>
          <a:prstGeom prst="rect">
            <a:avLst/>
          </a:prstGeom>
        </p:spPr>
      </p:pic>
    </p:spTree>
  </p:cSld>
  <p:clrMapOvr>
    <a:masterClrMapping/>
  </p:clrMapOvr>
  <p:transition spd="slow" advTm="25157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ate Placeholder 4">
            <a:extLst>
              <a:ext uri="{FF2B5EF4-FFF2-40B4-BE49-F238E27FC236}">
                <a16:creationId xmlns:a16="http://schemas.microsoft.com/office/drawing/2014/main" id="{F80F6A15-9E13-4EC0-BDEA-C9C763D2F9E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39F2EC8-D232-4B0B-9BE9-E4F9C31DAB9B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4819" name="Footer Placeholder 5">
            <a:extLst>
              <a:ext uri="{FF2B5EF4-FFF2-40B4-BE49-F238E27FC236}">
                <a16:creationId xmlns:a16="http://schemas.microsoft.com/office/drawing/2014/main" id="{39691F09-663B-4893-9FA1-CED89D3BE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4820" name="Slide Number Placeholder 6">
            <a:extLst>
              <a:ext uri="{FF2B5EF4-FFF2-40B4-BE49-F238E27FC236}">
                <a16:creationId xmlns:a16="http://schemas.microsoft.com/office/drawing/2014/main" id="{E291B1F2-CD0A-48DA-AC19-EE35643C1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B723B161-F696-4E22-841C-2A7594689F52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4821" name="TextBox 2">
            <a:extLst>
              <a:ext uri="{FF2B5EF4-FFF2-40B4-BE49-F238E27FC236}">
                <a16:creationId xmlns:a16="http://schemas.microsoft.com/office/drawing/2014/main" id="{FD81261F-9D20-48E5-BFDB-2BEE72A54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763" y="866775"/>
            <a:ext cx="7921625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3200" dirty="0">
                <a:solidFill>
                  <a:schemeClr val="tx1"/>
                </a:solidFill>
              </a:rPr>
              <a:t>All the scripts and the full dataset are made public on </a:t>
            </a:r>
            <a:r>
              <a:rPr lang="en-GB" altLang="en-US" sz="3200" dirty="0" err="1">
                <a:solidFill>
                  <a:schemeClr val="tx1"/>
                </a:solidFill>
              </a:rPr>
              <a:t>harvard</a:t>
            </a:r>
            <a:r>
              <a:rPr lang="en-GB" altLang="en-US" sz="3200" dirty="0">
                <a:solidFill>
                  <a:schemeClr val="tx1"/>
                </a:solidFill>
              </a:rPr>
              <a:t> </a:t>
            </a:r>
            <a:r>
              <a:rPr lang="en-GB" altLang="en-US" sz="3200" dirty="0" err="1">
                <a:solidFill>
                  <a:schemeClr val="tx1"/>
                </a:solidFill>
              </a:rPr>
              <a:t>dataverse</a:t>
            </a:r>
            <a:r>
              <a:rPr lang="en-GB" altLang="en-US" sz="3200" dirty="0">
                <a:solidFill>
                  <a:schemeClr val="tx1"/>
                </a:solidFill>
              </a:rPr>
              <a:t> and github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GB" altLang="en-US" sz="3200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GB" altLang="en-US" sz="3200" dirty="0">
              <a:solidFill>
                <a:schemeClr val="tx1"/>
              </a:solidFill>
            </a:endParaRPr>
          </a:p>
        </p:txBody>
      </p:sp>
      <p:pic>
        <p:nvPicPr>
          <p:cNvPr id="34822" name="Picture 2">
            <a:extLst>
              <a:ext uri="{FF2B5EF4-FFF2-40B4-BE49-F238E27FC236}">
                <a16:creationId xmlns:a16="http://schemas.microsoft.com/office/drawing/2014/main" id="{9620D538-FF4D-4152-89AB-5C09CD61A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3186113"/>
            <a:ext cx="3592512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4">
            <a:extLst>
              <a:ext uri="{FF2B5EF4-FFF2-40B4-BE49-F238E27FC236}">
                <a16:creationId xmlns:a16="http://schemas.microsoft.com/office/drawing/2014/main" id="{BF1DAA58-54D2-4C5E-80A8-FA595FFDC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338" y="3159125"/>
            <a:ext cx="3794125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3709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42B622F5-8765-416D-8617-F62FD953AB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Programma presentazione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EFF9E9E-3262-4886-8CA4-13F443B1072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195523" y="1124744"/>
            <a:ext cx="7200900" cy="3230488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GB" altLang="en-US" sz="3600" b="1" dirty="0">
                <a:solidFill>
                  <a:schemeClr val="bg1"/>
                </a:solidFill>
              </a:rPr>
              <a:t>t</a:t>
            </a:r>
          </a:p>
          <a:p>
            <a:pPr marL="742950" indent="-742950" eaLnBrk="1" hangingPunct="1">
              <a:buFontTx/>
              <a:buAutoNum type="arabicPeriod"/>
              <a:defRPr/>
            </a:pPr>
            <a:r>
              <a:rPr lang="en-GB" altLang="en-US" sz="3600" dirty="0"/>
              <a:t>Context</a:t>
            </a:r>
          </a:p>
          <a:p>
            <a:pPr marL="742950" indent="-742950" eaLnBrk="1" hangingPunct="1">
              <a:buFontTx/>
              <a:buAutoNum type="arabicPeriod"/>
              <a:defRPr/>
            </a:pPr>
            <a:r>
              <a:rPr lang="en-GB" altLang="en-US" sz="3600" dirty="0"/>
              <a:t>The Dataset</a:t>
            </a:r>
          </a:p>
          <a:p>
            <a:pPr marL="742950" indent="-742950" eaLnBrk="1" hangingPunct="1">
              <a:buFontTx/>
              <a:buAutoNum type="arabicPeriod"/>
              <a:defRPr/>
            </a:pPr>
            <a:r>
              <a:rPr lang="en-GB" altLang="en-US" sz="3600" dirty="0">
                <a:solidFill>
                  <a:schemeClr val="bg1"/>
                </a:solidFill>
                <a:highlight>
                  <a:srgbClr val="830022"/>
                </a:highlight>
              </a:rPr>
              <a:t>Empirical Results</a:t>
            </a:r>
          </a:p>
        </p:txBody>
      </p:sp>
      <p:sp>
        <p:nvSpPr>
          <p:cNvPr id="35844" name="Date Placeholder 4">
            <a:extLst>
              <a:ext uri="{FF2B5EF4-FFF2-40B4-BE49-F238E27FC236}">
                <a16:creationId xmlns:a16="http://schemas.microsoft.com/office/drawing/2014/main" id="{4A4FB1A5-1766-4941-926F-0E45A086163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671A6F8-5A37-4A61-A3D3-9C8F5D8F591C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5845" name="Footer Placeholder 5">
            <a:extLst>
              <a:ext uri="{FF2B5EF4-FFF2-40B4-BE49-F238E27FC236}">
                <a16:creationId xmlns:a16="http://schemas.microsoft.com/office/drawing/2014/main" id="{38DB2F18-BBB3-4B01-93F5-AEC9622BF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5846" name="Slide Number Placeholder 6">
            <a:extLst>
              <a:ext uri="{FF2B5EF4-FFF2-40B4-BE49-F238E27FC236}">
                <a16:creationId xmlns:a16="http://schemas.microsoft.com/office/drawing/2014/main" id="{727DB66E-3778-4527-917B-376627113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04E22954-EF5F-437D-B72B-A14B9549869A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it-IT" altLang="en-US" sz="110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1379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1D669C60-6CCC-43DD-9D46-52E6CA4D9AFB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-324544" y="2687445"/>
            <a:ext cx="9982676" cy="381515"/>
          </a:xfrm>
          <a:prstGeom prst="rect">
            <a:avLst/>
          </a:prstGeom>
          <a:blipFill>
            <a:blip r:embed="rId3"/>
            <a:stretch>
              <a:fillRect b="-11290"/>
            </a:stretch>
          </a:blipFill>
        </p:spPr>
        <p:txBody>
          <a:bodyPr/>
          <a:lstStyle/>
          <a:p>
            <a:pPr>
              <a:defRPr/>
            </a:pPr>
            <a:r>
              <a:rPr lang="en-GB" dirty="0">
                <a:noFill/>
              </a:rPr>
              <a:t> 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922E7A-E561-40E1-BF27-4E8527FB89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0350" y="5154613"/>
            <a:ext cx="6927850" cy="84613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GB" altLang="en-US" sz="900">
              <a:solidFill>
                <a:schemeClr val="bg1"/>
              </a:solidFill>
            </a:endParaRPr>
          </a:p>
        </p:txBody>
      </p:sp>
      <p:sp>
        <p:nvSpPr>
          <p:cNvPr id="36868" name="Title 1">
            <a:extLst>
              <a:ext uri="{FF2B5EF4-FFF2-40B4-BE49-F238E27FC236}">
                <a16:creationId xmlns:a16="http://schemas.microsoft.com/office/drawing/2014/main" id="{2C019DCE-D6F9-4059-8C75-1556750484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03350" y="692150"/>
            <a:ext cx="6191250" cy="504825"/>
          </a:xfrm>
        </p:spPr>
        <p:txBody>
          <a:bodyPr/>
          <a:lstStyle/>
          <a:p>
            <a:pPr eaLnBrk="1" hangingPunct="1"/>
            <a:r>
              <a:rPr lang="en-GB" altLang="en-US" sz="4000"/>
              <a:t>Vote Popularity Function</a:t>
            </a:r>
          </a:p>
        </p:txBody>
      </p:sp>
      <p:sp>
        <p:nvSpPr>
          <p:cNvPr id="36869" name="Date Placeholder 4">
            <a:extLst>
              <a:ext uri="{FF2B5EF4-FFF2-40B4-BE49-F238E27FC236}">
                <a16:creationId xmlns:a16="http://schemas.microsoft.com/office/drawing/2014/main" id="{4474DFCC-E61A-4E61-974F-BBF1A4991A8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1A963C3-F351-4E46-8F07-789B57FF6A27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6870" name="Footer Placeholder 5">
            <a:extLst>
              <a:ext uri="{FF2B5EF4-FFF2-40B4-BE49-F238E27FC236}">
                <a16:creationId xmlns:a16="http://schemas.microsoft.com/office/drawing/2014/main" id="{4E3279F2-FD5C-485E-B75D-22E08D10B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6871" name="Slide Number Placeholder 6">
            <a:extLst>
              <a:ext uri="{FF2B5EF4-FFF2-40B4-BE49-F238E27FC236}">
                <a16:creationId xmlns:a16="http://schemas.microsoft.com/office/drawing/2014/main" id="{7F55BE62-1F98-4B65-B4EC-B08BB95B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EE311583-18EA-465E-8627-85E552CDC452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6872" name="TextBox 4">
            <a:extLst>
              <a:ext uri="{FF2B5EF4-FFF2-40B4-BE49-F238E27FC236}">
                <a16:creationId xmlns:a16="http://schemas.microsoft.com/office/drawing/2014/main" id="{5FF2EA2B-D13E-45F1-B5CF-4279C9E5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606550"/>
            <a:ext cx="27368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Preferences obtained by candidate c in province p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 (% of the list)</a:t>
            </a:r>
          </a:p>
        </p:txBody>
      </p:sp>
      <p:sp>
        <p:nvSpPr>
          <p:cNvPr id="36873" name="TextBox 10">
            <a:extLst>
              <a:ext uri="{FF2B5EF4-FFF2-40B4-BE49-F238E27FC236}">
                <a16:creationId xmlns:a16="http://schemas.microsoft.com/office/drawing/2014/main" id="{B868E23D-D2D7-4DBF-8B00-8BA39CC68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570288"/>
            <a:ext cx="27368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1600" b="1">
                <a:solidFill>
                  <a:schemeClr val="tx1"/>
                </a:solidFill>
                <a:latin typeface="Cambria" panose="02040503050406030204" pitchFamily="18" charset="0"/>
              </a:rPr>
              <a:t>Education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1600">
                <a:solidFill>
                  <a:schemeClr val="tx1"/>
                </a:solidFill>
                <a:latin typeface="Cambria" panose="02040503050406030204" pitchFamily="18" charset="0"/>
              </a:rPr>
              <a:t>Dummy for a degree or a PhD</a:t>
            </a:r>
          </a:p>
        </p:txBody>
      </p:sp>
      <p:sp>
        <p:nvSpPr>
          <p:cNvPr id="36874" name="Rectangle 5">
            <a:extLst>
              <a:ext uri="{FF2B5EF4-FFF2-40B4-BE49-F238E27FC236}">
                <a16:creationId xmlns:a16="http://schemas.microsoft.com/office/drawing/2014/main" id="{F073CDDC-46FC-4DD0-B2D3-001BBCDDD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1363" y="1582738"/>
            <a:ext cx="457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1600" b="1">
                <a:solidFill>
                  <a:schemeClr val="tx1"/>
                </a:solidFill>
                <a:latin typeface="Cambria" panose="02040503050406030204" pitchFamily="18" charset="0"/>
              </a:rPr>
              <a:t>Political Experience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1600">
                <a:solidFill>
                  <a:schemeClr val="tx1"/>
                </a:solidFill>
                <a:latin typeface="Cambria" panose="02040503050406030204" pitchFamily="18" charset="0"/>
              </a:rPr>
              <a:t>Number of Previous Political Experience </a:t>
            </a:r>
          </a:p>
        </p:txBody>
      </p:sp>
      <p:sp>
        <p:nvSpPr>
          <p:cNvPr id="36875" name="TextBox 12">
            <a:extLst>
              <a:ext uri="{FF2B5EF4-FFF2-40B4-BE49-F238E27FC236}">
                <a16:creationId xmlns:a16="http://schemas.microsoft.com/office/drawing/2014/main" id="{47DD18AB-1E24-4B37-A328-13B815CEC1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9050" y="3376613"/>
            <a:ext cx="27368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1600" b="1">
                <a:solidFill>
                  <a:schemeClr val="tx1"/>
                </a:solidFill>
                <a:latin typeface="Cambria" panose="02040503050406030204" pitchFamily="18" charset="0"/>
              </a:rPr>
              <a:t>Position in the list</a:t>
            </a:r>
          </a:p>
        </p:txBody>
      </p:sp>
      <p:sp>
        <p:nvSpPr>
          <p:cNvPr id="36876" name="TextBox 13">
            <a:extLst>
              <a:ext uri="{FF2B5EF4-FFF2-40B4-BE49-F238E27FC236}">
                <a16:creationId xmlns:a16="http://schemas.microsoft.com/office/drawing/2014/main" id="{D6803E01-DA0B-43C8-862F-BACA5EB02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3638" y="4002088"/>
            <a:ext cx="44608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1600" b="1">
                <a:solidFill>
                  <a:schemeClr val="tx1"/>
                </a:solidFill>
                <a:latin typeface="Cambria" panose="02040503050406030204" pitchFamily="18" charset="0"/>
              </a:rPr>
              <a:t>Presence on the web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1600">
                <a:solidFill>
                  <a:schemeClr val="tx1"/>
                </a:solidFill>
                <a:latin typeface="Cambria" panose="02040503050406030204" pitchFamily="18" charset="0"/>
              </a:rPr>
              <a:t>-Google trend (cumulative over two months)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1600">
                <a:solidFill>
                  <a:schemeClr val="tx1"/>
                </a:solidFill>
                <a:latin typeface="Cambria" panose="02040503050406030204" pitchFamily="18" charset="0"/>
              </a:rPr>
              <a:t>-Twitter (Number of retweets)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1600">
                <a:solidFill>
                  <a:schemeClr val="tx1"/>
                </a:solidFill>
                <a:latin typeface="Cambria" panose="02040503050406030204" pitchFamily="18" charset="0"/>
              </a:rPr>
              <a:t>- Facebook ads budget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endParaRPr lang="en-GB" altLang="en-US" sz="160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endParaRPr lang="en-GB" altLang="en-US" sz="160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6877" name="TextBox 15">
            <a:extLst>
              <a:ext uri="{FF2B5EF4-FFF2-40B4-BE49-F238E27FC236}">
                <a16:creationId xmlns:a16="http://schemas.microsoft.com/office/drawing/2014/main" id="{93851F38-2D07-447D-9ABF-322D2CCB71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6163" y="3379788"/>
            <a:ext cx="3454400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1600" b="1">
                <a:solidFill>
                  <a:schemeClr val="tx1"/>
                </a:solidFill>
                <a:latin typeface="Cambria" panose="02040503050406030204" pitchFamily="18" charset="0"/>
              </a:rPr>
              <a:t>Other controls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1600">
                <a:solidFill>
                  <a:schemeClr val="tx1"/>
                </a:solidFill>
                <a:latin typeface="Cambria" panose="02040503050406030204" pitchFamily="18" charset="0"/>
              </a:rPr>
              <a:t>Province and party fix effects, age, gender, etc..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endParaRPr lang="en-GB" altLang="en-US" sz="160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endParaRPr lang="en-GB" altLang="en-US" sz="160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2037116-9423-458C-AACE-B9C1542E6082}"/>
              </a:ext>
            </a:extLst>
          </p:cNvPr>
          <p:cNvCxnSpPr>
            <a:cxnSpLocks/>
          </p:cNvCxnSpPr>
          <p:nvPr/>
        </p:nvCxnSpPr>
        <p:spPr bwMode="auto">
          <a:xfrm flipH="1">
            <a:off x="611188" y="2311400"/>
            <a:ext cx="144462" cy="376238"/>
          </a:xfrm>
          <a:prstGeom prst="line">
            <a:avLst/>
          </a:prstGeom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C5C7EFD-F30A-47B6-BB2F-0D1B1126A2FE}"/>
              </a:ext>
            </a:extLst>
          </p:cNvPr>
          <p:cNvCxnSpPr>
            <a:cxnSpLocks/>
          </p:cNvCxnSpPr>
          <p:nvPr/>
        </p:nvCxnSpPr>
        <p:spPr bwMode="auto">
          <a:xfrm flipV="1">
            <a:off x="1765300" y="3089275"/>
            <a:ext cx="358775" cy="471488"/>
          </a:xfrm>
          <a:prstGeom prst="line">
            <a:avLst/>
          </a:prstGeom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D933D23-0F78-4469-9107-E4BD8901A16E}"/>
              </a:ext>
            </a:extLst>
          </p:cNvPr>
          <p:cNvCxnSpPr>
            <a:cxnSpLocks/>
          </p:cNvCxnSpPr>
          <p:nvPr/>
        </p:nvCxnSpPr>
        <p:spPr bwMode="auto">
          <a:xfrm flipV="1">
            <a:off x="4094163" y="2997200"/>
            <a:ext cx="357187" cy="471488"/>
          </a:xfrm>
          <a:prstGeom prst="line">
            <a:avLst/>
          </a:prstGeom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6E769D5-06B0-467A-B03E-2DB5E94995E5}"/>
              </a:ext>
            </a:extLst>
          </p:cNvPr>
          <p:cNvCxnSpPr>
            <a:cxnSpLocks/>
          </p:cNvCxnSpPr>
          <p:nvPr/>
        </p:nvCxnSpPr>
        <p:spPr bwMode="auto">
          <a:xfrm flipH="1">
            <a:off x="3281363" y="2259013"/>
            <a:ext cx="422275" cy="449262"/>
          </a:xfrm>
          <a:prstGeom prst="line">
            <a:avLst/>
          </a:prstGeom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908ABEA-FC32-4A0E-B055-46EA1978FA7E}"/>
              </a:ext>
            </a:extLst>
          </p:cNvPr>
          <p:cNvCxnSpPr>
            <a:cxnSpLocks/>
            <a:stCxn id="36876" idx="0"/>
          </p:cNvCxnSpPr>
          <p:nvPr/>
        </p:nvCxnSpPr>
        <p:spPr bwMode="auto">
          <a:xfrm flipV="1">
            <a:off x="5934075" y="3098800"/>
            <a:ext cx="252413" cy="903288"/>
          </a:xfrm>
          <a:prstGeom prst="line">
            <a:avLst/>
          </a:prstGeom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59F25E9-FF53-44C6-A113-2A54BDAE4B46}"/>
              </a:ext>
            </a:extLst>
          </p:cNvPr>
          <p:cNvCxnSpPr>
            <a:cxnSpLocks/>
            <a:stCxn id="36877" idx="0"/>
          </p:cNvCxnSpPr>
          <p:nvPr/>
        </p:nvCxnSpPr>
        <p:spPr bwMode="auto">
          <a:xfrm flipV="1">
            <a:off x="7853363" y="3016250"/>
            <a:ext cx="160337" cy="363538"/>
          </a:xfrm>
          <a:prstGeom prst="line">
            <a:avLst/>
          </a:prstGeom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7FB9B059-DCB2-449E-893E-07D3EB82F47B}"/>
              </a:ext>
            </a:extLst>
          </p:cNvPr>
          <p:cNvSpPr/>
          <p:nvPr/>
        </p:nvSpPr>
        <p:spPr bwMode="auto">
          <a:xfrm>
            <a:off x="8407400" y="2676525"/>
            <a:ext cx="679824" cy="412750"/>
          </a:xfrm>
          <a:prstGeom prst="ellipse">
            <a:avLst/>
          </a:prstGeom>
          <a:noFill/>
          <a:ln w="3810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GB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AB9C0F7-67A8-474C-A23B-469EF595218C}"/>
              </a:ext>
            </a:extLst>
          </p:cNvPr>
          <p:cNvCxnSpPr>
            <a:cxnSpLocks/>
            <a:stCxn id="5" idx="4"/>
          </p:cNvCxnSpPr>
          <p:nvPr/>
        </p:nvCxnSpPr>
        <p:spPr bwMode="auto">
          <a:xfrm flipH="1">
            <a:off x="3113088" y="3089275"/>
            <a:ext cx="5634224" cy="2033588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D0BC790-250D-4F76-A193-06C80C8F8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350" y="5154613"/>
            <a:ext cx="69278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200" b="1" dirty="0" err="1">
                <a:solidFill>
                  <a:schemeClr val="bg1"/>
                </a:solidFill>
              </a:rPr>
              <a:t>Problem</a:t>
            </a:r>
            <a:r>
              <a:rPr lang="it-IT" altLang="en-US" sz="1200" b="1" dirty="0">
                <a:solidFill>
                  <a:schemeClr val="bg1"/>
                </a:solidFill>
              </a:rPr>
              <a:t> :</a:t>
            </a:r>
            <a:r>
              <a:rPr lang="it-IT" altLang="en-US" sz="1200" dirty="0">
                <a:solidFill>
                  <a:schemeClr val="bg1"/>
                </a:solidFill>
              </a:rPr>
              <a:t> Can </a:t>
            </a:r>
            <a:r>
              <a:rPr lang="it-IT" altLang="en-US" sz="1200" dirty="0" err="1">
                <a:solidFill>
                  <a:schemeClr val="bg1"/>
                </a:solidFill>
              </a:rPr>
              <a:t>we</a:t>
            </a:r>
            <a:r>
              <a:rPr lang="it-IT" altLang="en-US" sz="1200" dirty="0">
                <a:solidFill>
                  <a:schemeClr val="bg1"/>
                </a:solidFill>
              </a:rPr>
              <a:t> assume </a:t>
            </a:r>
            <a:r>
              <a:rPr lang="it-IT" altLang="en-US" sz="1200" dirty="0" err="1">
                <a:solidFill>
                  <a:schemeClr val="bg1"/>
                </a:solidFill>
              </a:rPr>
              <a:t>that</a:t>
            </a:r>
            <a:r>
              <a:rPr lang="it-IT" altLang="en-US" sz="1200" dirty="0">
                <a:solidFill>
                  <a:schemeClr val="bg1"/>
                </a:solidFill>
              </a:rPr>
              <a:t> E(</a:t>
            </a:r>
            <a:r>
              <a:rPr lang="it-IT" altLang="en-US" sz="1200" dirty="0" err="1">
                <a:solidFill>
                  <a:schemeClr val="bg1"/>
                </a:solidFill>
              </a:rPr>
              <a:t>u|X</a:t>
            </a:r>
            <a:r>
              <a:rPr lang="it-IT" altLang="en-US" sz="1200" dirty="0">
                <a:solidFill>
                  <a:schemeClr val="bg1"/>
                </a:solidFill>
              </a:rPr>
              <a:t>)=0 ?? </a:t>
            </a:r>
            <a:r>
              <a:rPr lang="it-IT" altLang="en-US" sz="1200" dirty="0" err="1">
                <a:solidFill>
                  <a:schemeClr val="bg1"/>
                </a:solidFill>
              </a:rPr>
              <a:t>Endogeneity</a:t>
            </a:r>
            <a:r>
              <a:rPr lang="it-IT" altLang="en-US" sz="1200" dirty="0">
                <a:solidFill>
                  <a:schemeClr val="bg1"/>
                </a:solidFill>
              </a:rPr>
              <a:t> </a:t>
            </a:r>
            <a:r>
              <a:rPr lang="it-IT" altLang="en-US" sz="1200" dirty="0" err="1">
                <a:solidFill>
                  <a:schemeClr val="bg1"/>
                </a:solidFill>
              </a:rPr>
              <a:t>issues</a:t>
            </a:r>
            <a:r>
              <a:rPr lang="it-IT" altLang="en-US" sz="1200" dirty="0">
                <a:solidFill>
                  <a:schemeClr val="bg1"/>
                </a:solidFill>
              </a:rPr>
              <a:t> (es: </a:t>
            </a:r>
            <a:r>
              <a:rPr lang="it-IT" altLang="en-US" sz="1200" dirty="0" err="1">
                <a:solidFill>
                  <a:schemeClr val="bg1"/>
                </a:solidFill>
              </a:rPr>
              <a:t>income</a:t>
            </a:r>
            <a:r>
              <a:rPr lang="it-IT" altLang="en-US" sz="1200" dirty="0">
                <a:solidFill>
                  <a:schemeClr val="bg1"/>
                </a:solidFill>
              </a:rPr>
              <a:t>/</a:t>
            </a:r>
            <a:r>
              <a:rPr lang="it-IT" altLang="en-US" sz="1200" dirty="0" err="1">
                <a:solidFill>
                  <a:schemeClr val="bg1"/>
                </a:solidFill>
              </a:rPr>
              <a:t>wealth</a:t>
            </a:r>
            <a:r>
              <a:rPr lang="it-IT" altLang="en-US" sz="1200" dirty="0">
                <a:solidFill>
                  <a:schemeClr val="bg1"/>
                </a:solidFill>
              </a:rPr>
              <a:t> of </a:t>
            </a:r>
            <a:r>
              <a:rPr lang="it-IT" altLang="en-US" sz="1200" dirty="0" err="1">
                <a:solidFill>
                  <a:schemeClr val="bg1"/>
                </a:solidFill>
              </a:rPr>
              <a:t>candidates</a:t>
            </a:r>
            <a:r>
              <a:rPr lang="it-IT" altLang="en-US" sz="1200" dirty="0">
                <a:solidFill>
                  <a:schemeClr val="bg1"/>
                </a:solidFill>
              </a:rPr>
              <a:t>).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200" b="1" dirty="0">
                <a:solidFill>
                  <a:schemeClr val="bg1"/>
                </a:solidFill>
              </a:rPr>
              <a:t>Solution:</a:t>
            </a:r>
            <a:r>
              <a:rPr lang="it-IT" altLang="en-US" sz="1200" dirty="0">
                <a:solidFill>
                  <a:schemeClr val="bg1"/>
                </a:solidFill>
              </a:rPr>
              <a:t> </a:t>
            </a:r>
            <a:r>
              <a:rPr lang="it-IT" altLang="en-US" sz="1200" dirty="0" err="1">
                <a:solidFill>
                  <a:schemeClr val="bg1"/>
                </a:solidFill>
              </a:rPr>
              <a:t>We</a:t>
            </a:r>
            <a:r>
              <a:rPr lang="it-IT" altLang="en-US" sz="1200" dirty="0">
                <a:solidFill>
                  <a:schemeClr val="bg1"/>
                </a:solidFill>
              </a:rPr>
              <a:t> </a:t>
            </a:r>
            <a:r>
              <a:rPr lang="it-IT" altLang="en-US" sz="1200" dirty="0" err="1">
                <a:solidFill>
                  <a:schemeClr val="bg1"/>
                </a:solidFill>
              </a:rPr>
              <a:t>try</a:t>
            </a:r>
            <a:r>
              <a:rPr lang="it-IT" altLang="en-US" sz="1200" dirty="0">
                <a:solidFill>
                  <a:schemeClr val="bg1"/>
                </a:solidFill>
              </a:rPr>
              <a:t> to control for a range </a:t>
            </a:r>
            <a:r>
              <a:rPr lang="it-IT" altLang="en-US" sz="1200" dirty="0" err="1">
                <a:solidFill>
                  <a:schemeClr val="bg1"/>
                </a:solidFill>
              </a:rPr>
              <a:t>number</a:t>
            </a:r>
            <a:r>
              <a:rPr lang="it-IT" altLang="en-US" sz="1200" dirty="0">
                <a:solidFill>
                  <a:schemeClr val="bg1"/>
                </a:solidFill>
              </a:rPr>
              <a:t> of </a:t>
            </a:r>
            <a:r>
              <a:rPr lang="it-IT" altLang="en-US" sz="1200" dirty="0" err="1">
                <a:solidFill>
                  <a:schemeClr val="bg1"/>
                </a:solidFill>
              </a:rPr>
              <a:t>factors</a:t>
            </a:r>
            <a:r>
              <a:rPr lang="it-IT" altLang="en-US" sz="1200" dirty="0">
                <a:solidFill>
                  <a:schemeClr val="bg1"/>
                </a:solidFill>
              </a:rPr>
              <a:t> and </a:t>
            </a:r>
            <a:r>
              <a:rPr lang="it-IT" altLang="en-US" sz="1200" dirty="0" err="1">
                <a:solidFill>
                  <a:schemeClr val="bg1"/>
                </a:solidFill>
              </a:rPr>
              <a:t>we</a:t>
            </a:r>
            <a:r>
              <a:rPr lang="it-IT" altLang="en-US" sz="1200" dirty="0">
                <a:solidFill>
                  <a:schemeClr val="bg1"/>
                </a:solidFill>
              </a:rPr>
              <a:t> </a:t>
            </a:r>
            <a:r>
              <a:rPr lang="it-IT" altLang="en-US" sz="1200" dirty="0" err="1">
                <a:solidFill>
                  <a:schemeClr val="bg1"/>
                </a:solidFill>
              </a:rPr>
              <a:t>run</a:t>
            </a:r>
            <a:r>
              <a:rPr lang="it-IT" altLang="en-US" sz="1200" dirty="0">
                <a:solidFill>
                  <a:schemeClr val="bg1"/>
                </a:solidFill>
              </a:rPr>
              <a:t> </a:t>
            </a:r>
            <a:r>
              <a:rPr lang="it-IT" altLang="en-US" sz="1200" dirty="0" err="1">
                <a:solidFill>
                  <a:schemeClr val="bg1"/>
                </a:solidFill>
              </a:rPr>
              <a:t>several</a:t>
            </a:r>
            <a:r>
              <a:rPr lang="it-IT" altLang="en-US" sz="1200" dirty="0">
                <a:solidFill>
                  <a:schemeClr val="bg1"/>
                </a:solidFill>
              </a:rPr>
              <a:t> </a:t>
            </a:r>
            <a:r>
              <a:rPr lang="it-IT" altLang="en-US" sz="1200" dirty="0" err="1">
                <a:solidFill>
                  <a:schemeClr val="bg1"/>
                </a:solidFill>
              </a:rPr>
              <a:t>robustness</a:t>
            </a:r>
            <a:r>
              <a:rPr lang="it-IT" altLang="en-US" sz="1200" dirty="0">
                <a:solidFill>
                  <a:schemeClr val="bg1"/>
                </a:solidFill>
              </a:rPr>
              <a:t> test.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200" dirty="0">
                <a:solidFill>
                  <a:schemeClr val="bg1"/>
                </a:solidFill>
              </a:rPr>
              <a:t> NO CLAIM OF CAUSALITY</a:t>
            </a:r>
            <a:endParaRPr lang="en-GB" altLang="en-US" sz="12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C50FBC-2ED3-409F-A4F1-882E863DDE58}"/>
              </a:ext>
            </a:extLst>
          </p:cNvPr>
          <p:cNvSpPr txBox="1"/>
          <p:nvPr/>
        </p:nvSpPr>
        <p:spPr>
          <a:xfrm>
            <a:off x="539552" y="2852936"/>
            <a:ext cx="3571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i="1" dirty="0">
                <a:solidFill>
                  <a:schemeClr val="tx1"/>
                </a:solidFill>
              </a:rPr>
              <a:t>,p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689E959-7AD4-47D8-BC77-411B4D1F37C0}"/>
              </a:ext>
            </a:extLst>
          </p:cNvPr>
          <p:cNvSpPr txBox="1"/>
          <p:nvPr/>
        </p:nvSpPr>
        <p:spPr>
          <a:xfrm>
            <a:off x="8786813" y="2868905"/>
            <a:ext cx="3571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i="1" dirty="0">
                <a:solidFill>
                  <a:schemeClr val="tx1"/>
                </a:solidFill>
              </a:rPr>
              <a:t>,p</a:t>
            </a:r>
          </a:p>
        </p:txBody>
      </p:sp>
    </p:spTree>
    <p:custDataLst>
      <p:tags r:id="rId1"/>
    </p:custDataLst>
  </p:cSld>
  <p:clrMapOvr>
    <a:masterClrMapping/>
  </p:clrMapOvr>
  <p:transition spd="slow" advTm="10482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4A33DB13-DEE7-40FD-9B96-A98A516231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Ruling out supply side effects - 1</a:t>
            </a:r>
          </a:p>
        </p:txBody>
      </p:sp>
      <p:sp>
        <p:nvSpPr>
          <p:cNvPr id="37891" name="Date Placeholder 4">
            <a:extLst>
              <a:ext uri="{FF2B5EF4-FFF2-40B4-BE49-F238E27FC236}">
                <a16:creationId xmlns:a16="http://schemas.microsoft.com/office/drawing/2014/main" id="{24068EF5-5CF5-4E6A-AC18-93FC85D99159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C7995FB-3E2A-4F99-94C2-8C9C4F0E7401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7892" name="Footer Placeholder 5">
            <a:extLst>
              <a:ext uri="{FF2B5EF4-FFF2-40B4-BE49-F238E27FC236}">
                <a16:creationId xmlns:a16="http://schemas.microsoft.com/office/drawing/2014/main" id="{DAFF2092-4AC2-4AF1-A0F3-6CB9E667D3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7893" name="Slide Number Placeholder 6">
            <a:extLst>
              <a:ext uri="{FF2B5EF4-FFF2-40B4-BE49-F238E27FC236}">
                <a16:creationId xmlns:a16="http://schemas.microsoft.com/office/drawing/2014/main" id="{1492BA7F-2589-4844-87A6-5B41B97E9C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45F3AD30-66BE-48BD-AC16-C1EBD1239CF5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pic>
        <p:nvPicPr>
          <p:cNvPr id="37894" name="Picture 8">
            <a:extLst>
              <a:ext uri="{FF2B5EF4-FFF2-40B4-BE49-F238E27FC236}">
                <a16:creationId xmlns:a16="http://schemas.microsoft.com/office/drawing/2014/main" id="{D4BC0DA0-10EB-4200-98C6-C3591D98E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0" y="1541463"/>
            <a:ext cx="4340225" cy="390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Picture 14">
            <a:extLst>
              <a:ext uri="{FF2B5EF4-FFF2-40B4-BE49-F238E27FC236}">
                <a16:creationId xmlns:a16="http://schemas.microsoft.com/office/drawing/2014/main" id="{940CD790-29BC-44CB-B594-017EDBF1A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563" y="2046288"/>
            <a:ext cx="3159125" cy="364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85B6FA4B-7B79-4EEB-BB92-5DFEAD920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2447925"/>
            <a:ext cx="2305050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53B156B4-6D2C-4834-A4A0-2BA6EE806B46}"/>
              </a:ext>
            </a:extLst>
          </p:cNvPr>
          <p:cNvGrpSpPr>
            <a:grpSpLocks/>
          </p:cNvGrpSpPr>
          <p:nvPr/>
        </p:nvGrpSpPr>
        <p:grpSpPr bwMode="auto">
          <a:xfrm>
            <a:off x="7240588" y="3851275"/>
            <a:ext cx="1474787" cy="1081088"/>
            <a:chOff x="6902484" y="3537012"/>
            <a:chExt cx="1475175" cy="1080120"/>
          </a:xfrm>
        </p:grpSpPr>
        <p:pic>
          <p:nvPicPr>
            <p:cNvPr id="37899" name="Picture 17" descr="Graphical user interface, text&#10;&#10;Description automatically generated">
              <a:extLst>
                <a:ext uri="{FF2B5EF4-FFF2-40B4-BE49-F238E27FC236}">
                  <a16:creationId xmlns:a16="http://schemas.microsoft.com/office/drawing/2014/main" id="{A90AD499-F488-43BB-B54B-55C0DD2DA5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2484" y="3537012"/>
              <a:ext cx="360040" cy="36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0" name="Picture 18" descr="Graphical user interface, text&#10;&#10;Description automatically generated">
              <a:extLst>
                <a:ext uri="{FF2B5EF4-FFF2-40B4-BE49-F238E27FC236}">
                  <a16:creationId xmlns:a16="http://schemas.microsoft.com/office/drawing/2014/main" id="{0CB0EE03-A0D3-495B-BFAD-CB6070D2B7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5680" y="3572364"/>
              <a:ext cx="360040" cy="36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1" name="Picture 19" descr="Graphical user interface, text&#10;&#10;Description automatically generated">
              <a:extLst>
                <a:ext uri="{FF2B5EF4-FFF2-40B4-BE49-F238E27FC236}">
                  <a16:creationId xmlns:a16="http://schemas.microsoft.com/office/drawing/2014/main" id="{6A11994C-F939-42B1-958D-E093674B83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5700" y="3759792"/>
              <a:ext cx="360040" cy="36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2" name="Picture 20" descr="Graphical user interface, text&#10;&#10;Description automatically generated">
              <a:extLst>
                <a:ext uri="{FF2B5EF4-FFF2-40B4-BE49-F238E27FC236}">
                  <a16:creationId xmlns:a16="http://schemas.microsoft.com/office/drawing/2014/main" id="{8093D500-B88B-458D-A35D-E719B95C86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9356" y="3955212"/>
              <a:ext cx="360040" cy="36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3" name="Picture 21" descr="Graphical user interface, text&#10;&#10;Description automatically generated">
              <a:extLst>
                <a:ext uri="{FF2B5EF4-FFF2-40B4-BE49-F238E27FC236}">
                  <a16:creationId xmlns:a16="http://schemas.microsoft.com/office/drawing/2014/main" id="{E8578400-DE37-4189-A8CD-67F30A4D93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17619" y="4257092"/>
              <a:ext cx="360040" cy="36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4" name="Picture 22" descr="Graphical user interface, text&#10;&#10;Description automatically generated">
              <a:extLst>
                <a:ext uri="{FF2B5EF4-FFF2-40B4-BE49-F238E27FC236}">
                  <a16:creationId xmlns:a16="http://schemas.microsoft.com/office/drawing/2014/main" id="{414B6F83-8A81-4857-8493-F94F91E226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57579" y="4247302"/>
              <a:ext cx="360040" cy="36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5" name="Picture 23" descr="Graphical user interface, text&#10;&#10;Description automatically generated">
              <a:extLst>
                <a:ext uri="{FF2B5EF4-FFF2-40B4-BE49-F238E27FC236}">
                  <a16:creationId xmlns:a16="http://schemas.microsoft.com/office/drawing/2014/main" id="{6E9D78C7-3B6A-4441-A59F-77E0600B38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7691" y="4110042"/>
              <a:ext cx="360040" cy="36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6" name="Picture 24" descr="Graphical user interface, text&#10;&#10;Description automatically generated">
              <a:extLst>
                <a:ext uri="{FF2B5EF4-FFF2-40B4-BE49-F238E27FC236}">
                  <a16:creationId xmlns:a16="http://schemas.microsoft.com/office/drawing/2014/main" id="{CE136462-7D32-43E1-8A7D-3445746F5D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792" y="3816119"/>
              <a:ext cx="360040" cy="36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7" name="Picture 25" descr="Graphical user interface, text&#10;&#10;Description automatically generated">
              <a:extLst>
                <a:ext uri="{FF2B5EF4-FFF2-40B4-BE49-F238E27FC236}">
                  <a16:creationId xmlns:a16="http://schemas.microsoft.com/office/drawing/2014/main" id="{6085F425-2C1C-4B9E-8F36-BFFF66C89A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5488" y="3821968"/>
              <a:ext cx="360040" cy="36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8" name="Picture 26" descr="Graphical user interface, text&#10;&#10;Description automatically generated">
              <a:extLst>
                <a:ext uri="{FF2B5EF4-FFF2-40B4-BE49-F238E27FC236}">
                  <a16:creationId xmlns:a16="http://schemas.microsoft.com/office/drawing/2014/main" id="{6FBA0C0D-57A4-4CF2-B139-B403DBD533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25952" y="3996139"/>
              <a:ext cx="360040" cy="36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9" name="Picture 2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8B60C8DA-3D20-4A11-B1A3-0524FB313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350" y="3663950"/>
            <a:ext cx="1077913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 advTm="600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926E5756-68D1-4BDD-90B0-1EB625B8B1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Ruling out supply side effects - 2</a:t>
            </a:r>
          </a:p>
        </p:txBody>
      </p:sp>
      <p:sp>
        <p:nvSpPr>
          <p:cNvPr id="38915" name="Date Placeholder 4">
            <a:extLst>
              <a:ext uri="{FF2B5EF4-FFF2-40B4-BE49-F238E27FC236}">
                <a16:creationId xmlns:a16="http://schemas.microsoft.com/office/drawing/2014/main" id="{DE321320-B0C0-426D-BE52-67F746DC6D74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F5FCFB4-0BBA-4B4B-98C0-4F7C1677A705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8916" name="Footer Placeholder 5">
            <a:extLst>
              <a:ext uri="{FF2B5EF4-FFF2-40B4-BE49-F238E27FC236}">
                <a16:creationId xmlns:a16="http://schemas.microsoft.com/office/drawing/2014/main" id="{DDD90DB6-EDE8-491D-9171-907DB376F8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8917" name="Slide Number Placeholder 6">
            <a:extLst>
              <a:ext uri="{FF2B5EF4-FFF2-40B4-BE49-F238E27FC236}">
                <a16:creationId xmlns:a16="http://schemas.microsoft.com/office/drawing/2014/main" id="{13E0DB22-65B4-457E-8F1E-E9E70EABC0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5BBEFB30-3326-4B9E-9BBF-0CDD2EF1279E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pic>
        <p:nvPicPr>
          <p:cNvPr id="38918" name="Picture 29">
            <a:extLst>
              <a:ext uri="{FF2B5EF4-FFF2-40B4-BE49-F238E27FC236}">
                <a16:creationId xmlns:a16="http://schemas.microsoft.com/office/drawing/2014/main" id="{CE20987A-BE9D-4AE5-9DE3-46786301F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1068388"/>
            <a:ext cx="4811713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9BA397-0843-48DD-8573-BF347DD0AD28}"/>
              </a:ext>
            </a:extLst>
          </p:cNvPr>
          <p:cNvSpPr txBox="1"/>
          <p:nvPr/>
        </p:nvSpPr>
        <p:spPr>
          <a:xfrm>
            <a:off x="5295900" y="916535"/>
            <a:ext cx="3879536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2400" b="1" dirty="0">
                <a:highlight>
                  <a:srgbClr val="830022"/>
                </a:highlight>
              </a:rPr>
              <a:t>CONTROLLING FOR POSITION IN THE LIST!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6E0699-ACD8-40F0-AC1B-D9E1D39BDB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1463" y="2624305"/>
            <a:ext cx="4040941" cy="2191697"/>
          </a:xfrm>
          <a:prstGeom prst="rect">
            <a:avLst/>
          </a:prstGeom>
        </p:spPr>
      </p:pic>
    </p:spTree>
  </p:cSld>
  <p:clrMapOvr>
    <a:masterClrMapping/>
  </p:clrMapOvr>
  <p:transition spd="slow" advTm="93339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ACDF4-E9BF-47A5-B6B2-4F3355D4E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 - Table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2BA4EA-E6F4-4F27-ABE9-F5D3A0BF7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573EC5-D07B-4813-91B0-2A5672DF9CA2}" type="datetime1">
              <a:rPr lang="it-IT" altLang="en-US" smtClean="0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B2FCDD-114D-4CF9-B776-764575010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C976D5-4409-4B7E-9551-61D2A02C2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12BABABC-90A6-4808-B06F-3A7BFD8AD99A}" type="slidenum">
              <a:rPr lang="it-IT" altLang="en-US" smtClean="0"/>
              <a:pPr>
                <a:defRPr/>
              </a:pPr>
              <a:t>27</a:t>
            </a:fld>
            <a:endParaRPr lang="it-IT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AB7EA3-9449-482C-98DD-730557C192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952500"/>
            <a:ext cx="64008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34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62"/>
    </mc:Choice>
    <mc:Fallback xmlns="">
      <p:transition spd="slow" advTm="3562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>
            <a:extLst>
              <a:ext uri="{FF2B5EF4-FFF2-40B4-BE49-F238E27FC236}">
                <a16:creationId xmlns:a16="http://schemas.microsoft.com/office/drawing/2014/main" id="{3BB7B701-3A7C-4DE8-9B2D-731392E4A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213" y="1590797"/>
            <a:ext cx="9144000" cy="4079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Title 1">
            <a:extLst>
              <a:ext uri="{FF2B5EF4-FFF2-40B4-BE49-F238E27FC236}">
                <a16:creationId xmlns:a16="http://schemas.microsoft.com/office/drawing/2014/main" id="{7CEAED47-BF8D-4276-8E3C-E5132EEC8A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409575"/>
            <a:ext cx="7559675" cy="504825"/>
          </a:xfrm>
        </p:spPr>
        <p:txBody>
          <a:bodyPr/>
          <a:lstStyle/>
          <a:p>
            <a:r>
              <a:rPr lang="en-GB" altLang="en-US"/>
              <a:t>Results - Plot</a:t>
            </a:r>
          </a:p>
        </p:txBody>
      </p:sp>
      <p:sp>
        <p:nvSpPr>
          <p:cNvPr id="40964" name="Date Placeholder 4">
            <a:extLst>
              <a:ext uri="{FF2B5EF4-FFF2-40B4-BE49-F238E27FC236}">
                <a16:creationId xmlns:a16="http://schemas.microsoft.com/office/drawing/2014/main" id="{9C953BDD-4C5B-4DB9-9256-C007587CB20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BC0163-1F0F-4979-A390-0479708EAF81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0965" name="Footer Placeholder 5">
            <a:extLst>
              <a:ext uri="{FF2B5EF4-FFF2-40B4-BE49-F238E27FC236}">
                <a16:creationId xmlns:a16="http://schemas.microsoft.com/office/drawing/2014/main" id="{0ABC25EB-D970-43E4-A62D-D78331753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0966" name="Slide Number Placeholder 6">
            <a:extLst>
              <a:ext uri="{FF2B5EF4-FFF2-40B4-BE49-F238E27FC236}">
                <a16:creationId xmlns:a16="http://schemas.microsoft.com/office/drawing/2014/main" id="{7CA9996D-B069-4164-88EA-D58629D69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878225A1-6A5A-44B7-A674-036C939FF024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DFC3683-DDC7-4A8E-8968-4A1B3252B17C}"/>
              </a:ext>
            </a:extLst>
          </p:cNvPr>
          <p:cNvGrpSpPr>
            <a:grpSpLocks/>
          </p:cNvGrpSpPr>
          <p:nvPr/>
        </p:nvGrpSpPr>
        <p:grpSpPr bwMode="auto">
          <a:xfrm>
            <a:off x="620713" y="4303713"/>
            <a:ext cx="7350125" cy="781050"/>
            <a:chOff x="644440" y="4304282"/>
            <a:chExt cx="6494250" cy="780794"/>
          </a:xfrm>
        </p:grpSpPr>
        <p:pic>
          <p:nvPicPr>
            <p:cNvPr id="40980" name="Graphic 10" descr="Graduation cap">
              <a:extLst>
                <a:ext uri="{FF2B5EF4-FFF2-40B4-BE49-F238E27FC236}">
                  <a16:creationId xmlns:a16="http://schemas.microsoft.com/office/drawing/2014/main" id="{5D65BE63-F40B-41F2-BC2C-F21C5FA585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0459" y="4374798"/>
              <a:ext cx="638231" cy="639763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981" name="Rectangle 9">
              <a:extLst>
                <a:ext uri="{FF2B5EF4-FFF2-40B4-BE49-F238E27FC236}">
                  <a16:creationId xmlns:a16="http://schemas.microsoft.com/office/drawing/2014/main" id="{ADC1C5E3-B0C2-4325-8E37-1F54568820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440" y="4304282"/>
              <a:ext cx="5760640" cy="780794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GB" altLang="en-US" sz="90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8002BE9-78ED-49E7-B888-EE75146B6B39}"/>
              </a:ext>
            </a:extLst>
          </p:cNvPr>
          <p:cNvGrpSpPr>
            <a:grpSpLocks/>
          </p:cNvGrpSpPr>
          <p:nvPr/>
        </p:nvGrpSpPr>
        <p:grpSpPr bwMode="auto">
          <a:xfrm>
            <a:off x="263525" y="3906838"/>
            <a:ext cx="8605838" cy="917575"/>
            <a:chOff x="251520" y="3893751"/>
            <a:chExt cx="8605481" cy="919105"/>
          </a:xfrm>
        </p:grpSpPr>
        <p:pic>
          <p:nvPicPr>
            <p:cNvPr id="40978" name="Picture 15" descr="A close up of a logo&#10;&#10;Description automatically generated">
              <a:extLst>
                <a:ext uri="{FF2B5EF4-FFF2-40B4-BE49-F238E27FC236}">
                  <a16:creationId xmlns:a16="http://schemas.microsoft.com/office/drawing/2014/main" id="{C5050A0C-D1AC-4576-B5DF-56DAC93410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6120" y="4361908"/>
              <a:ext cx="450881" cy="45094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979" name="Rectangle 37">
              <a:extLst>
                <a:ext uri="{FF2B5EF4-FFF2-40B4-BE49-F238E27FC236}">
                  <a16:creationId xmlns:a16="http://schemas.microsoft.com/office/drawing/2014/main" id="{58291842-0FA3-453E-8065-C4F95D646A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520" y="3893751"/>
              <a:ext cx="8568952" cy="387385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GB" altLang="en-US" sz="90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111717D-7149-4AC6-A6D2-145B0B75A254}"/>
              </a:ext>
            </a:extLst>
          </p:cNvPr>
          <p:cNvGrpSpPr>
            <a:grpSpLocks/>
          </p:cNvGrpSpPr>
          <p:nvPr/>
        </p:nvGrpSpPr>
        <p:grpSpPr bwMode="auto">
          <a:xfrm>
            <a:off x="946150" y="3525838"/>
            <a:ext cx="5002213" cy="387350"/>
            <a:chOff x="598290" y="931783"/>
            <a:chExt cx="5001876" cy="405711"/>
          </a:xfrm>
        </p:grpSpPr>
        <p:pic>
          <p:nvPicPr>
            <p:cNvPr id="40976" name="Picture 8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AE16DEE1-B0A5-44B7-AA85-76AE16CFA7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4065" y="931783"/>
              <a:ext cx="615611" cy="40571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977" name="Rectangle 40">
              <a:extLst>
                <a:ext uri="{FF2B5EF4-FFF2-40B4-BE49-F238E27FC236}">
                  <a16:creationId xmlns:a16="http://schemas.microsoft.com/office/drawing/2014/main" id="{F69AD92D-B432-4B1A-BBFD-FD71250843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290" y="941965"/>
              <a:ext cx="5001876" cy="388727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GB" altLang="en-US" sz="90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3B0270C-4B07-4FFE-8FA2-71F3317E9641}"/>
              </a:ext>
            </a:extLst>
          </p:cNvPr>
          <p:cNvGrpSpPr>
            <a:grpSpLocks/>
          </p:cNvGrpSpPr>
          <p:nvPr/>
        </p:nvGrpSpPr>
        <p:grpSpPr bwMode="auto">
          <a:xfrm>
            <a:off x="179388" y="1687513"/>
            <a:ext cx="7705725" cy="1092200"/>
            <a:chOff x="179512" y="1686956"/>
            <a:chExt cx="7704856" cy="1093254"/>
          </a:xfrm>
        </p:grpSpPr>
        <p:pic>
          <p:nvPicPr>
            <p:cNvPr id="40974" name="Picture 20" descr="A close up of a sign&#10;&#10;Description automatically generated">
              <a:extLst>
                <a:ext uri="{FF2B5EF4-FFF2-40B4-BE49-F238E27FC236}">
                  <a16:creationId xmlns:a16="http://schemas.microsoft.com/office/drawing/2014/main" id="{07D2A167-29B4-4033-A85B-713275960A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5565" y="1783751"/>
              <a:ext cx="730187" cy="73025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975" name="Rectangle 42">
              <a:extLst>
                <a:ext uri="{FF2B5EF4-FFF2-40B4-BE49-F238E27FC236}">
                  <a16:creationId xmlns:a16="http://schemas.microsoft.com/office/drawing/2014/main" id="{B24E2C50-98AB-44F5-8759-AA92894DAE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512" y="1686956"/>
              <a:ext cx="7704856" cy="1093254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GB" altLang="en-US" sz="90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5E40045-191E-41CE-9A3C-BF9BDCCD0EE0}"/>
              </a:ext>
            </a:extLst>
          </p:cNvPr>
          <p:cNvGrpSpPr>
            <a:grpSpLocks/>
          </p:cNvGrpSpPr>
          <p:nvPr/>
        </p:nvGrpSpPr>
        <p:grpSpPr bwMode="auto">
          <a:xfrm>
            <a:off x="684213" y="2852738"/>
            <a:ext cx="7199312" cy="673100"/>
            <a:chOff x="708230" y="2618671"/>
            <a:chExt cx="6317890" cy="905718"/>
          </a:xfrm>
        </p:grpSpPr>
        <p:pic>
          <p:nvPicPr>
            <p:cNvPr id="40972" name="Picture 30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467F1DDF-C313-4198-A1EF-1855DFA5D8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0420" y="2664849"/>
              <a:ext cx="525700" cy="72985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973" name="Rectangle 43">
              <a:extLst>
                <a:ext uri="{FF2B5EF4-FFF2-40B4-BE49-F238E27FC236}">
                  <a16:creationId xmlns:a16="http://schemas.microsoft.com/office/drawing/2014/main" id="{88B93793-4762-495B-AF94-44DC35FB76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230" y="2618671"/>
              <a:ext cx="5760640" cy="905718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GB" altLang="en-US" sz="900">
                <a:solidFill>
                  <a:schemeClr val="bg1"/>
                </a:solidFill>
              </a:endParaRPr>
            </a:p>
          </p:txBody>
        </p:sp>
      </p:grpSp>
    </p:spTree>
    <p:custDataLst>
      <p:tags r:id="rId1"/>
    </p:custDataLst>
  </p:cSld>
  <p:clrMapOvr>
    <a:masterClrMapping/>
  </p:clrMapOvr>
  <p:transition spd="slow" advTm="5439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14741817-AFF2-415B-8F08-7DBA87C84C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836712"/>
            <a:ext cx="5832722" cy="4513416"/>
          </a:xfrm>
          <a:prstGeom prst="rect">
            <a:avLst/>
          </a:prstGeom>
        </p:spPr>
      </p:pic>
      <p:sp>
        <p:nvSpPr>
          <p:cNvPr id="41987" name="Title 1">
            <a:extLst>
              <a:ext uri="{FF2B5EF4-FFF2-40B4-BE49-F238E27FC236}">
                <a16:creationId xmlns:a16="http://schemas.microsoft.com/office/drawing/2014/main" id="{2E9A4988-B623-4CA0-A13F-4B806407CD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409575"/>
            <a:ext cx="7559675" cy="504825"/>
          </a:xfrm>
        </p:spPr>
        <p:txBody>
          <a:bodyPr/>
          <a:lstStyle/>
          <a:p>
            <a:r>
              <a:rPr lang="en-GB" altLang="en-US"/>
              <a:t>Results - Table</a:t>
            </a:r>
          </a:p>
        </p:txBody>
      </p:sp>
      <p:sp>
        <p:nvSpPr>
          <p:cNvPr id="41988" name="Date Placeholder 4">
            <a:extLst>
              <a:ext uri="{FF2B5EF4-FFF2-40B4-BE49-F238E27FC236}">
                <a16:creationId xmlns:a16="http://schemas.microsoft.com/office/drawing/2014/main" id="{20E0239F-DF78-4AD0-B5DD-BE2A5C9DF13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CEBF9F4-516E-47C0-A830-35F9CDD54C93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1989" name="Footer Placeholder 5">
            <a:extLst>
              <a:ext uri="{FF2B5EF4-FFF2-40B4-BE49-F238E27FC236}">
                <a16:creationId xmlns:a16="http://schemas.microsoft.com/office/drawing/2014/main" id="{D030D34F-01FC-4BA4-92EA-E57443B5B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1990" name="Slide Number Placeholder 6">
            <a:extLst>
              <a:ext uri="{FF2B5EF4-FFF2-40B4-BE49-F238E27FC236}">
                <a16:creationId xmlns:a16="http://schemas.microsoft.com/office/drawing/2014/main" id="{0A756E9C-4A7F-4C1C-A0C4-09680AAB1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D4A4E041-D59F-4A36-B082-E1CA4CA05812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30749" name="TextBox 8">
            <a:extLst>
              <a:ext uri="{FF2B5EF4-FFF2-40B4-BE49-F238E27FC236}">
                <a16:creationId xmlns:a16="http://schemas.microsoft.com/office/drawing/2014/main" id="{8F18AC09-BC5C-4089-BB4E-438497BC21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2613" y="3538538"/>
            <a:ext cx="2398712" cy="7381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n-GB" altLang="en-US" sz="1400" b="1" dirty="0">
                <a:solidFill>
                  <a:schemeClr val="tx1"/>
                </a:solidFill>
              </a:rPr>
              <a:t>What happen when we include Presence in the social media 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B98B20D-E796-4CBB-BBC1-F98A622999CD}"/>
              </a:ext>
            </a:extLst>
          </p:cNvPr>
          <p:cNvSpPr/>
          <p:nvPr/>
        </p:nvSpPr>
        <p:spPr bwMode="auto">
          <a:xfrm>
            <a:off x="282575" y="1271588"/>
            <a:ext cx="5976665" cy="192130"/>
          </a:xfrm>
          <a:prstGeom prst="rect">
            <a:avLst/>
          </a:prstGeom>
          <a:solidFill>
            <a:schemeClr val="tx1">
              <a:lumMod val="60000"/>
              <a:lumOff val="40000"/>
              <a:alpha val="22000"/>
            </a:schemeClr>
          </a:solidFill>
          <a:ln>
            <a:noFill/>
          </a:ln>
          <a:effectLst/>
        </p:spPr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90284A0-6CCC-4173-89BA-29D50A8D5B3F}"/>
              </a:ext>
            </a:extLst>
          </p:cNvPr>
          <p:cNvSpPr/>
          <p:nvPr/>
        </p:nvSpPr>
        <p:spPr bwMode="auto">
          <a:xfrm>
            <a:off x="260350" y="1557338"/>
            <a:ext cx="5976665" cy="192130"/>
          </a:xfrm>
          <a:prstGeom prst="rect">
            <a:avLst/>
          </a:prstGeom>
          <a:solidFill>
            <a:schemeClr val="accent2">
              <a:lumMod val="60000"/>
              <a:lumOff val="40000"/>
              <a:alpha val="22000"/>
            </a:schemeClr>
          </a:solidFill>
          <a:ln>
            <a:noFill/>
          </a:ln>
          <a:effectLst/>
        </p:spPr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F066F92-A7E8-4C53-98F8-E998C1E80CEB}"/>
              </a:ext>
            </a:extLst>
          </p:cNvPr>
          <p:cNvSpPr/>
          <p:nvPr/>
        </p:nvSpPr>
        <p:spPr bwMode="auto">
          <a:xfrm>
            <a:off x="300038" y="1844675"/>
            <a:ext cx="5976665" cy="192131"/>
          </a:xfrm>
          <a:prstGeom prst="rect">
            <a:avLst/>
          </a:prstGeom>
          <a:solidFill>
            <a:schemeClr val="tx1">
              <a:lumMod val="60000"/>
              <a:lumOff val="40000"/>
              <a:alpha val="22000"/>
            </a:schemeClr>
          </a:solidFill>
          <a:ln>
            <a:noFill/>
          </a:ln>
          <a:effectLst/>
        </p:spPr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5F4519E-D385-41D6-BB59-C82A1699C31F}"/>
              </a:ext>
            </a:extLst>
          </p:cNvPr>
          <p:cNvSpPr/>
          <p:nvPr/>
        </p:nvSpPr>
        <p:spPr bwMode="auto">
          <a:xfrm>
            <a:off x="282575" y="2205038"/>
            <a:ext cx="5976665" cy="192130"/>
          </a:xfrm>
          <a:prstGeom prst="rect">
            <a:avLst/>
          </a:prstGeom>
          <a:solidFill>
            <a:schemeClr val="tx1">
              <a:lumMod val="60000"/>
              <a:lumOff val="40000"/>
              <a:alpha val="22000"/>
            </a:schemeClr>
          </a:solidFill>
          <a:ln>
            <a:noFill/>
          </a:ln>
          <a:effectLst/>
        </p:spPr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4DBF12E-523A-47BD-8517-A6802B10626A}"/>
              </a:ext>
            </a:extLst>
          </p:cNvPr>
          <p:cNvSpPr/>
          <p:nvPr/>
        </p:nvSpPr>
        <p:spPr bwMode="auto">
          <a:xfrm>
            <a:off x="300038" y="2492375"/>
            <a:ext cx="5976665" cy="192131"/>
          </a:xfrm>
          <a:prstGeom prst="rect">
            <a:avLst/>
          </a:prstGeom>
          <a:solidFill>
            <a:schemeClr val="accent2">
              <a:lumMod val="60000"/>
              <a:lumOff val="40000"/>
              <a:alpha val="22000"/>
            </a:schemeClr>
          </a:solidFill>
          <a:ln>
            <a:noFill/>
          </a:ln>
          <a:effectLst/>
        </p:spPr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6A24D28-8AF6-4A04-B307-9F28645C4B98}"/>
              </a:ext>
            </a:extLst>
          </p:cNvPr>
          <p:cNvSpPr/>
          <p:nvPr/>
        </p:nvSpPr>
        <p:spPr bwMode="auto">
          <a:xfrm>
            <a:off x="282575" y="2781300"/>
            <a:ext cx="5976665" cy="192131"/>
          </a:xfrm>
          <a:prstGeom prst="rect">
            <a:avLst/>
          </a:prstGeom>
          <a:solidFill>
            <a:schemeClr val="tx1">
              <a:lumMod val="60000"/>
              <a:lumOff val="40000"/>
              <a:alpha val="22000"/>
            </a:schemeClr>
          </a:solidFill>
          <a:ln>
            <a:noFill/>
          </a:ln>
          <a:effectLst/>
        </p:spPr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7564E4-DA3E-4B6D-8306-FCEC9F668F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064" y="1123950"/>
            <a:ext cx="792162" cy="3652838"/>
          </a:xfrm>
          <a:prstGeom prst="rect">
            <a:avLst/>
          </a:prstGeom>
          <a:noFill/>
          <a:ln w="38100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GB" altLang="en-US" sz="900">
              <a:solidFill>
                <a:schemeClr val="bg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E2C252F-8CD2-4316-A0A4-A4D8C57CD3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7525" y="1109663"/>
            <a:ext cx="792163" cy="3652837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GB" altLang="en-US" sz="900">
              <a:solidFill>
                <a:schemeClr val="bg1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C29885F-522F-4FD2-8EE4-A21E2C570FBC}"/>
              </a:ext>
            </a:extLst>
          </p:cNvPr>
          <p:cNvSpPr txBox="1"/>
          <p:nvPr/>
        </p:nvSpPr>
        <p:spPr>
          <a:xfrm>
            <a:off x="6263097" y="3509947"/>
            <a:ext cx="2714323" cy="110799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GB" sz="1100" dirty="0">
                <a:solidFill>
                  <a:schemeClr val="tx2">
                    <a:lumMod val="75000"/>
                  </a:schemeClr>
                </a:solidFill>
              </a:rPr>
              <a:t>Including presence in the media</a:t>
            </a:r>
            <a:r>
              <a:rPr lang="en-GB" sz="1100" dirty="0"/>
              <a:t> </a:t>
            </a:r>
            <a:r>
              <a:rPr lang="en-GB" sz="1100" dirty="0">
                <a:highlight>
                  <a:srgbClr val="830022"/>
                </a:highlight>
              </a:rPr>
              <a:t>reduces</a:t>
            </a:r>
            <a:r>
              <a:rPr lang="en-GB" sz="1100" dirty="0"/>
              <a:t> </a:t>
            </a:r>
            <a:r>
              <a:rPr lang="en-GB" sz="1100" dirty="0">
                <a:solidFill>
                  <a:schemeClr val="tx2">
                    <a:lumMod val="75000"/>
                  </a:schemeClr>
                </a:solidFill>
              </a:rPr>
              <a:t>the size of:</a:t>
            </a:r>
          </a:p>
          <a:p>
            <a:pPr lvl="1">
              <a:defRPr/>
            </a:pPr>
            <a:r>
              <a:rPr lang="en-GB" sz="1100" dirty="0">
                <a:solidFill>
                  <a:schemeClr val="tx2">
                    <a:lumMod val="75000"/>
                  </a:schemeClr>
                </a:solidFill>
              </a:rPr>
              <a:t>Negative effect of being woman</a:t>
            </a:r>
          </a:p>
          <a:p>
            <a:pPr lvl="1">
              <a:defRPr/>
            </a:pPr>
            <a:r>
              <a:rPr lang="en-GB" sz="1100" dirty="0">
                <a:solidFill>
                  <a:schemeClr val="tx2">
                    <a:lumMod val="75000"/>
                  </a:schemeClr>
                </a:solidFill>
              </a:rPr>
              <a:t>Positive effect of being educated</a:t>
            </a:r>
          </a:p>
          <a:p>
            <a:pPr lvl="1">
              <a:defRPr/>
            </a:pPr>
            <a:r>
              <a:rPr lang="en-GB" sz="1100" dirty="0">
                <a:solidFill>
                  <a:schemeClr val="tx2">
                    <a:lumMod val="75000"/>
                  </a:schemeClr>
                </a:solidFill>
              </a:rPr>
              <a:t>Positive effect of having political experience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D3C9DDD-75E4-4988-8B22-425CA05E64C5}"/>
              </a:ext>
            </a:extLst>
          </p:cNvPr>
          <p:cNvSpPr txBox="1"/>
          <p:nvPr/>
        </p:nvSpPr>
        <p:spPr>
          <a:xfrm>
            <a:off x="6775812" y="4699276"/>
            <a:ext cx="2201607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GB" sz="1100" dirty="0">
                <a:highlight>
                  <a:srgbClr val="830022"/>
                </a:highlight>
              </a:rPr>
              <a:t>amplifies </a:t>
            </a:r>
            <a:r>
              <a:rPr lang="en-GB" sz="1100" dirty="0">
                <a:solidFill>
                  <a:schemeClr val="tx2">
                    <a:lumMod val="75000"/>
                  </a:schemeClr>
                </a:solidFill>
              </a:rPr>
              <a:t>the size of:</a:t>
            </a:r>
          </a:p>
          <a:p>
            <a:pPr lvl="1">
              <a:defRPr/>
            </a:pPr>
            <a:r>
              <a:rPr lang="en-GB" sz="1100" dirty="0">
                <a:solidFill>
                  <a:schemeClr val="tx2">
                    <a:lumMod val="75000"/>
                  </a:schemeClr>
                </a:solidFill>
              </a:rPr>
              <a:t>Being </a:t>
            </a:r>
            <a:r>
              <a:rPr lang="en-GB" sz="1100" i="1" dirty="0">
                <a:solidFill>
                  <a:schemeClr val="tx2">
                    <a:lumMod val="75000"/>
                  </a:schemeClr>
                </a:solidFill>
              </a:rPr>
              <a:t>too much </a:t>
            </a:r>
            <a:r>
              <a:rPr lang="en-GB" sz="1100" dirty="0">
                <a:solidFill>
                  <a:schemeClr val="tx2">
                    <a:lumMod val="75000"/>
                  </a:schemeClr>
                </a:solidFill>
              </a:rPr>
              <a:t>educated (PhD)</a:t>
            </a:r>
          </a:p>
          <a:p>
            <a:pPr lvl="1">
              <a:defRPr/>
            </a:pPr>
            <a:r>
              <a:rPr lang="en-GB" sz="1100" dirty="0">
                <a:solidFill>
                  <a:schemeClr val="tx2">
                    <a:lumMod val="75000"/>
                  </a:schemeClr>
                </a:solidFill>
              </a:rPr>
              <a:t>Being young</a:t>
            </a:r>
          </a:p>
        </p:txBody>
      </p:sp>
    </p:spTree>
    <p:custDataLst>
      <p:tags r:id="rId1"/>
    </p:custDataLst>
  </p:cSld>
  <p:clrMapOvr>
    <a:masterClrMapping/>
  </p:clrMapOvr>
  <p:transition spd="slow" advTm="631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9" grpId="0" animBg="1"/>
      <p:bldP spid="38" grpId="0" animBg="1"/>
      <p:bldP spid="40" grpId="0" animBg="1"/>
      <p:bldP spid="41" grpId="0" animBg="1"/>
      <p:bldP spid="43" grpId="0" animBg="1"/>
      <p:bldP spid="44" grpId="0" animBg="1"/>
      <p:bldP spid="46" grpId="0" animBg="1"/>
      <p:bldP spid="20" grpId="0" animBg="1"/>
      <p:bldP spid="5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C77202-EBD9-452C-A718-53FE7732B7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24" y="1192794"/>
            <a:ext cx="8206986" cy="4811232"/>
          </a:xfrm>
          <a:prstGeom prst="rect">
            <a:avLst/>
          </a:prstGeom>
        </p:spPr>
      </p:pic>
      <p:sp>
        <p:nvSpPr>
          <p:cNvPr id="46083" name="Date Placeholder 3">
            <a:extLst>
              <a:ext uri="{FF2B5EF4-FFF2-40B4-BE49-F238E27FC236}">
                <a16:creationId xmlns:a16="http://schemas.microsoft.com/office/drawing/2014/main" id="{5E9BC33A-FC0B-4F34-BC84-692FF6535EE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EA514A7-58E6-4F47-98D0-C7E4479FB19F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6084" name="Footer Placeholder 4">
            <a:extLst>
              <a:ext uri="{FF2B5EF4-FFF2-40B4-BE49-F238E27FC236}">
                <a16:creationId xmlns:a16="http://schemas.microsoft.com/office/drawing/2014/main" id="{DA834FB5-B1F4-4301-9846-62C364E86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6085" name="Slide Number Placeholder 5">
            <a:extLst>
              <a:ext uri="{FF2B5EF4-FFF2-40B4-BE49-F238E27FC236}">
                <a16:creationId xmlns:a16="http://schemas.microsoft.com/office/drawing/2014/main" id="{6DA635E7-DAB1-455B-BCC5-B61612C2B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32B5AB95-B32A-45E3-976F-F8AE4D4EB1B4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6086" name="Rectangle 2">
            <a:extLst>
              <a:ext uri="{FF2B5EF4-FFF2-40B4-BE49-F238E27FC236}">
                <a16:creationId xmlns:a16="http://schemas.microsoft.com/office/drawing/2014/main" id="{290AF0A3-91BA-4A07-9542-E673259265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6013" y="409575"/>
            <a:ext cx="7416800" cy="504825"/>
          </a:xfrm>
        </p:spPr>
        <p:txBody>
          <a:bodyPr/>
          <a:lstStyle/>
          <a:p>
            <a:pPr eaLnBrk="1" hangingPunct="1"/>
            <a:r>
              <a:rPr lang="en-US" altLang="en-US"/>
              <a:t>The literature: Individual Characteristics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7E289C-BDB9-4B87-9AAD-29F3AE6DEF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5229" y="1227717"/>
            <a:ext cx="830926" cy="4811233"/>
          </a:xfrm>
          <a:prstGeom prst="rect">
            <a:avLst/>
          </a:prstGeom>
          <a:noFill/>
          <a:ln w="76200" algn="ctr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GB" altLang="en-US" sz="90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BA92D2-1860-4036-B498-C01641CA9A42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564079" y="4314914"/>
            <a:ext cx="460495" cy="2842867"/>
          </a:xfrm>
          <a:prstGeom prst="rect">
            <a:avLst/>
          </a:prstGeom>
          <a:noFill/>
          <a:ln w="76200" algn="ctr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GB" altLang="en-US" sz="900">
              <a:solidFill>
                <a:schemeClr val="bg1"/>
              </a:solidFill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ABCBB88D-7905-44E7-AC25-F475944C5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9230" y="2501727"/>
            <a:ext cx="924806" cy="157414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600" b="1">
                <a:solidFill>
                  <a:schemeClr val="bg1"/>
                </a:solidFill>
              </a:rPr>
              <a:t>POSITIVE</a:t>
            </a: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4884786C-15D0-4B7C-BFA0-34DBD4C81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3517" y="2204864"/>
            <a:ext cx="924807" cy="157414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600" b="1" dirty="0">
                <a:solidFill>
                  <a:schemeClr val="bg1"/>
                </a:solidFill>
              </a:rPr>
              <a:t>NEGATIVE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C7C9DE-A9D5-4BDF-9665-9C78BE3802F9}"/>
              </a:ext>
            </a:extLst>
          </p:cNvPr>
          <p:cNvSpPr/>
          <p:nvPr/>
        </p:nvSpPr>
        <p:spPr bwMode="auto">
          <a:xfrm>
            <a:off x="8236530" y="3071343"/>
            <a:ext cx="924806" cy="17593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GB" sz="600" b="1" dirty="0"/>
              <a:t>NOT SIGNIFICANT</a:t>
            </a:r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0140A19E-88A1-4A06-B44C-06FD232C1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3517" y="2776364"/>
            <a:ext cx="924807" cy="157414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600" b="1"/>
              <a:t>NOT ANALYZED</a:t>
            </a:r>
          </a:p>
        </p:txBody>
      </p:sp>
    </p:spTree>
    <p:custDataLst>
      <p:tags r:id="rId1"/>
    </p:custDataLst>
  </p:cSld>
  <p:clrMapOvr>
    <a:masterClrMapping/>
  </p:clrMapOvr>
  <p:transition spd="slow" advTm="1777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3">
            <a:extLst>
              <a:ext uri="{FF2B5EF4-FFF2-40B4-BE49-F238E27FC236}">
                <a16:creationId xmlns:a16="http://schemas.microsoft.com/office/drawing/2014/main" id="{F509DC2C-8038-4EDB-986E-E47535715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388" y="1484663"/>
            <a:ext cx="8137525" cy="399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Title 1">
            <a:extLst>
              <a:ext uri="{FF2B5EF4-FFF2-40B4-BE49-F238E27FC236}">
                <a16:creationId xmlns:a16="http://schemas.microsoft.com/office/drawing/2014/main" id="{BA16324C-943C-4558-9B42-22CA013B85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409575"/>
            <a:ext cx="7559675" cy="504825"/>
          </a:xfrm>
        </p:spPr>
        <p:txBody>
          <a:bodyPr/>
          <a:lstStyle/>
          <a:p>
            <a:r>
              <a:rPr lang="en-GB" altLang="en-US"/>
              <a:t>Results – Additional Evidence on experience</a:t>
            </a:r>
            <a:br>
              <a:rPr lang="en-GB" altLang="en-US"/>
            </a:br>
            <a:endParaRPr lang="en-GB" altLang="en-US"/>
          </a:p>
        </p:txBody>
      </p:sp>
      <p:sp>
        <p:nvSpPr>
          <p:cNvPr id="44036" name="Date Placeholder 4">
            <a:extLst>
              <a:ext uri="{FF2B5EF4-FFF2-40B4-BE49-F238E27FC236}">
                <a16:creationId xmlns:a16="http://schemas.microsoft.com/office/drawing/2014/main" id="{AB49382B-CA29-4684-9DB3-2A5075AD013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F28F56A-43D2-497F-9194-39F8F4521AD5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4037" name="Footer Placeholder 5">
            <a:extLst>
              <a:ext uri="{FF2B5EF4-FFF2-40B4-BE49-F238E27FC236}">
                <a16:creationId xmlns:a16="http://schemas.microsoft.com/office/drawing/2014/main" id="{6A599E4D-6199-4F06-AD91-AB308590E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4038" name="Slide Number Placeholder 6">
            <a:extLst>
              <a:ext uri="{FF2B5EF4-FFF2-40B4-BE49-F238E27FC236}">
                <a16:creationId xmlns:a16="http://schemas.microsoft.com/office/drawing/2014/main" id="{32C3DA9F-1960-4ABB-A50F-045410427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364CD859-4A60-4327-B4D5-99E2241BE93F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A4C52F-239E-47F8-ACAB-642749E53D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133600"/>
            <a:ext cx="7632700" cy="996950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GB" altLang="en-US" sz="900">
              <a:solidFill>
                <a:schemeClr val="bg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A4770D8-332A-4186-851C-A790548F6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" y="3209925"/>
            <a:ext cx="7632700" cy="784225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GB" altLang="en-US" sz="90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5202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57E73B32-C882-4425-8602-6DC54D61DC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Robustness test</a:t>
            </a:r>
          </a:p>
        </p:txBody>
      </p:sp>
      <p:sp>
        <p:nvSpPr>
          <p:cNvPr id="45059" name="Text Placeholder 2">
            <a:extLst>
              <a:ext uri="{FF2B5EF4-FFF2-40B4-BE49-F238E27FC236}">
                <a16:creationId xmlns:a16="http://schemas.microsoft.com/office/drawing/2014/main" id="{392CA182-E52D-482F-8C96-AA920417137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916113"/>
            <a:ext cx="8135938" cy="4114800"/>
          </a:xfrm>
        </p:spPr>
        <p:txBody>
          <a:bodyPr/>
          <a:lstStyle/>
          <a:p>
            <a:r>
              <a:rPr lang="en-GB" altLang="en-US" dirty="0"/>
              <a:t>In the appendix of the paper:</a:t>
            </a:r>
          </a:p>
          <a:p>
            <a:pPr lvl="1"/>
            <a:r>
              <a:rPr lang="en-GB" altLang="en-US" dirty="0"/>
              <a:t>Alternative dependent variable (Position change between ballot position and final results as in </a:t>
            </a:r>
            <a:r>
              <a:rPr lang="en-GB" altLang="en-US" i="1" dirty="0" err="1"/>
              <a:t>Mechtel</a:t>
            </a:r>
            <a:r>
              <a:rPr lang="en-GB" altLang="en-US" i="1" dirty="0"/>
              <a:t> 2014</a:t>
            </a:r>
            <a:r>
              <a:rPr lang="en-GB" altLang="en-US" dirty="0"/>
              <a:t>)</a:t>
            </a:r>
          </a:p>
          <a:p>
            <a:pPr lvl="1"/>
            <a:r>
              <a:rPr lang="en-GB" altLang="en-US" dirty="0"/>
              <a:t>Excluding “champions” and “</a:t>
            </a:r>
            <a:r>
              <a:rPr lang="en-GB" altLang="en-US" dirty="0" err="1"/>
              <a:t>loosers</a:t>
            </a:r>
            <a:r>
              <a:rPr lang="en-GB" altLang="en-US" dirty="0"/>
              <a:t>” (top/bottom 95</a:t>
            </a:r>
            <a:r>
              <a:rPr lang="en-GB" altLang="en-US" baseline="30000" dirty="0"/>
              <a:t>th </a:t>
            </a:r>
            <a:r>
              <a:rPr lang="en-GB" altLang="en-US" dirty="0"/>
              <a:t>percentile)</a:t>
            </a:r>
          </a:p>
        </p:txBody>
      </p:sp>
      <p:sp>
        <p:nvSpPr>
          <p:cNvPr id="45060" name="Date Placeholder 4">
            <a:extLst>
              <a:ext uri="{FF2B5EF4-FFF2-40B4-BE49-F238E27FC236}">
                <a16:creationId xmlns:a16="http://schemas.microsoft.com/office/drawing/2014/main" id="{AD9E4CC9-B441-4339-B3C2-0A11D6F087C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67B61C7-2C32-428F-9FF6-1B1734DF5B42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5061" name="Footer Placeholder 5">
            <a:extLst>
              <a:ext uri="{FF2B5EF4-FFF2-40B4-BE49-F238E27FC236}">
                <a16:creationId xmlns:a16="http://schemas.microsoft.com/office/drawing/2014/main" id="{A1FAEA13-38E3-4B0E-83FC-7DE0702BB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5062" name="Slide Number Placeholder 6">
            <a:extLst>
              <a:ext uri="{FF2B5EF4-FFF2-40B4-BE49-F238E27FC236}">
                <a16:creationId xmlns:a16="http://schemas.microsoft.com/office/drawing/2014/main" id="{A461E65A-09C8-49D7-813B-86C99E5A4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EAAD8989-2EFF-4220-AFDF-349D240EF506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it-IT" altLang="en-US" sz="11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Tm="36233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90BC6-88B7-40DA-A202-3332F0224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How does the effect vary among parties ?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0523AC-C049-4BB3-9A64-9DC91EDBB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573EC5-D07B-4813-91B0-2A5672DF9CA2}" type="datetime1">
              <a:rPr lang="it-IT" altLang="en-US" smtClean="0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2E73BD-7084-4823-A08E-14DA077D2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49B026-BBBF-435B-A90E-8CFFC37D1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12BABABC-90A6-4808-B06F-3A7BFD8AD99A}" type="slidenum">
              <a:rPr lang="it-IT" altLang="en-US" smtClean="0"/>
              <a:pPr>
                <a:defRPr/>
              </a:pPr>
              <a:t>33</a:t>
            </a:fld>
            <a:endParaRPr lang="it-IT" alt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1D99A2-30D1-48AF-8FB3-70BA5CB9B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027" y="1412776"/>
            <a:ext cx="8203945" cy="403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14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192"/>
    </mc:Choice>
    <mc:Fallback xmlns="">
      <p:transition spd="slow" advTm="190192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4BAC6-8350-4C89-8F5D-397B0E8CA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PREDICTIONS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E2AA48-F7CF-4BB4-8875-A45CAE692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573EC5-D07B-4813-91B0-2A5672DF9CA2}" type="datetime1">
              <a:rPr lang="it-IT" altLang="en-US" smtClean="0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E08BF0-C64D-4A22-875A-E36B7732A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ABE386-0FC5-4669-ACFD-1E9E3A3AD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12BABABC-90A6-4808-B06F-3A7BFD8AD99A}" type="slidenum">
              <a:rPr lang="it-IT" altLang="en-US" smtClean="0"/>
              <a:pPr>
                <a:defRPr/>
              </a:pPr>
              <a:t>34</a:t>
            </a:fld>
            <a:endParaRPr lang="it-IT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2C840DA-B6CC-48E5-8C0D-A37353E6A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837" y="1728787"/>
            <a:ext cx="7172325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307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>
            <a:extLst>
              <a:ext uri="{FF2B5EF4-FFF2-40B4-BE49-F238E27FC236}">
                <a16:creationId xmlns:a16="http://schemas.microsoft.com/office/drawing/2014/main" id="{7C66AAF0-1E18-41F1-972B-A010EE3E6C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Summing up</a:t>
            </a:r>
          </a:p>
        </p:txBody>
      </p:sp>
      <p:sp>
        <p:nvSpPr>
          <p:cNvPr id="48131" name="Date Placeholder 4">
            <a:extLst>
              <a:ext uri="{FF2B5EF4-FFF2-40B4-BE49-F238E27FC236}">
                <a16:creationId xmlns:a16="http://schemas.microsoft.com/office/drawing/2014/main" id="{0CB352AD-D284-4FB3-AD7D-7D23166CDB7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FD9B9C7-0874-463E-B2FC-A870762C3AF1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8132" name="Footer Placeholder 5">
            <a:extLst>
              <a:ext uri="{FF2B5EF4-FFF2-40B4-BE49-F238E27FC236}">
                <a16:creationId xmlns:a16="http://schemas.microsoft.com/office/drawing/2014/main" id="{A9B36116-7A43-4F2D-8A3A-48750389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48133" name="Slide Number Placeholder 6">
            <a:extLst>
              <a:ext uri="{FF2B5EF4-FFF2-40B4-BE49-F238E27FC236}">
                <a16:creationId xmlns:a16="http://schemas.microsoft.com/office/drawing/2014/main" id="{96EF526A-6036-41A6-ABBB-FF5A4050C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CC1C4F21-B9B1-443A-AD01-4E5A54254B4D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4B4AC0F-40C8-450F-B785-72BB2AFD2C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9200" y="1371600"/>
            <a:ext cx="7924800" cy="4114800"/>
          </a:xfrm>
        </p:spPr>
        <p:txBody>
          <a:bodyPr/>
          <a:lstStyle/>
          <a:p>
            <a:pPr>
              <a:defRPr/>
            </a:pPr>
            <a:r>
              <a:rPr lang="en-GB" sz="2000" dirty="0"/>
              <a:t>Having a Master/Bachelor degree has a </a:t>
            </a:r>
            <a:r>
              <a:rPr lang="en-GB" sz="2000" dirty="0">
                <a:highlight>
                  <a:srgbClr val="00FF00"/>
                </a:highlight>
              </a:rPr>
              <a:t>positive/</a:t>
            </a:r>
            <a:r>
              <a:rPr lang="en-GB" sz="2000" dirty="0">
                <a:highlight>
                  <a:srgbClr val="C0C0C0"/>
                </a:highlight>
              </a:rPr>
              <a:t>null</a:t>
            </a:r>
            <a:r>
              <a:rPr lang="en-GB" sz="2000" dirty="0">
                <a:highlight>
                  <a:srgbClr val="00FF00"/>
                </a:highlight>
              </a:rPr>
              <a:t> effect</a:t>
            </a:r>
          </a:p>
          <a:p>
            <a:pPr>
              <a:defRPr/>
            </a:pPr>
            <a:r>
              <a:rPr lang="en-GB" sz="2000" dirty="0"/>
              <a:t>Having a PhD has a </a:t>
            </a:r>
            <a:r>
              <a:rPr lang="en-GB" sz="2000" dirty="0">
                <a:highlight>
                  <a:srgbClr val="FF0000"/>
                </a:highlight>
              </a:rPr>
              <a:t>negative/</a:t>
            </a:r>
            <a:r>
              <a:rPr lang="en-GB" sz="2000" dirty="0">
                <a:highlight>
                  <a:srgbClr val="C0C0C0"/>
                </a:highlight>
              </a:rPr>
              <a:t>null</a:t>
            </a:r>
            <a:r>
              <a:rPr lang="en-GB" sz="2000" dirty="0">
                <a:highlight>
                  <a:srgbClr val="FF0000"/>
                </a:highlight>
              </a:rPr>
              <a:t> effect</a:t>
            </a:r>
          </a:p>
          <a:p>
            <a:pPr>
              <a:defRPr/>
            </a:pPr>
            <a:r>
              <a:rPr lang="en-GB" sz="2000" dirty="0"/>
              <a:t>Having a strong political experience </a:t>
            </a:r>
            <a:r>
              <a:rPr lang="en-GB" sz="2000" dirty="0">
                <a:highlight>
                  <a:srgbClr val="00FF00"/>
                </a:highlight>
              </a:rPr>
              <a:t>has a positive effect</a:t>
            </a:r>
          </a:p>
          <a:p>
            <a:pPr>
              <a:defRPr/>
            </a:pPr>
            <a:r>
              <a:rPr lang="en-GB" sz="2000" dirty="0"/>
              <a:t>Being woman as a </a:t>
            </a:r>
            <a:r>
              <a:rPr lang="en-GB" sz="2000" dirty="0">
                <a:highlight>
                  <a:srgbClr val="FF0000"/>
                </a:highlight>
              </a:rPr>
              <a:t>negative effect</a:t>
            </a:r>
          </a:p>
          <a:p>
            <a:pPr>
              <a:defRPr/>
            </a:pPr>
            <a:r>
              <a:rPr lang="en-GB" b="1" dirty="0"/>
              <a:t>Including presence in the media</a:t>
            </a:r>
          </a:p>
          <a:p>
            <a:pPr lvl="1">
              <a:defRPr/>
            </a:pPr>
            <a:r>
              <a:rPr lang="en-GB" dirty="0">
                <a:solidFill>
                  <a:schemeClr val="bg1"/>
                </a:solidFill>
                <a:highlight>
                  <a:srgbClr val="830022"/>
                </a:highlight>
              </a:rPr>
              <a:t> reduces the size of</a:t>
            </a:r>
            <a:r>
              <a:rPr lang="en-GB" dirty="0">
                <a:solidFill>
                  <a:schemeClr val="bg1"/>
                </a:solidFill>
              </a:rPr>
              <a:t>:</a:t>
            </a:r>
          </a:p>
          <a:p>
            <a:pPr marL="1162050" lvl="3" indent="-342900">
              <a:buClr>
                <a:srgbClr val="822433"/>
              </a:buClr>
              <a:defRPr/>
            </a:pPr>
            <a:r>
              <a:rPr lang="en-GB" sz="1800" dirty="0"/>
              <a:t>Negative effect of being woman</a:t>
            </a:r>
          </a:p>
          <a:p>
            <a:pPr marL="1162050" lvl="3" indent="-342900">
              <a:buClr>
                <a:srgbClr val="822433"/>
              </a:buClr>
              <a:defRPr/>
            </a:pPr>
            <a:r>
              <a:rPr lang="en-GB" sz="1800" dirty="0"/>
              <a:t>Positive effect of being educated</a:t>
            </a:r>
          </a:p>
          <a:p>
            <a:pPr marL="1162050" lvl="3" indent="-342900">
              <a:buClr>
                <a:srgbClr val="822433"/>
              </a:buClr>
              <a:defRPr/>
            </a:pPr>
            <a:r>
              <a:rPr lang="en-GB" sz="1800" dirty="0"/>
              <a:t>Positive effect of having political experience</a:t>
            </a:r>
          </a:p>
          <a:p>
            <a:pPr lvl="1">
              <a:defRPr/>
            </a:pPr>
            <a:r>
              <a:rPr lang="en-GB" dirty="0">
                <a:solidFill>
                  <a:schemeClr val="bg1"/>
                </a:solidFill>
                <a:highlight>
                  <a:srgbClr val="830022"/>
                </a:highlight>
              </a:rPr>
              <a:t>amplifies the size of:</a:t>
            </a:r>
          </a:p>
          <a:p>
            <a:pPr marL="1162050" lvl="3" indent="-342900">
              <a:buClr>
                <a:srgbClr val="822433"/>
              </a:buClr>
              <a:defRPr/>
            </a:pPr>
            <a:r>
              <a:rPr lang="en-GB" sz="1800" dirty="0"/>
              <a:t>Being too much educated (PhD)</a:t>
            </a:r>
          </a:p>
          <a:p>
            <a:pPr marL="1162050" lvl="3" indent="-342900">
              <a:buClr>
                <a:srgbClr val="822433"/>
              </a:buClr>
              <a:defRPr/>
            </a:pPr>
            <a:r>
              <a:rPr lang="en-GB" sz="1800" dirty="0"/>
              <a:t>Being young</a:t>
            </a:r>
          </a:p>
          <a:p>
            <a:pPr lvl="1">
              <a:defRPr/>
            </a:pPr>
            <a:endParaRPr lang="en-GB" sz="11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endParaRPr lang="en-GB" dirty="0"/>
          </a:p>
          <a:p>
            <a:pPr lvl="1">
              <a:defRPr/>
            </a:pPr>
            <a:endParaRPr lang="en-GB" dirty="0"/>
          </a:p>
          <a:p>
            <a:pPr lvl="1">
              <a:defRPr/>
            </a:pPr>
            <a:endParaRPr lang="en-GB" dirty="0"/>
          </a:p>
        </p:txBody>
      </p:sp>
    </p:spTree>
    <p:custDataLst>
      <p:tags r:id="rId1"/>
    </p:custDataLst>
  </p:cSld>
  <p:clrMapOvr>
    <a:masterClrMapping/>
  </p:clrMapOvr>
  <p:transition spd="slow" advTm="28524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6B806-BF32-4422-B185-93685C625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Summing up the relationships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F92764-DAA3-4E50-A7CE-5FF7A3F19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573EC5-D07B-4813-91B0-2A5672DF9CA2}" type="datetime1">
              <a:rPr lang="it-IT" altLang="en-US" smtClean="0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1C6867-7F03-4137-8FF0-26781BAFC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417360-25B6-40DF-BCDF-492669CB4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12BABABC-90A6-4808-B06F-3A7BFD8AD99A}" type="slidenum">
              <a:rPr lang="it-IT" altLang="en-US" smtClean="0"/>
              <a:pPr>
                <a:defRPr/>
              </a:pPr>
              <a:t>36</a:t>
            </a:fld>
            <a:endParaRPr lang="it-IT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94E0D5-C8DE-47B2-8609-6CE10BE59FD2}"/>
              </a:ext>
            </a:extLst>
          </p:cNvPr>
          <p:cNvSpPr txBox="1"/>
          <p:nvPr/>
        </p:nvSpPr>
        <p:spPr>
          <a:xfrm>
            <a:off x="2346102" y="1276931"/>
            <a:ext cx="1080120" cy="338554"/>
          </a:xfrm>
          <a:prstGeom prst="rect">
            <a:avLst/>
          </a:prstGeom>
          <a:noFill/>
          <a:ln w="38100">
            <a:solidFill>
              <a:srgbClr val="790022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tx1"/>
                </a:solidFill>
              </a:rPr>
              <a:t>women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AEAF89-32FB-4C50-81E2-10D3044FDEF6}"/>
              </a:ext>
            </a:extLst>
          </p:cNvPr>
          <p:cNvSpPr txBox="1"/>
          <p:nvPr/>
        </p:nvSpPr>
        <p:spPr>
          <a:xfrm>
            <a:off x="2346102" y="2035254"/>
            <a:ext cx="1080120" cy="338554"/>
          </a:xfrm>
          <a:prstGeom prst="rect">
            <a:avLst/>
          </a:prstGeom>
          <a:noFill/>
          <a:ln w="38100">
            <a:solidFill>
              <a:srgbClr val="790022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tx1"/>
                </a:solidFill>
              </a:rPr>
              <a:t>education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B46285-7942-4318-80D1-2A559322EE75}"/>
              </a:ext>
            </a:extLst>
          </p:cNvPr>
          <p:cNvSpPr txBox="1"/>
          <p:nvPr/>
        </p:nvSpPr>
        <p:spPr>
          <a:xfrm>
            <a:off x="2364798" y="2883093"/>
            <a:ext cx="1214080" cy="584775"/>
          </a:xfrm>
          <a:prstGeom prst="rect">
            <a:avLst/>
          </a:prstGeom>
          <a:noFill/>
          <a:ln w="38100">
            <a:solidFill>
              <a:srgbClr val="790022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tx1"/>
                </a:solidFill>
              </a:rPr>
              <a:t>Political experience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81BD6BB-AB4C-46C9-A1C0-4E06DD9C65BF}"/>
              </a:ext>
            </a:extLst>
          </p:cNvPr>
          <p:cNvSpPr txBox="1"/>
          <p:nvPr/>
        </p:nvSpPr>
        <p:spPr>
          <a:xfrm>
            <a:off x="2346102" y="4153309"/>
            <a:ext cx="1718136" cy="338554"/>
          </a:xfrm>
          <a:prstGeom prst="rect">
            <a:avLst/>
          </a:prstGeom>
          <a:noFill/>
          <a:ln w="38100">
            <a:solidFill>
              <a:srgbClr val="790022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tx1"/>
                </a:solidFill>
              </a:rPr>
              <a:t>Popular on web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4D8141-CAF7-43BE-BF32-B00220B3D726}"/>
              </a:ext>
            </a:extLst>
          </p:cNvPr>
          <p:cNvSpPr txBox="1"/>
          <p:nvPr/>
        </p:nvSpPr>
        <p:spPr>
          <a:xfrm>
            <a:off x="323528" y="1556792"/>
            <a:ext cx="1080120" cy="338554"/>
          </a:xfrm>
          <a:prstGeom prst="rect">
            <a:avLst/>
          </a:prstGeom>
          <a:noFill/>
          <a:ln w="38100">
            <a:solidFill>
              <a:srgbClr val="790022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tx1"/>
                </a:solidFill>
              </a:rPr>
              <a:t>Left-wing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A1F218-30D6-45BB-90C3-A4947DD8757D}"/>
              </a:ext>
            </a:extLst>
          </p:cNvPr>
          <p:cNvSpPr txBox="1"/>
          <p:nvPr/>
        </p:nvSpPr>
        <p:spPr>
          <a:xfrm>
            <a:off x="178623" y="2566214"/>
            <a:ext cx="1214080" cy="338554"/>
          </a:xfrm>
          <a:prstGeom prst="rect">
            <a:avLst/>
          </a:prstGeom>
          <a:noFill/>
          <a:ln w="38100">
            <a:solidFill>
              <a:srgbClr val="790022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tx1"/>
                </a:solidFill>
              </a:rPr>
              <a:t>Right-wing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CEDF2E-E430-4776-81C9-A32B07317B07}"/>
              </a:ext>
            </a:extLst>
          </p:cNvPr>
          <p:cNvSpPr txBox="1"/>
          <p:nvPr/>
        </p:nvSpPr>
        <p:spPr>
          <a:xfrm>
            <a:off x="5868144" y="1844824"/>
            <a:ext cx="1800200" cy="1077218"/>
          </a:xfrm>
          <a:prstGeom prst="rect">
            <a:avLst/>
          </a:prstGeom>
          <a:noFill/>
          <a:ln w="38100">
            <a:solidFill>
              <a:srgbClr val="790022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tx1"/>
                </a:solidFill>
              </a:rPr>
              <a:t>Electoral Success</a:t>
            </a:r>
          </a:p>
        </p:txBody>
      </p: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6CBEA74B-4EFD-41B9-9C10-4B8CA0F8A0BA}"/>
              </a:ext>
            </a:extLst>
          </p:cNvPr>
          <p:cNvCxnSpPr>
            <a:cxnSpLocks/>
            <a:stCxn id="12" idx="3"/>
          </p:cNvCxnSpPr>
          <p:nvPr/>
        </p:nvCxnSpPr>
        <p:spPr bwMode="auto">
          <a:xfrm flipV="1">
            <a:off x="3578878" y="2634056"/>
            <a:ext cx="2289266" cy="541425"/>
          </a:xfrm>
          <a:prstGeom prst="bentConnector3">
            <a:avLst>
              <a:gd name="adj1" fmla="val 50000"/>
            </a:avLst>
          </a:prstGeom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id="{25CFD209-0FBF-42D7-B2EB-9FC15E07F4BC}"/>
              </a:ext>
            </a:extLst>
          </p:cNvPr>
          <p:cNvCxnSpPr>
            <a:cxnSpLocks/>
            <a:stCxn id="10" idx="3"/>
            <a:endCxn id="16" idx="0"/>
          </p:cNvCxnSpPr>
          <p:nvPr/>
        </p:nvCxnSpPr>
        <p:spPr bwMode="auto">
          <a:xfrm>
            <a:off x="3426222" y="1446208"/>
            <a:ext cx="3342022" cy="398616"/>
          </a:xfrm>
          <a:prstGeom prst="bentConnector2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0" name="Connector: Elbow 69">
            <a:extLst>
              <a:ext uri="{FF2B5EF4-FFF2-40B4-BE49-F238E27FC236}">
                <a16:creationId xmlns:a16="http://schemas.microsoft.com/office/drawing/2014/main" id="{A73A07A0-A0D4-43F9-81B5-0DCFF4A84A76}"/>
              </a:ext>
            </a:extLst>
          </p:cNvPr>
          <p:cNvCxnSpPr>
            <a:cxnSpLocks/>
            <a:stCxn id="13" idx="3"/>
            <a:endCxn id="16" idx="2"/>
          </p:cNvCxnSpPr>
          <p:nvPr/>
        </p:nvCxnSpPr>
        <p:spPr bwMode="auto">
          <a:xfrm flipV="1">
            <a:off x="4064238" y="2922042"/>
            <a:ext cx="2704006" cy="1400544"/>
          </a:xfrm>
          <a:prstGeom prst="bentConnector2">
            <a:avLst/>
          </a:prstGeom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5" name="Connector: Elbow 74">
            <a:extLst>
              <a:ext uri="{FF2B5EF4-FFF2-40B4-BE49-F238E27FC236}">
                <a16:creationId xmlns:a16="http://schemas.microsoft.com/office/drawing/2014/main" id="{F77E2A1D-8AD7-4933-B216-1223021CBDC5}"/>
              </a:ext>
            </a:extLst>
          </p:cNvPr>
          <p:cNvCxnSpPr>
            <a:cxnSpLocks/>
            <a:stCxn id="14" idx="0"/>
            <a:endCxn id="10" idx="0"/>
          </p:cNvCxnSpPr>
          <p:nvPr/>
        </p:nvCxnSpPr>
        <p:spPr bwMode="auto">
          <a:xfrm rot="5400000" flipH="1" flipV="1">
            <a:off x="1734945" y="405575"/>
            <a:ext cx="279861" cy="2022574"/>
          </a:xfrm>
          <a:prstGeom prst="bentConnector3">
            <a:avLst>
              <a:gd name="adj1" fmla="val 181683"/>
            </a:avLst>
          </a:prstGeom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3" name="Connector: Elbow 82">
            <a:extLst>
              <a:ext uri="{FF2B5EF4-FFF2-40B4-BE49-F238E27FC236}">
                <a16:creationId xmlns:a16="http://schemas.microsoft.com/office/drawing/2014/main" id="{0B22B032-4137-4623-8207-4E69B8EE6977}"/>
              </a:ext>
            </a:extLst>
          </p:cNvPr>
          <p:cNvCxnSpPr>
            <a:cxnSpLocks/>
            <a:stCxn id="15" idx="3"/>
            <a:endCxn id="10" idx="1"/>
          </p:cNvCxnSpPr>
          <p:nvPr/>
        </p:nvCxnSpPr>
        <p:spPr bwMode="auto">
          <a:xfrm flipV="1">
            <a:off x="1392703" y="1446208"/>
            <a:ext cx="953399" cy="1289283"/>
          </a:xfrm>
          <a:prstGeom prst="bentConnector3">
            <a:avLst>
              <a:gd name="adj1" fmla="val 50000"/>
            </a:avLst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6" name="Connector: Elbow 85">
            <a:extLst>
              <a:ext uri="{FF2B5EF4-FFF2-40B4-BE49-F238E27FC236}">
                <a16:creationId xmlns:a16="http://schemas.microsoft.com/office/drawing/2014/main" id="{FB9A65BD-118A-4A36-BD40-29C4AB7D858C}"/>
              </a:ext>
            </a:extLst>
          </p:cNvPr>
          <p:cNvCxnSpPr>
            <a:cxnSpLocks/>
            <a:stCxn id="15" idx="3"/>
            <a:endCxn id="11" idx="1"/>
          </p:cNvCxnSpPr>
          <p:nvPr/>
        </p:nvCxnSpPr>
        <p:spPr bwMode="auto">
          <a:xfrm flipV="1">
            <a:off x="1392703" y="2204531"/>
            <a:ext cx="953399" cy="530960"/>
          </a:xfrm>
          <a:prstGeom prst="bentConnector3">
            <a:avLst>
              <a:gd name="adj1" fmla="val 50000"/>
            </a:avLst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9" name="Connector: Elbow 118">
            <a:extLst>
              <a:ext uri="{FF2B5EF4-FFF2-40B4-BE49-F238E27FC236}">
                <a16:creationId xmlns:a16="http://schemas.microsoft.com/office/drawing/2014/main" id="{6808888A-C661-46E3-9D9B-5691CF27DBE5}"/>
              </a:ext>
            </a:extLst>
          </p:cNvPr>
          <p:cNvCxnSpPr>
            <a:cxnSpLocks/>
            <a:stCxn id="15" idx="2"/>
            <a:endCxn id="12" idx="1"/>
          </p:cNvCxnSpPr>
          <p:nvPr/>
        </p:nvCxnSpPr>
        <p:spPr bwMode="auto">
          <a:xfrm rot="16200000" flipH="1">
            <a:off x="1439874" y="2250556"/>
            <a:ext cx="270713" cy="1579135"/>
          </a:xfrm>
          <a:prstGeom prst="bentConnector2">
            <a:avLst/>
          </a:prstGeom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09B32467-3658-4944-BBF0-9A778DF2D9F5}"/>
              </a:ext>
            </a:extLst>
          </p:cNvPr>
          <p:cNvCxnSpPr>
            <a:cxnSpLocks/>
            <a:stCxn id="11" idx="3"/>
          </p:cNvCxnSpPr>
          <p:nvPr/>
        </p:nvCxnSpPr>
        <p:spPr bwMode="auto">
          <a:xfrm flipV="1">
            <a:off x="3426222" y="2197652"/>
            <a:ext cx="2441922" cy="6879"/>
          </a:xfrm>
          <a:prstGeom prst="straightConnector1">
            <a:avLst/>
          </a:prstGeom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1" name="Connector: Elbow 130">
            <a:extLst>
              <a:ext uri="{FF2B5EF4-FFF2-40B4-BE49-F238E27FC236}">
                <a16:creationId xmlns:a16="http://schemas.microsoft.com/office/drawing/2014/main" id="{5D38A494-39DF-4F51-9AD2-41E5F923B739}"/>
              </a:ext>
            </a:extLst>
          </p:cNvPr>
          <p:cNvCxnSpPr>
            <a:cxnSpLocks/>
            <a:stCxn id="13" idx="0"/>
            <a:endCxn id="12" idx="2"/>
          </p:cNvCxnSpPr>
          <p:nvPr/>
        </p:nvCxnSpPr>
        <p:spPr bwMode="auto">
          <a:xfrm rot="16200000" flipV="1">
            <a:off x="2745784" y="3693923"/>
            <a:ext cx="685441" cy="233332"/>
          </a:xfrm>
          <a:prstGeom prst="bentConnector3">
            <a:avLst>
              <a:gd name="adj1" fmla="val 50000"/>
            </a:avLst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4" name="Connector: Elbow 133">
            <a:extLst>
              <a:ext uri="{FF2B5EF4-FFF2-40B4-BE49-F238E27FC236}">
                <a16:creationId xmlns:a16="http://schemas.microsoft.com/office/drawing/2014/main" id="{BDAFD207-8546-428D-BB58-E612179135FA}"/>
              </a:ext>
            </a:extLst>
          </p:cNvPr>
          <p:cNvCxnSpPr>
            <a:cxnSpLocks/>
            <a:stCxn id="13" idx="1"/>
            <a:endCxn id="11" idx="2"/>
          </p:cNvCxnSpPr>
          <p:nvPr/>
        </p:nvCxnSpPr>
        <p:spPr bwMode="auto">
          <a:xfrm rot="10800000" flipH="1">
            <a:off x="2346102" y="2373808"/>
            <a:ext cx="540060" cy="1948778"/>
          </a:xfrm>
          <a:prstGeom prst="bentConnector4">
            <a:avLst>
              <a:gd name="adj1" fmla="val -42329"/>
              <a:gd name="adj2" fmla="val 88231"/>
            </a:avLst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0" name="Connector: Elbow 139">
            <a:extLst>
              <a:ext uri="{FF2B5EF4-FFF2-40B4-BE49-F238E27FC236}">
                <a16:creationId xmlns:a16="http://schemas.microsoft.com/office/drawing/2014/main" id="{C00F094D-B4A1-40C9-8DAA-65FE0931229D}"/>
              </a:ext>
            </a:extLst>
          </p:cNvPr>
          <p:cNvCxnSpPr>
            <a:cxnSpLocks/>
            <a:stCxn id="13" idx="1"/>
            <a:endCxn id="10" idx="2"/>
          </p:cNvCxnSpPr>
          <p:nvPr/>
        </p:nvCxnSpPr>
        <p:spPr bwMode="auto">
          <a:xfrm rot="10800000" flipH="1">
            <a:off x="2346102" y="1615486"/>
            <a:ext cx="540060" cy="2707101"/>
          </a:xfrm>
          <a:prstGeom prst="bentConnector4">
            <a:avLst>
              <a:gd name="adj1" fmla="val -70548"/>
              <a:gd name="adj2" fmla="val 90283"/>
            </a:avLst>
          </a:prstGeom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10227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A41EA-1413-4E03-ACF7-3E1886837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Limitations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6D7E8-E69B-4B1C-90E9-02A75E9589D4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16013" y="1752600"/>
            <a:ext cx="7416427" cy="4114800"/>
          </a:xfrm>
        </p:spPr>
        <p:txBody>
          <a:bodyPr/>
          <a:lstStyle/>
          <a:p>
            <a:r>
              <a:rPr lang="en-GB" dirty="0"/>
              <a:t>Descriptive realm… we control for a lot of factors but still difficult to claim any causality</a:t>
            </a:r>
          </a:p>
          <a:p>
            <a:r>
              <a:rPr lang="en-GB" dirty="0"/>
              <a:t>Do these attributes </a:t>
            </a:r>
            <a:r>
              <a:rPr lang="en-GB" i="1" dirty="0"/>
              <a:t>really matters </a:t>
            </a:r>
            <a:r>
              <a:rPr lang="en-GB" dirty="0"/>
              <a:t>in the political discussion ? </a:t>
            </a:r>
          </a:p>
          <a:p>
            <a:r>
              <a:rPr lang="en-GB" dirty="0"/>
              <a:t>Why more educated/experienced politicians have more success ? It is because of political rents or because of appreciation by voters?</a:t>
            </a:r>
          </a:p>
          <a:p>
            <a:r>
              <a:rPr lang="en-GB" dirty="0"/>
              <a:t>What do voters know and value about politicians?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F62227-9624-4468-80B4-27E77E0F3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573EC5-D07B-4813-91B0-2A5672DF9CA2}" type="datetime1">
              <a:rPr lang="it-IT" altLang="en-US" smtClean="0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F2A77A-DCD3-4C3D-82C6-CECAF975E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7D09AF-6AAB-4149-AA93-B5F42AA4C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12BABABC-90A6-4808-B06F-3A7BFD8AD99A}" type="slidenum">
              <a:rPr lang="it-IT" altLang="en-US" smtClean="0"/>
              <a:pPr>
                <a:defRPr/>
              </a:pPr>
              <a:t>37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59551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906"/>
    </mc:Choice>
    <mc:Fallback xmlns="">
      <p:transition spd="slow" advTm="69906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A41EA-1413-4E03-ACF7-3E1886837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Future research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6D7E8-E69B-4B1C-90E9-02A75E9589D4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16013" y="1752600"/>
            <a:ext cx="7416427" cy="4114800"/>
          </a:xfrm>
        </p:spPr>
        <p:txBody>
          <a:bodyPr/>
          <a:lstStyle/>
          <a:p>
            <a:r>
              <a:rPr lang="en-GB" dirty="0"/>
              <a:t>A </a:t>
            </a:r>
            <a:r>
              <a:rPr lang="en-GB" b="1" dirty="0"/>
              <a:t>randomized experiment </a:t>
            </a:r>
            <a:r>
              <a:rPr lang="en-GB" dirty="0"/>
              <a:t>to evaluate </a:t>
            </a:r>
            <a:r>
              <a:rPr lang="en-GB" i="1" dirty="0"/>
              <a:t>if</a:t>
            </a:r>
            <a:r>
              <a:rPr lang="en-GB" dirty="0"/>
              <a:t> voters care about those characteristics and how much they value them.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F62227-9624-4468-80B4-27E77E0F3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573EC5-D07B-4813-91B0-2A5672DF9CA2}" type="datetime1">
              <a:rPr lang="it-IT" altLang="en-US" smtClean="0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F2A77A-DCD3-4C3D-82C6-CECAF975E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7D09AF-6AAB-4149-AA93-B5F42AA4C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12BABABC-90A6-4808-B06F-3A7BFD8AD99A}" type="slidenum">
              <a:rPr lang="it-IT" altLang="en-US" smtClean="0"/>
              <a:pPr>
                <a:defRPr/>
              </a:pPr>
              <a:t>38</a:t>
            </a:fld>
            <a:endParaRPr lang="it-IT" altLang="en-US"/>
          </a:p>
        </p:txBody>
      </p:sp>
      <p:pic>
        <p:nvPicPr>
          <p:cNvPr id="8" name="Graphic 7" descr="Group of people with solid fill">
            <a:extLst>
              <a:ext uri="{FF2B5EF4-FFF2-40B4-BE49-F238E27FC236}">
                <a16:creationId xmlns:a16="http://schemas.microsoft.com/office/drawing/2014/main" id="{E3D2006B-3E37-4A46-A21F-13DD95494F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19672" y="3352800"/>
            <a:ext cx="914400" cy="914400"/>
          </a:xfrm>
          <a:prstGeom prst="rect">
            <a:avLst/>
          </a:prstGeom>
        </p:spPr>
      </p:pic>
      <p:pic>
        <p:nvPicPr>
          <p:cNvPr id="9" name="Graphic 8" descr="Group of people with solid fill">
            <a:extLst>
              <a:ext uri="{FF2B5EF4-FFF2-40B4-BE49-F238E27FC236}">
                <a16:creationId xmlns:a16="http://schemas.microsoft.com/office/drawing/2014/main" id="{27A0B28D-A80E-4377-A057-6AEB03AE8C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52216" y="4627860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11AB6BB-0555-4DE5-A5B6-6E667C4FBEC0}"/>
              </a:ext>
            </a:extLst>
          </p:cNvPr>
          <p:cNvSpPr txBox="1"/>
          <p:nvPr/>
        </p:nvSpPr>
        <p:spPr>
          <a:xfrm>
            <a:off x="3886644" y="3393440"/>
            <a:ext cx="25575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000000"/>
                </a:solidFill>
              </a:rPr>
              <a:t>We give them information about politicians</a:t>
            </a:r>
          </a:p>
          <a:p>
            <a:r>
              <a:rPr lang="en-GB" sz="1400" dirty="0">
                <a:solidFill>
                  <a:srgbClr val="000000"/>
                </a:solidFill>
              </a:rPr>
              <a:t>(education, experience, etc…)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922064-93D3-4CDF-B551-0BE0AE2EF1BA}"/>
              </a:ext>
            </a:extLst>
          </p:cNvPr>
          <p:cNvSpPr txBox="1"/>
          <p:nvPr/>
        </p:nvSpPr>
        <p:spPr>
          <a:xfrm>
            <a:off x="1586880" y="4163794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FF0000"/>
                </a:solidFill>
              </a:rPr>
              <a:t>treatment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E7729C-C460-463D-A307-E28C53E3E81E}"/>
              </a:ext>
            </a:extLst>
          </p:cNvPr>
          <p:cNvSpPr txBox="1"/>
          <p:nvPr/>
        </p:nvSpPr>
        <p:spPr>
          <a:xfrm>
            <a:off x="1623691" y="5431879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000000"/>
                </a:solidFill>
              </a:rPr>
              <a:t>control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7464C54E-4A26-4B51-8B12-047BCA06E1AF}"/>
              </a:ext>
            </a:extLst>
          </p:cNvPr>
          <p:cNvSpPr/>
          <p:nvPr/>
        </p:nvSpPr>
        <p:spPr bwMode="auto">
          <a:xfrm>
            <a:off x="2782629" y="3573016"/>
            <a:ext cx="940123" cy="369332"/>
          </a:xfrm>
          <a:prstGeom prst="rightArrow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D096EE55-67AA-463C-BE21-B8A8E955C227}"/>
              </a:ext>
            </a:extLst>
          </p:cNvPr>
          <p:cNvSpPr/>
          <p:nvPr/>
        </p:nvSpPr>
        <p:spPr bwMode="auto">
          <a:xfrm>
            <a:off x="2781245" y="5057447"/>
            <a:ext cx="4209282" cy="369332"/>
          </a:xfrm>
          <a:prstGeom prst="rightArrow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6E7B4F-04E5-4875-85AD-625512BA6E7B}"/>
              </a:ext>
            </a:extLst>
          </p:cNvPr>
          <p:cNvSpPr txBox="1"/>
          <p:nvPr/>
        </p:nvSpPr>
        <p:spPr>
          <a:xfrm>
            <a:off x="6990527" y="5057447"/>
            <a:ext cx="2557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000000"/>
                </a:solidFill>
              </a:rPr>
              <a:t>VOTE 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6F3717-6529-4331-B946-6EB4F5D22D47}"/>
              </a:ext>
            </a:extLst>
          </p:cNvPr>
          <p:cNvSpPr txBox="1"/>
          <p:nvPr/>
        </p:nvSpPr>
        <p:spPr>
          <a:xfrm>
            <a:off x="6963783" y="3466792"/>
            <a:ext cx="2557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000000"/>
                </a:solidFill>
              </a:rPr>
              <a:t>VOTE Y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71FAEE77-8039-4C53-9936-2B78DC9D951B}"/>
              </a:ext>
            </a:extLst>
          </p:cNvPr>
          <p:cNvSpPr/>
          <p:nvPr/>
        </p:nvSpPr>
        <p:spPr bwMode="auto">
          <a:xfrm>
            <a:off x="6444208" y="3482776"/>
            <a:ext cx="519575" cy="369332"/>
          </a:xfrm>
          <a:prstGeom prst="rightArrow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5B0D553-1B12-4857-A627-B105DA38DD38}"/>
              </a:ext>
            </a:extLst>
          </p:cNvPr>
          <p:cNvSpPr txBox="1"/>
          <p:nvPr/>
        </p:nvSpPr>
        <p:spPr>
          <a:xfrm>
            <a:off x="7493982" y="3723511"/>
            <a:ext cx="7200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800" b="1" dirty="0">
                <a:solidFill>
                  <a:srgbClr val="822433"/>
                </a:solidFill>
              </a:rPr>
              <a:t>?</a:t>
            </a:r>
            <a:endParaRPr lang="en-GB" sz="1600" b="1" dirty="0">
              <a:solidFill>
                <a:srgbClr val="8224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7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429"/>
    </mc:Choice>
    <mc:Fallback xmlns="">
      <p:transition spd="slow" advTm="38429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7B74C-1C14-41EF-997C-7EC36E81D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Future research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AED842-1105-426B-A39B-EDCD008CB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573EC5-D07B-4813-91B0-2A5672DF9CA2}" type="datetime1">
              <a:rPr lang="it-IT" altLang="en-US" smtClean="0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E6BE6F-2F3F-4853-90E2-DC775B2FB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B8A65F-55AD-4C03-8060-ABE01B147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12BABABC-90A6-4808-B06F-3A7BFD8AD99A}" type="slidenum">
              <a:rPr lang="it-IT" altLang="en-US" smtClean="0"/>
              <a:pPr>
                <a:defRPr/>
              </a:pPr>
              <a:t>39</a:t>
            </a:fld>
            <a:endParaRPr lang="it-IT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86AE13-AB97-4380-B3C8-C29FEDA8A8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1402952"/>
            <a:ext cx="4756351" cy="425735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5628CBC-B2BA-4913-9A04-58040E6EF95F}"/>
              </a:ext>
            </a:extLst>
          </p:cNvPr>
          <p:cNvSpPr txBox="1"/>
          <p:nvPr/>
        </p:nvSpPr>
        <p:spPr>
          <a:xfrm>
            <a:off x="2521881" y="957589"/>
            <a:ext cx="38160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tx1"/>
                </a:solidFill>
              </a:rPr>
              <a:t>www.elezionitrasparentiroma.it</a:t>
            </a:r>
          </a:p>
        </p:txBody>
      </p:sp>
    </p:spTree>
    <p:extLst>
      <p:ext uri="{BB962C8B-B14F-4D97-AF65-F5344CB8AC3E}">
        <p14:creationId xmlns:p14="http://schemas.microsoft.com/office/powerpoint/2010/main" val="193249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748"/>
    </mc:Choice>
    <mc:Fallback xmlns="">
      <p:transition spd="slow" advTm="18748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A41EA-1413-4E03-ACF7-3E1886837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Future research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6D7E8-E69B-4B1C-90E9-02A75E9589D4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16013" y="1752600"/>
            <a:ext cx="7416427" cy="4114800"/>
          </a:xfrm>
        </p:spPr>
        <p:txBody>
          <a:bodyPr/>
          <a:lstStyle/>
          <a:p>
            <a:r>
              <a:rPr lang="en-GB" dirty="0"/>
              <a:t>The experiment is running </a:t>
            </a:r>
            <a:r>
              <a:rPr lang="en-GB" b="1" dirty="0"/>
              <a:t>right now! </a:t>
            </a:r>
            <a:r>
              <a:rPr lang="en-GB" dirty="0"/>
              <a:t>We will analyse the results in the following months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F62227-9624-4468-80B4-27E77E0F3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573EC5-D07B-4813-91B0-2A5672DF9CA2}" type="datetime1">
              <a:rPr lang="it-IT" altLang="en-US" smtClean="0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F2A77A-DCD3-4C3D-82C6-CECAF975E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7D09AF-6AAB-4149-AA93-B5F42AA4C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12BABABC-90A6-4808-B06F-3A7BFD8AD99A}" type="slidenum">
              <a:rPr lang="it-IT" altLang="en-US" smtClean="0"/>
              <a:pPr>
                <a:defRPr/>
              </a:pPr>
              <a:t>40</a:t>
            </a:fld>
            <a:endParaRPr lang="it-IT" alt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B95DCFB-F242-42F6-9C02-43CC179BB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187" y="3356992"/>
            <a:ext cx="7305626" cy="219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65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77"/>
    </mc:Choice>
    <mc:Fallback xmlns="">
      <p:transition spd="slow" advTm="5977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4" descr="A group of people standing in front of a crowd&#10;&#10;Description automatically generated">
            <a:extLst>
              <a:ext uri="{FF2B5EF4-FFF2-40B4-BE49-F238E27FC236}">
                <a16:creationId xmlns:a16="http://schemas.microsoft.com/office/drawing/2014/main" id="{633DB5AF-E2A0-4DFE-AB62-1B9F37503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0"/>
            <a:ext cx="8447087" cy="5521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Date Placeholder 3">
            <a:extLst>
              <a:ext uri="{FF2B5EF4-FFF2-40B4-BE49-F238E27FC236}">
                <a16:creationId xmlns:a16="http://schemas.microsoft.com/office/drawing/2014/main" id="{F6559E0F-1500-4946-8930-B040C9E4823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EBDFE4E-967C-4ABA-8DC1-00B48B5FE49E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1204" name="Footer Placeholder 4">
            <a:extLst>
              <a:ext uri="{FF2B5EF4-FFF2-40B4-BE49-F238E27FC236}">
                <a16:creationId xmlns:a16="http://schemas.microsoft.com/office/drawing/2014/main" id="{86544E9C-A1E4-42D3-9EB0-5994C6DA6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1205" name="Slide Number Placeholder 5">
            <a:extLst>
              <a:ext uri="{FF2B5EF4-FFF2-40B4-BE49-F238E27FC236}">
                <a16:creationId xmlns:a16="http://schemas.microsoft.com/office/drawing/2014/main" id="{FCD32A8C-1F3C-4211-B425-125CF0A35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A5F94E90-EA57-4087-AE91-6CA0ABFAE082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29701" name="Rectangle 14">
            <a:extLst>
              <a:ext uri="{FF2B5EF4-FFF2-40B4-BE49-F238E27FC236}">
                <a16:creationId xmlns:a16="http://schemas.microsoft.com/office/drawing/2014/main" id="{8ADF20CD-AD82-4D83-9A47-318AA5C355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81796" y="3065636"/>
            <a:ext cx="6133207" cy="396044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6000" dirty="0">
                <a:solidFill>
                  <a:schemeClr val="bg1"/>
                </a:solidFill>
                <a:highlight>
                  <a:srgbClr val="FF0000"/>
                </a:highlight>
              </a:rPr>
              <a:t>Thanks for your attention! </a:t>
            </a:r>
            <a:r>
              <a:rPr lang="en-US" altLang="en-US" sz="3600" dirty="0">
                <a:solidFill>
                  <a:schemeClr val="bg1"/>
                </a:solidFill>
                <a:highlight>
                  <a:srgbClr val="830022"/>
                </a:highlight>
              </a:rPr>
              <a:t>Feedbacks, critics and proposals are welcome!</a:t>
            </a:r>
            <a:endParaRPr lang="en-US" altLang="en-US" sz="6000" dirty="0">
              <a:solidFill>
                <a:schemeClr val="bg1"/>
              </a:solidFill>
              <a:highlight>
                <a:srgbClr val="830022"/>
              </a:highlight>
            </a:endParaRPr>
          </a:p>
        </p:txBody>
      </p:sp>
      <p:sp>
        <p:nvSpPr>
          <p:cNvPr id="51207" name="Rectangle 18">
            <a:extLst>
              <a:ext uri="{FF2B5EF4-FFF2-40B4-BE49-F238E27FC236}">
                <a16:creationId xmlns:a16="http://schemas.microsoft.com/office/drawing/2014/main" id="{8290668A-0134-4120-BCC9-D7B067DCA1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838" y="-349250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90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1A2D31-1776-4AAF-BD4E-276767F9FA74}"/>
              </a:ext>
            </a:extLst>
          </p:cNvPr>
          <p:cNvSpPr txBox="1"/>
          <p:nvPr/>
        </p:nvSpPr>
        <p:spPr>
          <a:xfrm>
            <a:off x="-17658" y="5521127"/>
            <a:ext cx="30152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highlight>
                  <a:srgbClr val="822433"/>
                </a:highlight>
              </a:rPr>
              <a:t>gabrielepinto.com  gabriele.pinto@uniroma1.it</a:t>
            </a:r>
          </a:p>
        </p:txBody>
      </p:sp>
    </p:spTree>
  </p:cSld>
  <p:clrMapOvr>
    <a:masterClrMapping/>
  </p:clrMapOvr>
  <p:transition spd="slow" advTm="28329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BC59073A-410D-499F-86CE-10105985EF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460" y="2420888"/>
            <a:ext cx="879353" cy="879353"/>
          </a:xfrm>
          <a:prstGeom prst="rect">
            <a:avLst/>
          </a:prstGeom>
        </p:spPr>
      </p:pic>
      <p:sp>
        <p:nvSpPr>
          <p:cNvPr id="19458" name="Date Placeholder 4">
            <a:extLst>
              <a:ext uri="{FF2B5EF4-FFF2-40B4-BE49-F238E27FC236}">
                <a16:creationId xmlns:a16="http://schemas.microsoft.com/office/drawing/2014/main" id="{62CA7AF9-FCA7-4020-984D-ED4FA2E749D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E2E3CF8-3FCB-4519-93F6-54B152F53939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9459" name="Footer Placeholder 5">
            <a:extLst>
              <a:ext uri="{FF2B5EF4-FFF2-40B4-BE49-F238E27FC236}">
                <a16:creationId xmlns:a16="http://schemas.microsoft.com/office/drawing/2014/main" id="{4A348CE0-E75D-47CE-9324-0BEA0E6C0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9460" name="Slide Number Placeholder 6">
            <a:extLst>
              <a:ext uri="{FF2B5EF4-FFF2-40B4-BE49-F238E27FC236}">
                <a16:creationId xmlns:a16="http://schemas.microsoft.com/office/drawing/2014/main" id="{5A0E9379-2CB4-456B-B55A-715398324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A639EBF0-5019-48D9-9ED3-45BA7A009B52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19461" name="Rectangle 2">
            <a:extLst>
              <a:ext uri="{FF2B5EF4-FFF2-40B4-BE49-F238E27FC236}">
                <a16:creationId xmlns:a16="http://schemas.microsoft.com/office/drawing/2014/main" id="{6D2DF801-FB87-4BBF-938A-5499706B98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6013" y="404813"/>
            <a:ext cx="7416800" cy="561975"/>
          </a:xfrm>
        </p:spPr>
        <p:txBody>
          <a:bodyPr/>
          <a:lstStyle/>
          <a:p>
            <a:pPr eaLnBrk="1" hangingPunct="1"/>
            <a:r>
              <a:rPr lang="en-US" altLang="en-US" dirty="0"/>
              <a:t>Parties cares about competence…</a:t>
            </a:r>
          </a:p>
        </p:txBody>
      </p:sp>
      <p:sp>
        <p:nvSpPr>
          <p:cNvPr id="19463" name="Rectangle 8">
            <a:extLst>
              <a:ext uri="{FF2B5EF4-FFF2-40B4-BE49-F238E27FC236}">
                <a16:creationId xmlns:a16="http://schemas.microsoft.com/office/drawing/2014/main" id="{F652C7C8-8761-46AF-90BE-35FB40C265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630238"/>
            <a:ext cx="1841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900">
              <a:solidFill>
                <a:schemeClr val="bg1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06FD929-6421-48E3-ABD0-9CEC191E9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9592" y="1752600"/>
            <a:ext cx="7776096" cy="4114800"/>
          </a:xfrm>
        </p:spPr>
        <p:txBody>
          <a:bodyPr/>
          <a:lstStyle/>
          <a:p>
            <a:pPr marL="0" indent="0">
              <a:buNone/>
            </a:pPr>
            <a:r>
              <a:rPr lang="it-IT" sz="1800" b="1" dirty="0"/>
              <a:t>Statuto del Partito Democratico, Articolo 25, comma f</a:t>
            </a:r>
          </a:p>
          <a:p>
            <a:pPr marL="0" indent="0">
              <a:buNone/>
            </a:pPr>
            <a:r>
              <a:rPr lang="it-IT" sz="1800" i="1" dirty="0"/>
              <a:t>il principio del merito che assicuri la </a:t>
            </a:r>
            <a:r>
              <a:rPr lang="it-IT" sz="1800" b="1" i="1" dirty="0"/>
              <a:t>selezione di candidati competenti</a:t>
            </a:r>
            <a:r>
              <a:rPr lang="it-IT" sz="1800" i="1" dirty="0"/>
              <a:t>, anche in relazione ai diversi ambiti dell’attività parlamentare e alle precedenti esperienze svolte;</a:t>
            </a:r>
          </a:p>
          <a:p>
            <a:pPr marL="0" indent="0">
              <a:buNone/>
            </a:pPr>
            <a:endParaRPr lang="it-IT" i="1" dirty="0"/>
          </a:p>
          <a:p>
            <a:pPr marL="0" indent="0">
              <a:buNone/>
            </a:pPr>
            <a:r>
              <a:rPr lang="it-IT" sz="1800" i="1" dirty="0"/>
              <a:t>"la forza politica in Parlamento con il più alto numero di </a:t>
            </a:r>
            <a:r>
              <a:rPr lang="it-IT" sz="1800" b="1" i="1" dirty="0"/>
              <a:t>donne </a:t>
            </a:r>
            <a:r>
              <a:rPr lang="it-IT" sz="1800" i="1" dirty="0"/>
              <a:t>e </a:t>
            </a:r>
            <a:r>
              <a:rPr lang="it-IT" sz="1800" b="1" i="1" dirty="0"/>
              <a:t>laureati</a:t>
            </a:r>
            <a:r>
              <a:rPr lang="it-IT" sz="1800" i="1" dirty="0"/>
              <a:t>» </a:t>
            </a:r>
            <a:r>
              <a:rPr lang="it-IT" sz="1800" b="1" dirty="0"/>
              <a:t>Riccardo Fraccaro</a:t>
            </a:r>
          </a:p>
          <a:p>
            <a:pPr marL="0" indent="0">
              <a:buNone/>
            </a:pPr>
            <a:r>
              <a:rPr lang="it-IT" sz="1800" i="1" dirty="0"/>
              <a:t>«La nostra forza politica ha un gruppo parlamentare che è </a:t>
            </a:r>
            <a:r>
              <a:rPr lang="it-IT" sz="1800" b="1" i="1" dirty="0"/>
              <a:t>il primo gruppo parlamentare per laureati di tutto il Parlamento</a:t>
            </a:r>
            <a:r>
              <a:rPr lang="it-IT" sz="1800" i="1" dirty="0"/>
              <a:t>». </a:t>
            </a:r>
          </a:p>
          <a:p>
            <a:pPr marL="0" indent="0">
              <a:buNone/>
            </a:pPr>
            <a:r>
              <a:rPr lang="it-IT" sz="1800" b="1" dirty="0"/>
              <a:t>Luigi Di Maio</a:t>
            </a:r>
          </a:p>
          <a:p>
            <a:pPr marL="0" indent="0">
              <a:buNone/>
            </a:pPr>
            <a:endParaRPr lang="en-GB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569C85-EDEC-451D-B507-C6EA0455D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7098" y="4729482"/>
            <a:ext cx="2412339" cy="109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702568"/>
      </p:ext>
    </p:extLst>
  </p:cSld>
  <p:clrMapOvr>
    <a:masterClrMapping/>
  </p:clrMapOvr>
  <p:transition spd="slow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>
            <a:extLst>
              <a:ext uri="{FF2B5EF4-FFF2-40B4-BE49-F238E27FC236}">
                <a16:creationId xmlns:a16="http://schemas.microsoft.com/office/drawing/2014/main" id="{7237B3E1-0CB6-41E3-8296-158075772C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452438"/>
            <a:ext cx="8135937" cy="504825"/>
          </a:xfrm>
        </p:spPr>
        <p:txBody>
          <a:bodyPr/>
          <a:lstStyle/>
          <a:p>
            <a:r>
              <a:rPr lang="en-GB" altLang="en-US"/>
              <a:t>Current and Future Research</a:t>
            </a:r>
          </a:p>
        </p:txBody>
      </p:sp>
      <p:sp>
        <p:nvSpPr>
          <p:cNvPr id="28675" name="Text Placeholder 2">
            <a:extLst>
              <a:ext uri="{FF2B5EF4-FFF2-40B4-BE49-F238E27FC236}">
                <a16:creationId xmlns:a16="http://schemas.microsoft.com/office/drawing/2014/main" id="{1B438BB6-DE2E-4E6E-96D1-A21A88A1406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371600"/>
            <a:ext cx="4735512" cy="4114800"/>
          </a:xfrm>
        </p:spPr>
        <p:txBody>
          <a:bodyPr/>
          <a:lstStyle/>
          <a:p>
            <a:pPr>
              <a:defRPr/>
            </a:pPr>
            <a:r>
              <a:rPr lang="en-GB" altLang="en-US" sz="1800" dirty="0"/>
              <a:t>A dataset with more than 50k curriculum of candidate politicians.</a:t>
            </a:r>
          </a:p>
          <a:p>
            <a:pPr>
              <a:defRPr/>
            </a:pPr>
            <a:r>
              <a:rPr lang="en-GB" altLang="en-US" sz="1800" dirty="0"/>
              <a:t>What we can do with all this text?</a:t>
            </a:r>
          </a:p>
          <a:p>
            <a:pPr>
              <a:defRPr/>
            </a:pPr>
            <a:r>
              <a:rPr lang="en-GB" altLang="en-US" sz="1800" dirty="0"/>
              <a:t>How can we extract value from this information ? </a:t>
            </a:r>
          </a:p>
          <a:p>
            <a:pPr>
              <a:defRPr/>
            </a:pPr>
            <a:r>
              <a:rPr lang="en-GB" altLang="en-US" sz="1800" dirty="0"/>
              <a:t>Features extraction:</a:t>
            </a:r>
          </a:p>
          <a:p>
            <a:pPr lvl="1">
              <a:defRPr/>
            </a:pPr>
            <a:r>
              <a:rPr lang="en-GB" altLang="en-US" sz="1400" dirty="0"/>
              <a:t>Alma mater</a:t>
            </a:r>
          </a:p>
          <a:p>
            <a:pPr lvl="1">
              <a:defRPr/>
            </a:pPr>
            <a:r>
              <a:rPr lang="en-GB" altLang="en-US" sz="1400" dirty="0"/>
              <a:t>Working place</a:t>
            </a:r>
          </a:p>
          <a:p>
            <a:pPr lvl="1">
              <a:defRPr/>
            </a:pPr>
            <a:r>
              <a:rPr lang="en-GB" altLang="en-US" sz="1400" dirty="0"/>
              <a:t>Organizations</a:t>
            </a:r>
            <a:endParaRPr lang="en-GB" altLang="en-US" sz="1800" dirty="0"/>
          </a:p>
          <a:p>
            <a:pPr>
              <a:defRPr/>
            </a:pPr>
            <a:r>
              <a:rPr lang="en-GB" altLang="en-US" sz="1800" dirty="0"/>
              <a:t>Topic modelling</a:t>
            </a:r>
          </a:p>
          <a:p>
            <a:pPr>
              <a:defRPr/>
            </a:pPr>
            <a:r>
              <a:rPr lang="en-GB" altLang="en-US" sz="1800" dirty="0"/>
              <a:t>Network Analysis, others???</a:t>
            </a:r>
          </a:p>
          <a:p>
            <a:pPr>
              <a:defRPr/>
            </a:pPr>
            <a:r>
              <a:rPr lang="en-GB" altLang="en-US" sz="1800" dirty="0"/>
              <a:t>Build a dedicated search engine</a:t>
            </a:r>
          </a:p>
        </p:txBody>
      </p:sp>
      <p:sp>
        <p:nvSpPr>
          <p:cNvPr id="50180" name="Date Placeholder 4">
            <a:extLst>
              <a:ext uri="{FF2B5EF4-FFF2-40B4-BE49-F238E27FC236}">
                <a16:creationId xmlns:a16="http://schemas.microsoft.com/office/drawing/2014/main" id="{254448C7-4644-4195-A885-5C11A67295A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1C5D7A8-3E88-4450-96E9-970D421E7616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0181" name="Footer Placeholder 5">
            <a:extLst>
              <a:ext uri="{FF2B5EF4-FFF2-40B4-BE49-F238E27FC236}">
                <a16:creationId xmlns:a16="http://schemas.microsoft.com/office/drawing/2014/main" id="{60CA4F45-5B22-467B-949B-B8191A330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0182" name="Slide Number Placeholder 6">
            <a:extLst>
              <a:ext uri="{FF2B5EF4-FFF2-40B4-BE49-F238E27FC236}">
                <a16:creationId xmlns:a16="http://schemas.microsoft.com/office/drawing/2014/main" id="{7453DDF6-ECC1-43B4-9254-BEF9F100D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A4FF68EA-2480-47FA-9459-4B932168DE3C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43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pic>
        <p:nvPicPr>
          <p:cNvPr id="50184" name="Picture 6">
            <a:extLst>
              <a:ext uri="{FF2B5EF4-FFF2-40B4-BE49-F238E27FC236}">
                <a16:creationId xmlns:a16="http://schemas.microsoft.com/office/drawing/2014/main" id="{8B42B56A-4F59-4E75-AC61-D0BFE6F18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725" y="320675"/>
            <a:ext cx="2765425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F2A6FD9-F41C-4E72-94BA-1C220B5FB5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6879" y="3399222"/>
            <a:ext cx="4932642" cy="13156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D564082-3487-4CCF-899C-CC44D5B343CF}"/>
              </a:ext>
            </a:extLst>
          </p:cNvPr>
          <p:cNvSpPr txBox="1"/>
          <p:nvPr/>
        </p:nvSpPr>
        <p:spPr>
          <a:xfrm>
            <a:off x="1057275" y="5107659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1200" dirty="0">
                <a:solidFill>
                  <a:srgbClr val="000000"/>
                </a:solidFill>
              </a:rPr>
              <a:t>Suppose a journalist wants to find politicians that are related to a certain firm, by writing the name of the firm, they may inspect if that name appears in the curriculum of some politicians.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9678852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48386812-34CB-48C8-B209-64CA0812C2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98525" y="249238"/>
            <a:ext cx="7559675" cy="504825"/>
          </a:xfrm>
        </p:spPr>
        <p:txBody>
          <a:bodyPr/>
          <a:lstStyle/>
          <a:p>
            <a:r>
              <a:rPr lang="it-IT" altLang="en-US"/>
              <a:t>Summary stats</a:t>
            </a:r>
            <a:endParaRPr lang="en-GB" altLang="en-US"/>
          </a:p>
        </p:txBody>
      </p:sp>
      <p:sp>
        <p:nvSpPr>
          <p:cNvPr id="53251" name="Date Placeholder 4">
            <a:extLst>
              <a:ext uri="{FF2B5EF4-FFF2-40B4-BE49-F238E27FC236}">
                <a16:creationId xmlns:a16="http://schemas.microsoft.com/office/drawing/2014/main" id="{DA58DB2C-C706-4510-94E2-0CA4DB21BC17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6D33C72-8F77-47BB-9FCD-B4E31E5E33DF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3252" name="Footer Placeholder 5">
            <a:extLst>
              <a:ext uri="{FF2B5EF4-FFF2-40B4-BE49-F238E27FC236}">
                <a16:creationId xmlns:a16="http://schemas.microsoft.com/office/drawing/2014/main" id="{7D4DD080-40E1-4A22-9644-6C312B9D31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3253" name="Slide Number Placeholder 6">
            <a:extLst>
              <a:ext uri="{FF2B5EF4-FFF2-40B4-BE49-F238E27FC236}">
                <a16:creationId xmlns:a16="http://schemas.microsoft.com/office/drawing/2014/main" id="{E9CF1C28-79B7-4593-8C0A-8FC7F5D974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91FAB91B-0592-4F96-986B-9288F4AA067F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44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grpSp>
        <p:nvGrpSpPr>
          <p:cNvPr id="53254" name="Group 15">
            <a:extLst>
              <a:ext uri="{FF2B5EF4-FFF2-40B4-BE49-F238E27FC236}">
                <a16:creationId xmlns:a16="http://schemas.microsoft.com/office/drawing/2014/main" id="{82BFD74E-6E65-48CB-8753-D5576079F19F}"/>
              </a:ext>
            </a:extLst>
          </p:cNvPr>
          <p:cNvGrpSpPr>
            <a:grpSpLocks/>
          </p:cNvGrpSpPr>
          <p:nvPr/>
        </p:nvGrpSpPr>
        <p:grpSpPr bwMode="auto">
          <a:xfrm>
            <a:off x="2451100" y="1366838"/>
            <a:ext cx="4241800" cy="4124325"/>
            <a:chOff x="0" y="0"/>
            <a:chExt cx="5334000" cy="5188585"/>
          </a:xfrm>
        </p:grpSpPr>
        <p:pic>
          <p:nvPicPr>
            <p:cNvPr id="53255" name="Picture 16">
              <a:extLst>
                <a:ext uri="{FF2B5EF4-FFF2-40B4-BE49-F238E27FC236}">
                  <a16:creationId xmlns:a16="http://schemas.microsoft.com/office/drawing/2014/main" id="{77721D1C-2B57-40BA-B6AD-F1B7B3CD82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52400"/>
              <a:ext cx="5257800" cy="5036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256" name="Text Box 51">
              <a:extLst>
                <a:ext uri="{FF2B5EF4-FFF2-40B4-BE49-F238E27FC236}">
                  <a16:creationId xmlns:a16="http://schemas.microsoft.com/office/drawing/2014/main" id="{55CCBADB-52BA-4026-8837-0F26D430B9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00" y="0"/>
              <a:ext cx="5257800" cy="23685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indent="215900"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just">
                <a:lnSpc>
                  <a:spcPct val="115000"/>
                </a:lnSpc>
                <a:spcBef>
                  <a:spcPct val="0"/>
                </a:spcBef>
                <a:spcAft>
                  <a:spcPts val="1000"/>
                </a:spcAft>
                <a:buClrTx/>
                <a:buFontTx/>
                <a:buNone/>
              </a:pPr>
              <a:r>
                <a:rPr lang="en-US" altLang="en-US" sz="1000">
                  <a:solidFill>
                    <a:schemeClr val="bg1"/>
                  </a:solidFill>
                  <a:latin typeface="CMU Serif" panose="02000603000000000000" pitchFamily="2" charset="0"/>
                  <a:ea typeface="DengXian" panose="02010600030101010101" pitchFamily="2" charset="-122"/>
                </a:rPr>
                <a:t>Figure 5: Example of Ballot list poster. (European Elections 2019)</a:t>
              </a:r>
            </a:p>
          </p:txBody>
        </p:sp>
      </p:grpSp>
    </p:spTree>
  </p:cSld>
  <p:clrMapOvr>
    <a:masterClrMapping/>
  </p:clrMapOvr>
  <p:transition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>
            <a:extLst>
              <a:ext uri="{FF2B5EF4-FFF2-40B4-BE49-F238E27FC236}">
                <a16:creationId xmlns:a16="http://schemas.microsoft.com/office/drawing/2014/main" id="{659DCD02-B252-4FE4-AC4B-E0EE87ACEB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98525" y="249238"/>
            <a:ext cx="7559675" cy="504825"/>
          </a:xfrm>
        </p:spPr>
        <p:txBody>
          <a:bodyPr/>
          <a:lstStyle/>
          <a:p>
            <a:r>
              <a:rPr lang="it-IT" altLang="en-US"/>
              <a:t>Summary stats</a:t>
            </a:r>
            <a:endParaRPr lang="en-GB" altLang="en-US"/>
          </a:p>
        </p:txBody>
      </p:sp>
      <p:sp>
        <p:nvSpPr>
          <p:cNvPr id="54275" name="Date Placeholder 4">
            <a:extLst>
              <a:ext uri="{FF2B5EF4-FFF2-40B4-BE49-F238E27FC236}">
                <a16:creationId xmlns:a16="http://schemas.microsoft.com/office/drawing/2014/main" id="{98CFE63A-848D-4EF7-9B15-B03AB6C96DD9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8FA9504-7345-49D7-9B29-9043FD105102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4276" name="Footer Placeholder 5">
            <a:extLst>
              <a:ext uri="{FF2B5EF4-FFF2-40B4-BE49-F238E27FC236}">
                <a16:creationId xmlns:a16="http://schemas.microsoft.com/office/drawing/2014/main" id="{B25C271D-8950-4FD9-9272-743F091913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4277" name="Slide Number Placeholder 6">
            <a:extLst>
              <a:ext uri="{FF2B5EF4-FFF2-40B4-BE49-F238E27FC236}">
                <a16:creationId xmlns:a16="http://schemas.microsoft.com/office/drawing/2014/main" id="{899AAE1F-0B50-4560-A0F1-C4AD183948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89D3DFF2-1161-4A6C-A908-548ADED63B96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45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pic>
        <p:nvPicPr>
          <p:cNvPr id="54278" name="Picture 7">
            <a:extLst>
              <a:ext uri="{FF2B5EF4-FFF2-40B4-BE49-F238E27FC236}">
                <a16:creationId xmlns:a16="http://schemas.microsoft.com/office/drawing/2014/main" id="{3F6B92F2-1C90-496A-89DF-491F8BDBC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85" b="40662"/>
          <a:stretch>
            <a:fillRect/>
          </a:stretch>
        </p:blipFill>
        <p:spPr bwMode="auto">
          <a:xfrm>
            <a:off x="107950" y="742950"/>
            <a:ext cx="7559675" cy="524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9" name="Graphic 10" descr="Graduation cap">
            <a:extLst>
              <a:ext uri="{FF2B5EF4-FFF2-40B4-BE49-F238E27FC236}">
                <a16:creationId xmlns:a16="http://schemas.microsoft.com/office/drawing/2014/main" id="{5FBDD0DD-6482-4190-83D3-ABABDADC83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850900"/>
            <a:ext cx="1214437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80" name="TextBox 10">
            <a:extLst>
              <a:ext uri="{FF2B5EF4-FFF2-40B4-BE49-F238E27FC236}">
                <a16:creationId xmlns:a16="http://schemas.microsoft.com/office/drawing/2014/main" id="{00CB39F8-5081-4F68-8D41-14BF7CCE1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955800"/>
            <a:ext cx="18716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400" b="1">
                <a:solidFill>
                  <a:schemeClr val="tx1"/>
                </a:solidFill>
              </a:rPr>
              <a:t>LAUREA</a:t>
            </a:r>
            <a:endParaRPr lang="en-GB" altLang="en-US" sz="1400" b="1">
              <a:solidFill>
                <a:schemeClr val="tx1"/>
              </a:solidFill>
            </a:endParaRPr>
          </a:p>
        </p:txBody>
      </p:sp>
      <p:pic>
        <p:nvPicPr>
          <p:cNvPr id="12" name="Graphic 10" descr="Graduation cap">
            <a:extLst>
              <a:ext uri="{FF2B5EF4-FFF2-40B4-BE49-F238E27FC236}">
                <a16:creationId xmlns:a16="http://schemas.microsoft.com/office/drawing/2014/main" id="{AC032022-59A5-411C-9EB0-66FBEE8E3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31395" y="2672872"/>
            <a:ext cx="1213898" cy="1216812"/>
          </a:xfrm>
          <a:prstGeom prst="rect">
            <a:avLst/>
          </a:prstGeom>
          <a:noFill/>
          <a:ln>
            <a:noFill/>
          </a:ln>
        </p:spPr>
      </p:pic>
      <p:sp>
        <p:nvSpPr>
          <p:cNvPr id="54282" name="TextBox 12">
            <a:extLst>
              <a:ext uri="{FF2B5EF4-FFF2-40B4-BE49-F238E27FC236}">
                <a16:creationId xmlns:a16="http://schemas.microsoft.com/office/drawing/2014/main" id="{EB796B1A-3258-476A-A18B-C5C3A6CBE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613" y="3746500"/>
            <a:ext cx="1871662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400" b="1">
                <a:solidFill>
                  <a:schemeClr val="tx1"/>
                </a:solidFill>
              </a:rPr>
              <a:t>PHD</a:t>
            </a:r>
            <a:endParaRPr lang="en-GB" altLang="en-US" sz="1400" b="1">
              <a:solidFill>
                <a:schemeClr val="tx1"/>
              </a:solidFill>
            </a:endParaRPr>
          </a:p>
        </p:txBody>
      </p:sp>
      <p:pic>
        <p:nvPicPr>
          <p:cNvPr id="54283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806A502C-E1E2-44D9-9197-83930E9A89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4259263"/>
            <a:ext cx="1387475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84" name="TextBox 15">
            <a:extLst>
              <a:ext uri="{FF2B5EF4-FFF2-40B4-BE49-F238E27FC236}">
                <a16:creationId xmlns:a16="http://schemas.microsoft.com/office/drawing/2014/main" id="{709A9C08-ACA1-424C-B106-D6582ED58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5513388"/>
            <a:ext cx="18716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400" b="1">
                <a:solidFill>
                  <a:schemeClr val="tx1"/>
                </a:solidFill>
              </a:rPr>
              <a:t>SEX</a:t>
            </a:r>
            <a:endParaRPr lang="en-GB" altLang="en-US" sz="1400" b="1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D49253-3104-4C22-90BD-316FAB8103DA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157203" y="1247093"/>
            <a:ext cx="2447805" cy="677108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98D9646-D374-4DA0-9878-E79AF46E113D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198510" y="3041370"/>
            <a:ext cx="2447805" cy="677108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164A6D-51A0-4E98-9D55-DC39F90B91B5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198511" y="4614053"/>
            <a:ext cx="2447805" cy="677108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4F63BF5E-E2AD-4A9F-A09E-BF93795122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/>
              <a:t>Summary stats</a:t>
            </a:r>
            <a:endParaRPr lang="en-GB" altLang="en-US"/>
          </a:p>
        </p:txBody>
      </p:sp>
      <p:sp>
        <p:nvSpPr>
          <p:cNvPr id="55299" name="Date Placeholder 4">
            <a:extLst>
              <a:ext uri="{FF2B5EF4-FFF2-40B4-BE49-F238E27FC236}">
                <a16:creationId xmlns:a16="http://schemas.microsoft.com/office/drawing/2014/main" id="{7BC113B2-94D0-4585-9878-AE7DB78001B7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EB98BB2-E0DD-476E-A096-AD103B94DCB5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5300" name="Footer Placeholder 5">
            <a:extLst>
              <a:ext uri="{FF2B5EF4-FFF2-40B4-BE49-F238E27FC236}">
                <a16:creationId xmlns:a16="http://schemas.microsoft.com/office/drawing/2014/main" id="{6ADCB3C3-2853-4D11-8FFB-A9CE1FD54F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5301" name="Slide Number Placeholder 6">
            <a:extLst>
              <a:ext uri="{FF2B5EF4-FFF2-40B4-BE49-F238E27FC236}">
                <a16:creationId xmlns:a16="http://schemas.microsoft.com/office/drawing/2014/main" id="{334FEF7A-C693-4F22-8CE7-96EAB33C57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D5A781A3-EAB6-4DEF-B4D1-298302981A0A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46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pic>
        <p:nvPicPr>
          <p:cNvPr id="55302" name="Picture 8">
            <a:extLst>
              <a:ext uri="{FF2B5EF4-FFF2-40B4-BE49-F238E27FC236}">
                <a16:creationId xmlns:a16="http://schemas.microsoft.com/office/drawing/2014/main" id="{C621A0FE-0878-4BCE-8C14-B4FA29AEC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00"/>
          <a:stretch>
            <a:fillRect/>
          </a:stretch>
        </p:blipFill>
        <p:spPr bwMode="auto">
          <a:xfrm>
            <a:off x="223838" y="1557338"/>
            <a:ext cx="8696325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6A35BD1-7188-4298-AE5C-1DFD1D2B011C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876256" y="1988840"/>
            <a:ext cx="2447805" cy="67710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D58999-BB02-49C8-9DA2-95464CF2A862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948264" y="4077072"/>
            <a:ext cx="2447805" cy="677108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>
            <a:extLst>
              <a:ext uri="{FF2B5EF4-FFF2-40B4-BE49-F238E27FC236}">
                <a16:creationId xmlns:a16="http://schemas.microsoft.com/office/drawing/2014/main" id="{39A22815-03AC-4B96-AFA9-F09EE00123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/>
              <a:t>APPENDIX – Summary statistics</a:t>
            </a:r>
            <a:endParaRPr lang="en-GB" altLang="en-US"/>
          </a:p>
        </p:txBody>
      </p:sp>
      <p:sp>
        <p:nvSpPr>
          <p:cNvPr id="56323" name="Date Placeholder 3">
            <a:extLst>
              <a:ext uri="{FF2B5EF4-FFF2-40B4-BE49-F238E27FC236}">
                <a16:creationId xmlns:a16="http://schemas.microsoft.com/office/drawing/2014/main" id="{109F5E4B-65DC-4060-B9B1-DA9DBC09C3E7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3018606-E01B-4083-A1A1-642CB42A6E1F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6324" name="Footer Placeholder 4">
            <a:extLst>
              <a:ext uri="{FF2B5EF4-FFF2-40B4-BE49-F238E27FC236}">
                <a16:creationId xmlns:a16="http://schemas.microsoft.com/office/drawing/2014/main" id="{D225EDA8-A00A-43D1-BE61-40DDD5EB7F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6325" name="Slide Number Placeholder 5">
            <a:extLst>
              <a:ext uri="{FF2B5EF4-FFF2-40B4-BE49-F238E27FC236}">
                <a16:creationId xmlns:a16="http://schemas.microsoft.com/office/drawing/2014/main" id="{55F1F1F6-1D6F-4B0B-BA38-BBB4DCA182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D3BDEEDE-4D39-45C1-A8C2-2CDD9021ECAF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47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88541E-EAF1-4441-8F0B-7F0BD775A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952500"/>
            <a:ext cx="6553200" cy="49530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AB96367E-7A2F-4BAB-8BD9-362FF134AB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/>
              <a:t>APPENDIX - Interpretation magnitude level-log</a:t>
            </a:r>
            <a:endParaRPr lang="en-GB" altLang="en-US"/>
          </a:p>
        </p:txBody>
      </p:sp>
      <p:sp>
        <p:nvSpPr>
          <p:cNvPr id="57347" name="Date Placeholder 3">
            <a:extLst>
              <a:ext uri="{FF2B5EF4-FFF2-40B4-BE49-F238E27FC236}">
                <a16:creationId xmlns:a16="http://schemas.microsoft.com/office/drawing/2014/main" id="{A85F49AB-83FB-4DD0-B5FE-2A5A163C65A3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EFEAFF-0733-451A-8A0B-E8FFCC3726FF}" type="datetime1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07/10/2021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7348" name="Footer Placeholder 4">
            <a:extLst>
              <a:ext uri="{FF2B5EF4-FFF2-40B4-BE49-F238E27FC236}">
                <a16:creationId xmlns:a16="http://schemas.microsoft.com/office/drawing/2014/main" id="{5F4ED44D-65D8-4367-8893-4A93B57DAD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100">
                <a:solidFill>
                  <a:schemeClr val="bg1"/>
                </a:solidFill>
              </a:rPr>
              <a:t>What characteristics of politicians affect electoral success? Estimates from a new dataset of candidates’ CV - Gabriele Pinto</a:t>
            </a:r>
            <a:endParaRPr lang="it-IT" altLang="en-US" sz="1100">
              <a:solidFill>
                <a:schemeClr val="bg1"/>
              </a:solidFill>
            </a:endParaRPr>
          </a:p>
        </p:txBody>
      </p:sp>
      <p:sp>
        <p:nvSpPr>
          <p:cNvPr id="57349" name="Slide Number Placeholder 5">
            <a:extLst>
              <a:ext uri="{FF2B5EF4-FFF2-40B4-BE49-F238E27FC236}">
                <a16:creationId xmlns:a16="http://schemas.microsoft.com/office/drawing/2014/main" id="{5C299591-01DC-43A2-973B-F563F6FD62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en-US" sz="1100">
                <a:solidFill>
                  <a:schemeClr val="bg1"/>
                </a:solidFill>
              </a:rPr>
              <a:t>Pagina </a:t>
            </a:r>
            <a:fld id="{61ECFBF0-0F25-442C-B950-C1F4BC4592C7}" type="slidenum">
              <a:rPr lang="it-IT" altLang="en-US" sz="11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48</a:t>
            </a:fld>
            <a:endParaRPr lang="it-IT" altLang="en-US" sz="1100">
              <a:solidFill>
                <a:schemeClr val="bg1"/>
              </a:solidFill>
            </a:endParaRPr>
          </a:p>
        </p:txBody>
      </p:sp>
      <p:pic>
        <p:nvPicPr>
          <p:cNvPr id="57350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961E49AB-5FA5-4470-A288-66B4B2DD7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484313"/>
            <a:ext cx="6272212" cy="264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1" name="Picture 9">
            <a:extLst>
              <a:ext uri="{FF2B5EF4-FFF2-40B4-BE49-F238E27FC236}">
                <a16:creationId xmlns:a16="http://schemas.microsoft.com/office/drawing/2014/main" id="{69867F1B-D5C2-4C60-ACF9-C658772D3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838" y="4287838"/>
            <a:ext cx="2520950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22B34-CD91-4901-9894-153C351E0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APPENDIX – Excluding top and bottom 5</a:t>
            </a:r>
            <a:r>
              <a:rPr lang="en-GB" baseline="30000" dirty="0"/>
              <a:t>th</a:t>
            </a:r>
            <a:r>
              <a:rPr lang="en-GB" dirty="0"/>
              <a:t> percentile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AC59EB-F5F3-49EB-B54A-2FFAF7784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6F45F0-24F6-47F8-993D-BD6AB6ED6B94}" type="datetime1">
              <a:rPr lang="it-IT" altLang="en-US" smtClean="0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F31366-A80D-4442-88AF-C98B7A736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0B07C-2498-4807-9703-2361ED805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D1A77E95-9F46-4BE7-ABB6-CFABB1C3379F}" type="slidenum">
              <a:rPr lang="it-IT" altLang="en-US" smtClean="0"/>
              <a:pPr>
                <a:defRPr/>
              </a:pPr>
              <a:t>49</a:t>
            </a:fld>
            <a:endParaRPr lang="it-IT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1234AD-1D76-4989-81F5-E470A3264D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179" y="1728787"/>
            <a:ext cx="7621642" cy="34004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044DCDD-DF4B-4FC8-ACD0-3C35E4243BF5}"/>
              </a:ext>
            </a:extLst>
          </p:cNvPr>
          <p:cNvSpPr/>
          <p:nvPr/>
        </p:nvSpPr>
        <p:spPr bwMode="auto">
          <a:xfrm>
            <a:off x="5436096" y="4365104"/>
            <a:ext cx="2592288" cy="604044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FE9B10-63EE-4890-9A71-E46F0E9BAD45}"/>
              </a:ext>
            </a:extLst>
          </p:cNvPr>
          <p:cNvSpPr/>
          <p:nvPr/>
        </p:nvSpPr>
        <p:spPr bwMode="auto">
          <a:xfrm>
            <a:off x="4572000" y="3532090"/>
            <a:ext cx="3581400" cy="604045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87595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22B34-CD91-4901-9894-153C351E0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409575"/>
            <a:ext cx="7776467" cy="1010964"/>
          </a:xfrm>
        </p:spPr>
        <p:txBody>
          <a:bodyPr/>
          <a:lstStyle/>
          <a:p>
            <a:r>
              <a:rPr lang="en-GB" dirty="0"/>
              <a:t>APPENDIX – Alternative dep. Variable (Rank Change)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AC59EB-F5F3-49EB-B54A-2FFAF7784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6F45F0-24F6-47F8-993D-BD6AB6ED6B94}" type="datetime1">
              <a:rPr lang="it-IT" altLang="en-US" smtClean="0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F31366-A80D-4442-88AF-C98B7A736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0B07C-2498-4807-9703-2361ED805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D1A77E95-9F46-4BE7-ABB6-CFABB1C3379F}" type="slidenum">
              <a:rPr lang="it-IT" altLang="en-US" smtClean="0"/>
              <a:pPr>
                <a:defRPr/>
              </a:pPr>
              <a:t>50</a:t>
            </a:fld>
            <a:endParaRPr lang="it-IT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1234AD-1D76-4989-81F5-E470A3264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" y="1728787"/>
            <a:ext cx="8172450" cy="34004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044DCDD-DF4B-4FC8-ACD0-3C35E4243BF5}"/>
              </a:ext>
            </a:extLst>
          </p:cNvPr>
          <p:cNvSpPr/>
          <p:nvPr/>
        </p:nvSpPr>
        <p:spPr bwMode="auto">
          <a:xfrm>
            <a:off x="5436096" y="4365104"/>
            <a:ext cx="2592288" cy="604044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FE9B10-63EE-4890-9A71-E46F0E9BAD45}"/>
              </a:ext>
            </a:extLst>
          </p:cNvPr>
          <p:cNvSpPr/>
          <p:nvPr/>
        </p:nvSpPr>
        <p:spPr bwMode="auto">
          <a:xfrm>
            <a:off x="2667000" y="3428998"/>
            <a:ext cx="3581400" cy="604045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CE717B-8B67-4605-A67F-87BF193AE9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4552" y="1752600"/>
            <a:ext cx="7514896" cy="33528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D34AC7B-5A33-400A-A1F9-CED43C902411}"/>
              </a:ext>
            </a:extLst>
          </p:cNvPr>
          <p:cNvSpPr/>
          <p:nvPr/>
        </p:nvSpPr>
        <p:spPr bwMode="auto">
          <a:xfrm>
            <a:off x="3275856" y="3428998"/>
            <a:ext cx="2304256" cy="288034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905678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D3567-3678-48A0-9C76-3866297D7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APPENDIX – excluding Giorgia </a:t>
            </a:r>
            <a:r>
              <a:rPr lang="en-GB" dirty="0" err="1"/>
              <a:t>meloni</a:t>
            </a:r>
            <a:r>
              <a:rPr lang="en-GB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0E61B-4ADE-47E3-A4E2-4A926DF10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6F45F0-24F6-47F8-993D-BD6AB6ED6B94}" type="datetime1">
              <a:rPr lang="it-IT" altLang="en-US" smtClean="0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62074-D4EF-46E5-A382-01679DEC6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56C805-F2E1-4074-A798-602DD0E3D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D1A77E95-9F46-4BE7-ABB6-CFABB1C3379F}" type="slidenum">
              <a:rPr lang="it-IT" altLang="en-US" smtClean="0"/>
              <a:pPr>
                <a:defRPr/>
              </a:pPr>
              <a:t>51</a:t>
            </a:fld>
            <a:endParaRPr lang="it-IT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A14A6B-749F-4F90-86F2-C1273447D6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1938" y="1556792"/>
            <a:ext cx="7219582" cy="354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8495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98E07-8081-4017-A91C-9FBEBBE66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Twitter top performer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D44FBA-B007-478C-A2B4-8310A9EAA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6F45F0-24F6-47F8-993D-BD6AB6ED6B94}" type="datetime1">
              <a:rPr lang="it-IT" altLang="en-US" smtClean="0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8E23D-AEB0-4B76-83E0-33DA734A2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48C34-7856-439A-B91C-E80CBBEE1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D1A77E95-9F46-4BE7-ABB6-CFABB1C3379F}" type="slidenum">
              <a:rPr lang="it-IT" altLang="en-US" smtClean="0"/>
              <a:pPr>
                <a:defRPr/>
              </a:pPr>
              <a:t>52</a:t>
            </a:fld>
            <a:endParaRPr lang="it-IT" alt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5D0E0ED-2310-4785-8BAF-6BBC183DEC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314" y="1176697"/>
            <a:ext cx="2645071" cy="470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2507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98E07-8081-4017-A91C-9FBEBBE66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Google top performer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D44FBA-B007-478C-A2B4-8310A9EAA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6F45F0-24F6-47F8-993D-BD6AB6ED6B94}" type="datetime1">
              <a:rPr lang="it-IT" altLang="en-US" smtClean="0"/>
              <a:pPr>
                <a:defRPr/>
              </a:pPr>
              <a:t>07/10/2021</a:t>
            </a:fld>
            <a:endParaRPr lang="it-IT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8E23D-AEB0-4B76-83E0-33DA734A2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What characteristics of politicians affect electoral success? Estimates from a new dataset of candidates’ CV - Gabriele Pinto</a:t>
            </a:r>
            <a:endParaRPr lang="it-IT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48C34-7856-439A-B91C-E80CBBEE1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 altLang="en-US"/>
              <a:t>Pagina </a:t>
            </a:r>
            <a:fld id="{D1A77E95-9F46-4BE7-ABB6-CFABB1C3379F}" type="slidenum">
              <a:rPr lang="it-IT" altLang="en-US" smtClean="0"/>
              <a:pPr>
                <a:defRPr/>
              </a:pPr>
              <a:t>53</a:t>
            </a:fld>
            <a:endParaRPr lang="it-IT" alt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AC8399F-CE9B-4F36-87C3-220E0834B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0655" y="1121259"/>
            <a:ext cx="2942690" cy="487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0806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9.1|7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4|0.6|0.9|5.9|19.2|0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2|1.4|4.1|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|28.5|0.7|0.9|16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28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|0.6|0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|0.6|0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|0.6|0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0.5|0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0.5|0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0.5|0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6.5|0.9|0.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4|11.1|15.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45.1|0.3|0.6|0.4|0.2|0.4|0.3|0.3|0.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14.5|2.5|0.9|0.5|0.2|0.3|0.3|0.2|0.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2|1.4|4.1|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7|37.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1|1.1|7.7|9.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0.4|0.2|0.3|0.5|0.5|0.3|0.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7"/>
</p:tagLst>
</file>

<file path=ppt/theme/theme1.xml><?xml version="1.0" encoding="utf-8"?>
<a:theme xmlns:a="http://schemas.openxmlformats.org/drawingml/2006/main" name="la sapienza">
  <a:themeElements>
    <a:clrScheme name="">
      <a:dk1>
        <a:srgbClr val="822433"/>
      </a:dk1>
      <a:lt1>
        <a:srgbClr val="FFFFFF"/>
      </a:lt1>
      <a:dk2>
        <a:srgbClr val="822433"/>
      </a:dk2>
      <a:lt2>
        <a:srgbClr val="808080"/>
      </a:lt2>
      <a:accent1>
        <a:srgbClr val="BBE0E3"/>
      </a:accent1>
      <a:accent2>
        <a:srgbClr val="FFFF00"/>
      </a:accent2>
      <a:accent3>
        <a:srgbClr val="FFFFFF"/>
      </a:accent3>
      <a:accent4>
        <a:srgbClr val="6E1D2A"/>
      </a:accent4>
      <a:accent5>
        <a:srgbClr val="DAEDEF"/>
      </a:accent5>
      <a:accent6>
        <a:srgbClr val="E7E700"/>
      </a:accent6>
      <a:hlink>
        <a:srgbClr val="0000FF"/>
      </a:hlink>
      <a:folHlink>
        <a:srgbClr val="FF0000"/>
      </a:folHlink>
    </a:clrScheme>
    <a:fontScheme name="la sapienza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en-US" sz="9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en-US" sz="9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lnDef>
  </a:objectDefaults>
  <a:extraClrSchemeLst>
    <a:extraClrScheme>
      <a:clrScheme name="la sapienza 1">
        <a:dk1>
          <a:srgbClr val="000000"/>
        </a:dk1>
        <a:lt1>
          <a:srgbClr val="FFFFFF"/>
        </a:lt1>
        <a:dk2>
          <a:srgbClr val="FFFFFF"/>
        </a:dk2>
        <a:lt2>
          <a:srgbClr val="2D2015"/>
        </a:lt2>
        <a:accent1>
          <a:srgbClr val="7C7C7C"/>
        </a:accent1>
        <a:accent2>
          <a:srgbClr val="FFFF7E"/>
        </a:accent2>
        <a:accent3>
          <a:srgbClr val="FFFFFF"/>
        </a:accent3>
        <a:accent4>
          <a:srgbClr val="000000"/>
        </a:accent4>
        <a:accent5>
          <a:srgbClr val="BFBFBF"/>
        </a:accent5>
        <a:accent6>
          <a:srgbClr val="E7E772"/>
        </a:accent6>
        <a:hlink>
          <a:srgbClr val="066778"/>
        </a:hlink>
        <a:folHlink>
          <a:srgbClr val="8300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Marco:Applications:Microsoft Office 2004:Modelli:Modelli personali:la sapienza.pot</Template>
  <TotalTime>16237</TotalTime>
  <Words>3035</Words>
  <Application>Microsoft Office PowerPoint</Application>
  <PresentationFormat>On-screen Show (4:3)</PresentationFormat>
  <Paragraphs>420</Paragraphs>
  <Slides>53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8" baseType="lpstr">
      <vt:lpstr>Arial</vt:lpstr>
      <vt:lpstr>Cambria</vt:lpstr>
      <vt:lpstr>Century Schoolbook</vt:lpstr>
      <vt:lpstr>CMU Serif</vt:lpstr>
      <vt:lpstr>la sapienza</vt:lpstr>
      <vt:lpstr>PowerPoint Presentation</vt:lpstr>
      <vt:lpstr>What characteristics of politicians affect electoral success? Estimates from a new dataset of candidates’ CV</vt:lpstr>
      <vt:lpstr>Research question</vt:lpstr>
      <vt:lpstr>Let’s do a little game</vt:lpstr>
      <vt:lpstr>Curriculum Vitae</vt:lpstr>
      <vt:lpstr>Individual Characteristics</vt:lpstr>
      <vt:lpstr>The literature: Individual Characteristics</vt:lpstr>
      <vt:lpstr>Two Main limitations</vt:lpstr>
      <vt:lpstr>Two Main limitations</vt:lpstr>
      <vt:lpstr>Main Contributions</vt:lpstr>
      <vt:lpstr>Main Results</vt:lpstr>
      <vt:lpstr>Additional Results</vt:lpstr>
      <vt:lpstr>Programma presentazione</vt:lpstr>
      <vt:lpstr>Why Economists should be interested into this question ?</vt:lpstr>
      <vt:lpstr>Having good politicians is a primary objective of democracies</vt:lpstr>
      <vt:lpstr>Public opinion appear to be very sensitive to the argument….</vt:lpstr>
      <vt:lpstr>Programma presentazione</vt:lpstr>
      <vt:lpstr>THE DATASET</vt:lpstr>
      <vt:lpstr>Dataset</vt:lpstr>
      <vt:lpstr>Text mining</vt:lpstr>
      <vt:lpstr>Validation</vt:lpstr>
      <vt:lpstr>PowerPoint Presentation</vt:lpstr>
      <vt:lpstr>Programma presentazione</vt:lpstr>
      <vt:lpstr>Vote Popularity Function</vt:lpstr>
      <vt:lpstr>Ruling out supply side effects - 1</vt:lpstr>
      <vt:lpstr>Ruling out supply side effects - 2</vt:lpstr>
      <vt:lpstr>Results - Table</vt:lpstr>
      <vt:lpstr>Results - Plot</vt:lpstr>
      <vt:lpstr>Results - Table</vt:lpstr>
      <vt:lpstr>The literature: Individual Characteristics</vt:lpstr>
      <vt:lpstr>Results – Additional Evidence on experience </vt:lpstr>
      <vt:lpstr>Robustness test</vt:lpstr>
      <vt:lpstr>How does the effect vary among parties ?</vt:lpstr>
      <vt:lpstr>PREDICTIONS</vt:lpstr>
      <vt:lpstr>Summing up</vt:lpstr>
      <vt:lpstr>Summing up the relationships</vt:lpstr>
      <vt:lpstr>Limitations</vt:lpstr>
      <vt:lpstr>Future research</vt:lpstr>
      <vt:lpstr>Future research</vt:lpstr>
      <vt:lpstr>Future research</vt:lpstr>
      <vt:lpstr>Thanks for your attention! Feedbacks, critics and proposals are welcome!</vt:lpstr>
      <vt:lpstr>Parties cares about competence…</vt:lpstr>
      <vt:lpstr>Current and Future Research</vt:lpstr>
      <vt:lpstr>Summary stats</vt:lpstr>
      <vt:lpstr>Summary stats</vt:lpstr>
      <vt:lpstr>Summary stats</vt:lpstr>
      <vt:lpstr>APPENDIX – Summary statistics</vt:lpstr>
      <vt:lpstr>APPENDIX - Interpretation magnitude level-log</vt:lpstr>
      <vt:lpstr>APPENDIX – Excluding top and bottom 5th percentile</vt:lpstr>
      <vt:lpstr>APPENDIX – Alternative dep. Variable (Rank Change)</vt:lpstr>
      <vt:lpstr>APPENDIX – excluding Giorgia meloni </vt:lpstr>
      <vt:lpstr>Twitter top performer</vt:lpstr>
      <vt:lpstr>Google top performer</vt:lpstr>
    </vt:vector>
  </TitlesOfParts>
  <Manager/>
  <Company>- -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subject/>
  <dc:creator>- -</dc:creator>
  <cp:keywords/>
  <dc:description/>
  <cp:lastModifiedBy>Gabriele Pinto</cp:lastModifiedBy>
  <cp:revision>172</cp:revision>
  <dcterms:created xsi:type="dcterms:W3CDTF">2006-11-20T16:13:10Z</dcterms:created>
  <dcterms:modified xsi:type="dcterms:W3CDTF">2021-10-07T16:22:37Z</dcterms:modified>
  <cp:category/>
</cp:coreProperties>
</file>