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2" r:id="rId4"/>
    <p:sldId id="269" r:id="rId5"/>
    <p:sldId id="258" r:id="rId6"/>
    <p:sldId id="263" r:id="rId7"/>
    <p:sldId id="275" r:id="rId8"/>
    <p:sldId id="271" r:id="rId9"/>
    <p:sldId id="273" r:id="rId10"/>
    <p:sldId id="274" r:id="rId11"/>
    <p:sldId id="264" r:id="rId12"/>
    <p:sldId id="265" r:id="rId13"/>
    <p:sldId id="276" r:id="rId14"/>
    <p:sldId id="270" r:id="rId15"/>
    <p:sldId id="283" r:id="rId16"/>
    <p:sldId id="268" r:id="rId17"/>
    <p:sldId id="277" r:id="rId18"/>
    <p:sldId id="278" r:id="rId19"/>
    <p:sldId id="279" r:id="rId20"/>
    <p:sldId id="280" r:id="rId21"/>
    <p:sldId id="281" r:id="rId22"/>
    <p:sldId id="262" r:id="rId23"/>
    <p:sldId id="267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79B68-396C-471F-A543-AA8E732E1A8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485A32-3835-4149-9D5E-731AE1E2D05C}">
      <dgm:prSet/>
      <dgm:spPr/>
      <dgm:t>
        <a:bodyPr/>
        <a:lstStyle/>
        <a:p>
          <a:r>
            <a:rPr lang="it-IT"/>
            <a:t>Dottorando XXV ciclo (terzo anno) </a:t>
          </a:r>
          <a:endParaRPr lang="en-US"/>
        </a:p>
      </dgm:t>
    </dgm:pt>
    <dgm:pt modelId="{0592EFFF-62FB-4436-828F-CB109CB4FC7D}" type="parTrans" cxnId="{17CB288A-6629-4DEE-9888-DA950B11539F}">
      <dgm:prSet/>
      <dgm:spPr/>
      <dgm:t>
        <a:bodyPr/>
        <a:lstStyle/>
        <a:p>
          <a:endParaRPr lang="en-US"/>
        </a:p>
      </dgm:t>
    </dgm:pt>
    <dgm:pt modelId="{3EF39F17-E0C5-42BF-B2B4-CE4F4915960A}" type="sibTrans" cxnId="{17CB288A-6629-4DEE-9888-DA950B11539F}">
      <dgm:prSet/>
      <dgm:spPr/>
      <dgm:t>
        <a:bodyPr/>
        <a:lstStyle/>
        <a:p>
          <a:endParaRPr lang="en-US"/>
        </a:p>
      </dgm:t>
    </dgm:pt>
    <dgm:pt modelId="{CFCC61B9-9A2F-4F07-983D-63860985E271}">
      <dgm:prSet/>
      <dgm:spPr/>
      <dgm:t>
        <a:bodyPr/>
        <a:lstStyle/>
        <a:p>
          <a:r>
            <a:rPr lang="it-IT" dirty="0"/>
            <a:t>«Mercati e Istituzioni per lo sviluppo e l’innovazione»</a:t>
          </a:r>
        </a:p>
        <a:p>
          <a:r>
            <a:rPr lang="it-IT" dirty="0"/>
            <a:t>Dipartimento di Scienze Sociali ed Economiche, La Sapienza</a:t>
          </a:r>
          <a:endParaRPr lang="en-US" dirty="0"/>
        </a:p>
      </dgm:t>
    </dgm:pt>
    <dgm:pt modelId="{B29D5D91-96E4-48DA-839A-FF64665DF845}" type="parTrans" cxnId="{A437270D-EAEC-4597-B77B-311768C67EC2}">
      <dgm:prSet/>
      <dgm:spPr/>
      <dgm:t>
        <a:bodyPr/>
        <a:lstStyle/>
        <a:p>
          <a:endParaRPr lang="en-US"/>
        </a:p>
      </dgm:t>
    </dgm:pt>
    <dgm:pt modelId="{6F8660AD-AB08-403D-BA1E-8D5DB6B969CC}" type="sibTrans" cxnId="{A437270D-EAEC-4597-B77B-311768C67EC2}">
      <dgm:prSet/>
      <dgm:spPr/>
      <dgm:t>
        <a:bodyPr/>
        <a:lstStyle/>
        <a:p>
          <a:endParaRPr lang="en-US"/>
        </a:p>
      </dgm:t>
    </dgm:pt>
    <dgm:pt modelId="{896FC5CD-8A8C-4F3C-AB0A-51372240BB0A}">
      <dgm:prSet/>
      <dgm:spPr/>
      <dgm:t>
        <a:bodyPr/>
        <a:lstStyle/>
        <a:p>
          <a:r>
            <a:rPr lang="it-IT"/>
            <a:t>Background in Economia - </a:t>
          </a:r>
          <a:endParaRPr lang="en-US"/>
        </a:p>
      </dgm:t>
    </dgm:pt>
    <dgm:pt modelId="{21005BFA-2C03-4EB0-9FC6-03B5A742BDD2}" type="parTrans" cxnId="{C4C78D20-C3FC-4706-9555-D39CB2874C35}">
      <dgm:prSet/>
      <dgm:spPr/>
      <dgm:t>
        <a:bodyPr/>
        <a:lstStyle/>
        <a:p>
          <a:endParaRPr lang="en-US"/>
        </a:p>
      </dgm:t>
    </dgm:pt>
    <dgm:pt modelId="{4609E8E5-2BC7-4768-932E-7A998AFFC1D1}" type="sibTrans" cxnId="{C4C78D20-C3FC-4706-9555-D39CB2874C35}">
      <dgm:prSet/>
      <dgm:spPr/>
      <dgm:t>
        <a:bodyPr/>
        <a:lstStyle/>
        <a:p>
          <a:endParaRPr lang="en-US"/>
        </a:p>
      </dgm:t>
    </dgm:pt>
    <dgm:pt modelId="{22D0899B-CE48-44BA-998F-A8EFA4443472}">
      <dgm:prSet/>
      <dgm:spPr/>
      <dgm:t>
        <a:bodyPr/>
        <a:lstStyle/>
        <a:p>
          <a:r>
            <a:rPr lang="it-IT"/>
            <a:t>Lavoro su vari progetti di «political economy». </a:t>
          </a:r>
          <a:endParaRPr lang="en-US"/>
        </a:p>
      </dgm:t>
    </dgm:pt>
    <dgm:pt modelId="{D49927D8-9808-456D-AE3C-6F99612C3976}" type="parTrans" cxnId="{439E533E-3C51-4DE8-B33D-9D0D532AA581}">
      <dgm:prSet/>
      <dgm:spPr/>
      <dgm:t>
        <a:bodyPr/>
        <a:lstStyle/>
        <a:p>
          <a:endParaRPr lang="en-US"/>
        </a:p>
      </dgm:t>
    </dgm:pt>
    <dgm:pt modelId="{7BFD3837-1233-486E-BAB9-3E4D87E95264}" type="sibTrans" cxnId="{439E533E-3C51-4DE8-B33D-9D0D532AA581}">
      <dgm:prSet/>
      <dgm:spPr/>
      <dgm:t>
        <a:bodyPr/>
        <a:lstStyle/>
        <a:p>
          <a:endParaRPr lang="en-US"/>
        </a:p>
      </dgm:t>
    </dgm:pt>
    <dgm:pt modelId="{1B5EA655-DA3C-4BD2-8579-871937A32D77}">
      <dgm:prSet/>
      <dgm:spPr/>
      <dgm:t>
        <a:bodyPr/>
        <a:lstStyle/>
        <a:p>
          <a:r>
            <a:rPr lang="it-IT"/>
            <a:t>Political Selection, Qualità delle istituzioni, Media, etc…</a:t>
          </a:r>
          <a:endParaRPr lang="en-US"/>
        </a:p>
      </dgm:t>
    </dgm:pt>
    <dgm:pt modelId="{003A714A-EDF9-486E-A898-7C7D3E1A1A4D}" type="parTrans" cxnId="{AC93FE21-CCED-4F06-819D-E52D710364D1}">
      <dgm:prSet/>
      <dgm:spPr/>
      <dgm:t>
        <a:bodyPr/>
        <a:lstStyle/>
        <a:p>
          <a:endParaRPr lang="en-US"/>
        </a:p>
      </dgm:t>
    </dgm:pt>
    <dgm:pt modelId="{3D4D45D1-7970-4580-B0D0-5A61BBF791CA}" type="sibTrans" cxnId="{AC93FE21-CCED-4F06-819D-E52D710364D1}">
      <dgm:prSet/>
      <dgm:spPr/>
      <dgm:t>
        <a:bodyPr/>
        <a:lstStyle/>
        <a:p>
          <a:endParaRPr lang="en-US"/>
        </a:p>
      </dgm:t>
    </dgm:pt>
    <dgm:pt modelId="{A57D9AAB-27FA-47E6-9361-55B5FE3BC244}">
      <dgm:prSet/>
      <dgm:spPr/>
      <dgm:t>
        <a:bodyPr/>
        <a:lstStyle/>
        <a:p>
          <a:r>
            <a:rPr lang="it-IT"/>
            <a:t>Approccio molto empirico: modelli quantitativi, data science, etc..</a:t>
          </a:r>
          <a:endParaRPr lang="en-US"/>
        </a:p>
      </dgm:t>
    </dgm:pt>
    <dgm:pt modelId="{4B16A87A-7911-4897-BB7D-21D94AF82AE5}" type="parTrans" cxnId="{C25BC68D-FF13-42C5-BE4A-9E9929244E76}">
      <dgm:prSet/>
      <dgm:spPr/>
      <dgm:t>
        <a:bodyPr/>
        <a:lstStyle/>
        <a:p>
          <a:endParaRPr lang="en-US"/>
        </a:p>
      </dgm:t>
    </dgm:pt>
    <dgm:pt modelId="{43AFDD86-70BE-47F6-B085-3749F9E42C4A}" type="sibTrans" cxnId="{C25BC68D-FF13-42C5-BE4A-9E9929244E76}">
      <dgm:prSet/>
      <dgm:spPr/>
      <dgm:t>
        <a:bodyPr/>
        <a:lstStyle/>
        <a:p>
          <a:endParaRPr lang="en-US"/>
        </a:p>
      </dgm:t>
    </dgm:pt>
    <dgm:pt modelId="{38BDBFF4-1156-4F3F-BBC2-83D9CD8F9A48}" type="pres">
      <dgm:prSet presAssocID="{CD279B68-396C-471F-A543-AA8E732E1A8D}" presName="Name0" presStyleCnt="0">
        <dgm:presLayoutVars>
          <dgm:dir/>
          <dgm:resizeHandles val="exact"/>
        </dgm:presLayoutVars>
      </dgm:prSet>
      <dgm:spPr/>
    </dgm:pt>
    <dgm:pt modelId="{B8B08459-99F7-4E42-8E2E-BBF646F778E3}" type="pres">
      <dgm:prSet presAssocID="{06485A32-3835-4149-9D5E-731AE1E2D05C}" presName="node" presStyleLbl="node1" presStyleIdx="0" presStyleCnt="6">
        <dgm:presLayoutVars>
          <dgm:bulletEnabled val="1"/>
        </dgm:presLayoutVars>
      </dgm:prSet>
      <dgm:spPr/>
    </dgm:pt>
    <dgm:pt modelId="{E630A278-EC3A-4272-9FA5-5145FAA8D925}" type="pres">
      <dgm:prSet presAssocID="{3EF39F17-E0C5-42BF-B2B4-CE4F4915960A}" presName="sibTrans" presStyleLbl="sibTrans1D1" presStyleIdx="0" presStyleCnt="5"/>
      <dgm:spPr/>
    </dgm:pt>
    <dgm:pt modelId="{BA64FF9C-3D42-4824-8A52-B77BD2ED431C}" type="pres">
      <dgm:prSet presAssocID="{3EF39F17-E0C5-42BF-B2B4-CE4F4915960A}" presName="connectorText" presStyleLbl="sibTrans1D1" presStyleIdx="0" presStyleCnt="5"/>
      <dgm:spPr/>
    </dgm:pt>
    <dgm:pt modelId="{C9554E37-3715-44A4-8CF6-FD29DFB31B44}" type="pres">
      <dgm:prSet presAssocID="{CFCC61B9-9A2F-4F07-983D-63860985E271}" presName="node" presStyleLbl="node1" presStyleIdx="1" presStyleCnt="6">
        <dgm:presLayoutVars>
          <dgm:bulletEnabled val="1"/>
        </dgm:presLayoutVars>
      </dgm:prSet>
      <dgm:spPr/>
    </dgm:pt>
    <dgm:pt modelId="{7B07CEF0-0506-4FD8-B199-6025668EABC4}" type="pres">
      <dgm:prSet presAssocID="{6F8660AD-AB08-403D-BA1E-8D5DB6B969CC}" presName="sibTrans" presStyleLbl="sibTrans1D1" presStyleIdx="1" presStyleCnt="5"/>
      <dgm:spPr/>
    </dgm:pt>
    <dgm:pt modelId="{0A95853C-B03D-4AC5-BFC6-1CEBF4600F02}" type="pres">
      <dgm:prSet presAssocID="{6F8660AD-AB08-403D-BA1E-8D5DB6B969CC}" presName="connectorText" presStyleLbl="sibTrans1D1" presStyleIdx="1" presStyleCnt="5"/>
      <dgm:spPr/>
    </dgm:pt>
    <dgm:pt modelId="{473DC6C8-9320-4E90-8D50-B8C732CC9D8C}" type="pres">
      <dgm:prSet presAssocID="{896FC5CD-8A8C-4F3C-AB0A-51372240BB0A}" presName="node" presStyleLbl="node1" presStyleIdx="2" presStyleCnt="6">
        <dgm:presLayoutVars>
          <dgm:bulletEnabled val="1"/>
        </dgm:presLayoutVars>
      </dgm:prSet>
      <dgm:spPr/>
    </dgm:pt>
    <dgm:pt modelId="{067382A9-0D8F-45D7-8853-0F6EEDD0B84A}" type="pres">
      <dgm:prSet presAssocID="{4609E8E5-2BC7-4768-932E-7A998AFFC1D1}" presName="sibTrans" presStyleLbl="sibTrans1D1" presStyleIdx="2" presStyleCnt="5"/>
      <dgm:spPr/>
    </dgm:pt>
    <dgm:pt modelId="{D5067395-4F6D-4BBD-9EDC-8DB2F6A4AD12}" type="pres">
      <dgm:prSet presAssocID="{4609E8E5-2BC7-4768-932E-7A998AFFC1D1}" presName="connectorText" presStyleLbl="sibTrans1D1" presStyleIdx="2" presStyleCnt="5"/>
      <dgm:spPr/>
    </dgm:pt>
    <dgm:pt modelId="{7FA59D82-D897-437C-9162-5939FA726A09}" type="pres">
      <dgm:prSet presAssocID="{22D0899B-CE48-44BA-998F-A8EFA4443472}" presName="node" presStyleLbl="node1" presStyleIdx="3" presStyleCnt="6">
        <dgm:presLayoutVars>
          <dgm:bulletEnabled val="1"/>
        </dgm:presLayoutVars>
      </dgm:prSet>
      <dgm:spPr/>
    </dgm:pt>
    <dgm:pt modelId="{4FF7FA63-A714-4724-8389-CE19EAF7805D}" type="pres">
      <dgm:prSet presAssocID="{7BFD3837-1233-486E-BAB9-3E4D87E95264}" presName="sibTrans" presStyleLbl="sibTrans1D1" presStyleIdx="3" presStyleCnt="5"/>
      <dgm:spPr/>
    </dgm:pt>
    <dgm:pt modelId="{541F32A1-7F85-419A-BDA6-7F39B8C5FDEC}" type="pres">
      <dgm:prSet presAssocID="{7BFD3837-1233-486E-BAB9-3E4D87E95264}" presName="connectorText" presStyleLbl="sibTrans1D1" presStyleIdx="3" presStyleCnt="5"/>
      <dgm:spPr/>
    </dgm:pt>
    <dgm:pt modelId="{74787DC6-E14C-4BEE-A116-29F08D415AEF}" type="pres">
      <dgm:prSet presAssocID="{1B5EA655-DA3C-4BD2-8579-871937A32D77}" presName="node" presStyleLbl="node1" presStyleIdx="4" presStyleCnt="6">
        <dgm:presLayoutVars>
          <dgm:bulletEnabled val="1"/>
        </dgm:presLayoutVars>
      </dgm:prSet>
      <dgm:spPr/>
    </dgm:pt>
    <dgm:pt modelId="{76739498-983A-4FC4-89C4-0BD4ACAEF0C1}" type="pres">
      <dgm:prSet presAssocID="{3D4D45D1-7970-4580-B0D0-5A61BBF791CA}" presName="sibTrans" presStyleLbl="sibTrans1D1" presStyleIdx="4" presStyleCnt="5"/>
      <dgm:spPr/>
    </dgm:pt>
    <dgm:pt modelId="{1DEE0A6F-7DA3-427B-B785-C933F209E509}" type="pres">
      <dgm:prSet presAssocID="{3D4D45D1-7970-4580-B0D0-5A61BBF791CA}" presName="connectorText" presStyleLbl="sibTrans1D1" presStyleIdx="4" presStyleCnt="5"/>
      <dgm:spPr/>
    </dgm:pt>
    <dgm:pt modelId="{6E197049-EBD9-4580-80EE-07754DDED5A3}" type="pres">
      <dgm:prSet presAssocID="{A57D9AAB-27FA-47E6-9361-55B5FE3BC244}" presName="node" presStyleLbl="node1" presStyleIdx="5" presStyleCnt="6">
        <dgm:presLayoutVars>
          <dgm:bulletEnabled val="1"/>
        </dgm:presLayoutVars>
      </dgm:prSet>
      <dgm:spPr/>
    </dgm:pt>
  </dgm:ptLst>
  <dgm:cxnLst>
    <dgm:cxn modelId="{0C88D603-BDD8-40A2-BE32-EE2040E6D184}" type="presOf" srcId="{6F8660AD-AB08-403D-BA1E-8D5DB6B969CC}" destId="{7B07CEF0-0506-4FD8-B199-6025668EABC4}" srcOrd="0" destOrd="0" presId="urn:microsoft.com/office/officeart/2016/7/layout/RepeatingBendingProcessNew"/>
    <dgm:cxn modelId="{A437270D-EAEC-4597-B77B-311768C67EC2}" srcId="{CD279B68-396C-471F-A543-AA8E732E1A8D}" destId="{CFCC61B9-9A2F-4F07-983D-63860985E271}" srcOrd="1" destOrd="0" parTransId="{B29D5D91-96E4-48DA-839A-FF64665DF845}" sibTransId="{6F8660AD-AB08-403D-BA1E-8D5DB6B969CC}"/>
    <dgm:cxn modelId="{392D7915-2D14-424E-868C-079E62B3CCC1}" type="presOf" srcId="{7BFD3837-1233-486E-BAB9-3E4D87E95264}" destId="{541F32A1-7F85-419A-BDA6-7F39B8C5FDEC}" srcOrd="1" destOrd="0" presId="urn:microsoft.com/office/officeart/2016/7/layout/RepeatingBendingProcessNew"/>
    <dgm:cxn modelId="{C4C78D20-C3FC-4706-9555-D39CB2874C35}" srcId="{CD279B68-396C-471F-A543-AA8E732E1A8D}" destId="{896FC5CD-8A8C-4F3C-AB0A-51372240BB0A}" srcOrd="2" destOrd="0" parTransId="{21005BFA-2C03-4EB0-9FC6-03B5A742BDD2}" sibTransId="{4609E8E5-2BC7-4768-932E-7A998AFFC1D1}"/>
    <dgm:cxn modelId="{AC93FE21-CCED-4F06-819D-E52D710364D1}" srcId="{CD279B68-396C-471F-A543-AA8E732E1A8D}" destId="{1B5EA655-DA3C-4BD2-8579-871937A32D77}" srcOrd="4" destOrd="0" parTransId="{003A714A-EDF9-486E-A898-7C7D3E1A1A4D}" sibTransId="{3D4D45D1-7970-4580-B0D0-5A61BBF791CA}"/>
    <dgm:cxn modelId="{A2875522-970F-4C37-A29E-F94FE80A4F02}" type="presOf" srcId="{22D0899B-CE48-44BA-998F-A8EFA4443472}" destId="{7FA59D82-D897-437C-9162-5939FA726A09}" srcOrd="0" destOrd="0" presId="urn:microsoft.com/office/officeart/2016/7/layout/RepeatingBendingProcessNew"/>
    <dgm:cxn modelId="{439E533E-3C51-4DE8-B33D-9D0D532AA581}" srcId="{CD279B68-396C-471F-A543-AA8E732E1A8D}" destId="{22D0899B-CE48-44BA-998F-A8EFA4443472}" srcOrd="3" destOrd="0" parTransId="{D49927D8-9808-456D-AE3C-6F99612C3976}" sibTransId="{7BFD3837-1233-486E-BAB9-3E4D87E95264}"/>
    <dgm:cxn modelId="{B7B13D47-396A-4FF5-AB7B-1A2AF3157D94}" type="presOf" srcId="{3D4D45D1-7970-4580-B0D0-5A61BBF791CA}" destId="{1DEE0A6F-7DA3-427B-B785-C933F209E509}" srcOrd="1" destOrd="0" presId="urn:microsoft.com/office/officeart/2016/7/layout/RepeatingBendingProcessNew"/>
    <dgm:cxn modelId="{5B57FF70-79F5-41A9-B7D5-7938AAB90500}" type="presOf" srcId="{CFCC61B9-9A2F-4F07-983D-63860985E271}" destId="{C9554E37-3715-44A4-8CF6-FD29DFB31B44}" srcOrd="0" destOrd="0" presId="urn:microsoft.com/office/officeart/2016/7/layout/RepeatingBendingProcessNew"/>
    <dgm:cxn modelId="{7BBBE075-980A-4CA4-9A3B-69708C6BC6DD}" type="presOf" srcId="{CD279B68-396C-471F-A543-AA8E732E1A8D}" destId="{38BDBFF4-1156-4F3F-BBC2-83D9CD8F9A48}" srcOrd="0" destOrd="0" presId="urn:microsoft.com/office/officeart/2016/7/layout/RepeatingBendingProcessNew"/>
    <dgm:cxn modelId="{44758287-5748-41C9-B2EB-41DB3005B1BC}" type="presOf" srcId="{3D4D45D1-7970-4580-B0D0-5A61BBF791CA}" destId="{76739498-983A-4FC4-89C4-0BD4ACAEF0C1}" srcOrd="0" destOrd="0" presId="urn:microsoft.com/office/officeart/2016/7/layout/RepeatingBendingProcessNew"/>
    <dgm:cxn modelId="{9AE6B288-850C-4678-B7A4-E1768EB7E8B7}" type="presOf" srcId="{4609E8E5-2BC7-4768-932E-7A998AFFC1D1}" destId="{067382A9-0D8F-45D7-8853-0F6EEDD0B84A}" srcOrd="0" destOrd="0" presId="urn:microsoft.com/office/officeart/2016/7/layout/RepeatingBendingProcessNew"/>
    <dgm:cxn modelId="{17CB288A-6629-4DEE-9888-DA950B11539F}" srcId="{CD279B68-396C-471F-A543-AA8E732E1A8D}" destId="{06485A32-3835-4149-9D5E-731AE1E2D05C}" srcOrd="0" destOrd="0" parTransId="{0592EFFF-62FB-4436-828F-CB109CB4FC7D}" sibTransId="{3EF39F17-E0C5-42BF-B2B4-CE4F4915960A}"/>
    <dgm:cxn modelId="{C25BC68D-FF13-42C5-BE4A-9E9929244E76}" srcId="{CD279B68-396C-471F-A543-AA8E732E1A8D}" destId="{A57D9AAB-27FA-47E6-9361-55B5FE3BC244}" srcOrd="5" destOrd="0" parTransId="{4B16A87A-7911-4897-BB7D-21D94AF82AE5}" sibTransId="{43AFDD86-70BE-47F6-B085-3749F9E42C4A}"/>
    <dgm:cxn modelId="{A8143BA0-0577-48C0-806F-C9925C2223E8}" type="presOf" srcId="{6F8660AD-AB08-403D-BA1E-8D5DB6B969CC}" destId="{0A95853C-B03D-4AC5-BFC6-1CEBF4600F02}" srcOrd="1" destOrd="0" presId="urn:microsoft.com/office/officeart/2016/7/layout/RepeatingBendingProcessNew"/>
    <dgm:cxn modelId="{5E6A2BA6-C7E5-4E1D-978E-38E2761F6A10}" type="presOf" srcId="{896FC5CD-8A8C-4F3C-AB0A-51372240BB0A}" destId="{473DC6C8-9320-4E90-8D50-B8C732CC9D8C}" srcOrd="0" destOrd="0" presId="urn:microsoft.com/office/officeart/2016/7/layout/RepeatingBendingProcessNew"/>
    <dgm:cxn modelId="{AC8C62A7-2117-466E-A8BC-090B1D765C87}" type="presOf" srcId="{4609E8E5-2BC7-4768-932E-7A998AFFC1D1}" destId="{D5067395-4F6D-4BBD-9EDC-8DB2F6A4AD12}" srcOrd="1" destOrd="0" presId="urn:microsoft.com/office/officeart/2016/7/layout/RepeatingBendingProcessNew"/>
    <dgm:cxn modelId="{620786AC-E4D7-41D5-947E-0945BD4B022A}" type="presOf" srcId="{3EF39F17-E0C5-42BF-B2B4-CE4F4915960A}" destId="{BA64FF9C-3D42-4824-8A52-B77BD2ED431C}" srcOrd="1" destOrd="0" presId="urn:microsoft.com/office/officeart/2016/7/layout/RepeatingBendingProcessNew"/>
    <dgm:cxn modelId="{D62C37B8-7F39-4943-9A0B-5B1FD98740CA}" type="presOf" srcId="{06485A32-3835-4149-9D5E-731AE1E2D05C}" destId="{B8B08459-99F7-4E42-8E2E-BBF646F778E3}" srcOrd="0" destOrd="0" presId="urn:microsoft.com/office/officeart/2016/7/layout/RepeatingBendingProcessNew"/>
    <dgm:cxn modelId="{E60548BD-892F-4146-9DBE-C5C8ED51E12B}" type="presOf" srcId="{3EF39F17-E0C5-42BF-B2B4-CE4F4915960A}" destId="{E630A278-EC3A-4272-9FA5-5145FAA8D925}" srcOrd="0" destOrd="0" presId="urn:microsoft.com/office/officeart/2016/7/layout/RepeatingBendingProcessNew"/>
    <dgm:cxn modelId="{F79EB4DF-31F9-48DC-964E-C332C61B17E8}" type="presOf" srcId="{A57D9AAB-27FA-47E6-9361-55B5FE3BC244}" destId="{6E197049-EBD9-4580-80EE-07754DDED5A3}" srcOrd="0" destOrd="0" presId="urn:microsoft.com/office/officeart/2016/7/layout/RepeatingBendingProcessNew"/>
    <dgm:cxn modelId="{45CCF1EF-9F89-4273-86A3-3EDE554947C4}" type="presOf" srcId="{7BFD3837-1233-486E-BAB9-3E4D87E95264}" destId="{4FF7FA63-A714-4724-8389-CE19EAF7805D}" srcOrd="0" destOrd="0" presId="urn:microsoft.com/office/officeart/2016/7/layout/RepeatingBendingProcessNew"/>
    <dgm:cxn modelId="{7319A5F8-E8E3-4ED2-8BB2-63A9EEDD43DB}" type="presOf" srcId="{1B5EA655-DA3C-4BD2-8579-871937A32D77}" destId="{74787DC6-E14C-4BEE-A116-29F08D415AEF}" srcOrd="0" destOrd="0" presId="urn:microsoft.com/office/officeart/2016/7/layout/RepeatingBendingProcessNew"/>
    <dgm:cxn modelId="{58E5CAD5-8F04-41BA-AD7D-8255CB8481C5}" type="presParOf" srcId="{38BDBFF4-1156-4F3F-BBC2-83D9CD8F9A48}" destId="{B8B08459-99F7-4E42-8E2E-BBF646F778E3}" srcOrd="0" destOrd="0" presId="urn:microsoft.com/office/officeart/2016/7/layout/RepeatingBendingProcessNew"/>
    <dgm:cxn modelId="{F24AB5AB-4DAD-4C52-AA22-437090479CDB}" type="presParOf" srcId="{38BDBFF4-1156-4F3F-BBC2-83D9CD8F9A48}" destId="{E630A278-EC3A-4272-9FA5-5145FAA8D925}" srcOrd="1" destOrd="0" presId="urn:microsoft.com/office/officeart/2016/7/layout/RepeatingBendingProcessNew"/>
    <dgm:cxn modelId="{5CA35455-201F-4DEC-9234-69E3682CBB6E}" type="presParOf" srcId="{E630A278-EC3A-4272-9FA5-5145FAA8D925}" destId="{BA64FF9C-3D42-4824-8A52-B77BD2ED431C}" srcOrd="0" destOrd="0" presId="urn:microsoft.com/office/officeart/2016/7/layout/RepeatingBendingProcessNew"/>
    <dgm:cxn modelId="{EB0D5949-4963-413F-86A8-023C53A079B0}" type="presParOf" srcId="{38BDBFF4-1156-4F3F-BBC2-83D9CD8F9A48}" destId="{C9554E37-3715-44A4-8CF6-FD29DFB31B44}" srcOrd="2" destOrd="0" presId="urn:microsoft.com/office/officeart/2016/7/layout/RepeatingBendingProcessNew"/>
    <dgm:cxn modelId="{3E9A5B59-E770-47E8-A88D-32D751C3282B}" type="presParOf" srcId="{38BDBFF4-1156-4F3F-BBC2-83D9CD8F9A48}" destId="{7B07CEF0-0506-4FD8-B199-6025668EABC4}" srcOrd="3" destOrd="0" presId="urn:microsoft.com/office/officeart/2016/7/layout/RepeatingBendingProcessNew"/>
    <dgm:cxn modelId="{27EA2163-350A-440C-9913-8881F0420D97}" type="presParOf" srcId="{7B07CEF0-0506-4FD8-B199-6025668EABC4}" destId="{0A95853C-B03D-4AC5-BFC6-1CEBF4600F02}" srcOrd="0" destOrd="0" presId="urn:microsoft.com/office/officeart/2016/7/layout/RepeatingBendingProcessNew"/>
    <dgm:cxn modelId="{E0D331A5-AAD2-4280-8440-1CAA0439555D}" type="presParOf" srcId="{38BDBFF4-1156-4F3F-BBC2-83D9CD8F9A48}" destId="{473DC6C8-9320-4E90-8D50-B8C732CC9D8C}" srcOrd="4" destOrd="0" presId="urn:microsoft.com/office/officeart/2016/7/layout/RepeatingBendingProcessNew"/>
    <dgm:cxn modelId="{76F25801-EEDE-4AC1-9240-9BC3C6C50170}" type="presParOf" srcId="{38BDBFF4-1156-4F3F-BBC2-83D9CD8F9A48}" destId="{067382A9-0D8F-45D7-8853-0F6EEDD0B84A}" srcOrd="5" destOrd="0" presId="urn:microsoft.com/office/officeart/2016/7/layout/RepeatingBendingProcessNew"/>
    <dgm:cxn modelId="{41DE1500-D0A8-4DE9-87B4-5F01BE8D235D}" type="presParOf" srcId="{067382A9-0D8F-45D7-8853-0F6EEDD0B84A}" destId="{D5067395-4F6D-4BBD-9EDC-8DB2F6A4AD12}" srcOrd="0" destOrd="0" presId="urn:microsoft.com/office/officeart/2016/7/layout/RepeatingBendingProcessNew"/>
    <dgm:cxn modelId="{D9719C72-3C3B-4D08-8238-03D7322D1ACB}" type="presParOf" srcId="{38BDBFF4-1156-4F3F-BBC2-83D9CD8F9A48}" destId="{7FA59D82-D897-437C-9162-5939FA726A09}" srcOrd="6" destOrd="0" presId="urn:microsoft.com/office/officeart/2016/7/layout/RepeatingBendingProcessNew"/>
    <dgm:cxn modelId="{2780291A-0863-4046-896E-2651823DC95D}" type="presParOf" srcId="{38BDBFF4-1156-4F3F-BBC2-83D9CD8F9A48}" destId="{4FF7FA63-A714-4724-8389-CE19EAF7805D}" srcOrd="7" destOrd="0" presId="urn:microsoft.com/office/officeart/2016/7/layout/RepeatingBendingProcessNew"/>
    <dgm:cxn modelId="{C0536719-C3DC-4DB5-956C-4C760D1D0C94}" type="presParOf" srcId="{4FF7FA63-A714-4724-8389-CE19EAF7805D}" destId="{541F32A1-7F85-419A-BDA6-7F39B8C5FDEC}" srcOrd="0" destOrd="0" presId="urn:microsoft.com/office/officeart/2016/7/layout/RepeatingBendingProcessNew"/>
    <dgm:cxn modelId="{D750120F-2543-4654-BFE2-3F6A8D09F071}" type="presParOf" srcId="{38BDBFF4-1156-4F3F-BBC2-83D9CD8F9A48}" destId="{74787DC6-E14C-4BEE-A116-29F08D415AEF}" srcOrd="8" destOrd="0" presId="urn:microsoft.com/office/officeart/2016/7/layout/RepeatingBendingProcessNew"/>
    <dgm:cxn modelId="{78EC517E-49ED-4568-BFF6-1B222C57DFFF}" type="presParOf" srcId="{38BDBFF4-1156-4F3F-BBC2-83D9CD8F9A48}" destId="{76739498-983A-4FC4-89C4-0BD4ACAEF0C1}" srcOrd="9" destOrd="0" presId="urn:microsoft.com/office/officeart/2016/7/layout/RepeatingBendingProcessNew"/>
    <dgm:cxn modelId="{6D17196A-A2F6-490C-8649-B12C5D8F9827}" type="presParOf" srcId="{76739498-983A-4FC4-89C4-0BD4ACAEF0C1}" destId="{1DEE0A6F-7DA3-427B-B785-C933F209E509}" srcOrd="0" destOrd="0" presId="urn:microsoft.com/office/officeart/2016/7/layout/RepeatingBendingProcessNew"/>
    <dgm:cxn modelId="{F68D47BE-E1DA-473E-9369-89EEAE6B96CE}" type="presParOf" srcId="{38BDBFF4-1156-4F3F-BBC2-83D9CD8F9A48}" destId="{6E197049-EBD9-4580-80EE-07754DDED5A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69F341-D585-4A9F-BC99-D1E26A44EC1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6D38516-3A69-4792-B5CA-4019227E4784}">
      <dgm:prSet/>
      <dgm:spPr/>
      <dgm:t>
        <a:bodyPr/>
        <a:lstStyle/>
        <a:p>
          <a:r>
            <a:rPr lang="it-IT" dirty="0"/>
            <a:t>Disponibilità dei dati elettorali livello di sezione elettorale (granularità del dato)</a:t>
          </a:r>
          <a:endParaRPr lang="en-US" dirty="0"/>
        </a:p>
      </dgm:t>
    </dgm:pt>
    <dgm:pt modelId="{E23DC12B-ABC2-4A4C-A990-3BAC76A970E1}" type="parTrans" cxnId="{3ED87ECC-C54D-4F9D-A8D5-520FB97CD604}">
      <dgm:prSet/>
      <dgm:spPr/>
      <dgm:t>
        <a:bodyPr/>
        <a:lstStyle/>
        <a:p>
          <a:endParaRPr lang="en-US"/>
        </a:p>
      </dgm:t>
    </dgm:pt>
    <dgm:pt modelId="{DD853AC8-A137-4EDF-A70C-7709770606A4}" type="sibTrans" cxnId="{3ED87ECC-C54D-4F9D-A8D5-520FB97CD604}">
      <dgm:prSet/>
      <dgm:spPr/>
      <dgm:t>
        <a:bodyPr/>
        <a:lstStyle/>
        <a:p>
          <a:endParaRPr lang="en-US"/>
        </a:p>
      </dgm:t>
    </dgm:pt>
    <dgm:pt modelId="{1C0AC23B-143C-4D7C-812E-E91EAD1A8C03}">
      <dgm:prSet/>
      <dgm:spPr/>
      <dgm:t>
        <a:bodyPr/>
        <a:lstStyle/>
        <a:p>
          <a:r>
            <a:rPr lang="it-IT"/>
            <a:t>Geolocalizzazione delle sezioni elettorali</a:t>
          </a:r>
          <a:endParaRPr lang="en-US"/>
        </a:p>
      </dgm:t>
    </dgm:pt>
    <dgm:pt modelId="{775CB4F3-88A3-4713-B68D-412FFF65D357}" type="parTrans" cxnId="{747F763D-8DDB-4032-BE8E-BE514B63F92B}">
      <dgm:prSet/>
      <dgm:spPr/>
      <dgm:t>
        <a:bodyPr/>
        <a:lstStyle/>
        <a:p>
          <a:endParaRPr lang="en-US"/>
        </a:p>
      </dgm:t>
    </dgm:pt>
    <dgm:pt modelId="{EE0178D2-AB11-4A85-A5E3-C1562B5BF7ED}" type="sibTrans" cxnId="{747F763D-8DDB-4032-BE8E-BE514B63F92B}">
      <dgm:prSet/>
      <dgm:spPr/>
      <dgm:t>
        <a:bodyPr/>
        <a:lstStyle/>
        <a:p>
          <a:endParaRPr lang="en-US"/>
        </a:p>
      </dgm:t>
    </dgm:pt>
    <dgm:pt modelId="{5180CA34-FBEB-497F-965B-BBDFC0A754B0}" type="pres">
      <dgm:prSet presAssocID="{E169F341-D585-4A9F-BC99-D1E26A44EC16}" presName="root" presStyleCnt="0">
        <dgm:presLayoutVars>
          <dgm:dir/>
          <dgm:resizeHandles val="exact"/>
        </dgm:presLayoutVars>
      </dgm:prSet>
      <dgm:spPr/>
    </dgm:pt>
    <dgm:pt modelId="{161A3E5F-D08F-4679-88D3-21022DD5C345}" type="pres">
      <dgm:prSet presAssocID="{16D38516-3A69-4792-B5CA-4019227E4784}" presName="compNode" presStyleCnt="0"/>
      <dgm:spPr/>
    </dgm:pt>
    <dgm:pt modelId="{4FD899EC-6F14-499F-9039-41D505DA0149}" type="pres">
      <dgm:prSet presAssocID="{16D38516-3A69-4792-B5CA-4019227E4784}" presName="iconRect" presStyleLbl="node1" presStyleIdx="0" presStyleCnt="2" custScaleX="98128" custScaleY="98128" custLinFactNeighborX="-2412" custLinFactNeighborY="-583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 con riempimento a tinta unita"/>
        </a:ext>
      </dgm:extLst>
    </dgm:pt>
    <dgm:pt modelId="{FFE2CE80-2160-455D-8501-DC3799007EF2}" type="pres">
      <dgm:prSet presAssocID="{16D38516-3A69-4792-B5CA-4019227E4784}" presName="spaceRect" presStyleCnt="0"/>
      <dgm:spPr/>
    </dgm:pt>
    <dgm:pt modelId="{51E2A7E1-B95C-43C9-B030-B81FDE859C66}" type="pres">
      <dgm:prSet presAssocID="{16D38516-3A69-4792-B5CA-4019227E4784}" presName="textRect" presStyleLbl="revTx" presStyleIdx="0" presStyleCnt="2">
        <dgm:presLayoutVars>
          <dgm:chMax val="1"/>
          <dgm:chPref val="1"/>
        </dgm:presLayoutVars>
      </dgm:prSet>
      <dgm:spPr/>
    </dgm:pt>
    <dgm:pt modelId="{635EA69F-81D9-4A62-B628-0BD3938DF8BF}" type="pres">
      <dgm:prSet presAssocID="{DD853AC8-A137-4EDF-A70C-7709770606A4}" presName="sibTrans" presStyleCnt="0"/>
      <dgm:spPr/>
    </dgm:pt>
    <dgm:pt modelId="{63F141CB-8076-4A81-868F-736E090BE744}" type="pres">
      <dgm:prSet presAssocID="{1C0AC23B-143C-4D7C-812E-E91EAD1A8C03}" presName="compNode" presStyleCnt="0"/>
      <dgm:spPr/>
    </dgm:pt>
    <dgm:pt modelId="{550258FE-FF64-4C6C-A206-D42E608B054F}" type="pres">
      <dgm:prSet presAssocID="{1C0AC23B-143C-4D7C-812E-E91EAD1A8C0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dicatore"/>
        </a:ext>
      </dgm:extLst>
    </dgm:pt>
    <dgm:pt modelId="{5D50DC4D-2984-496D-8E9E-C34F0FE315A2}" type="pres">
      <dgm:prSet presAssocID="{1C0AC23B-143C-4D7C-812E-E91EAD1A8C03}" presName="spaceRect" presStyleCnt="0"/>
      <dgm:spPr/>
    </dgm:pt>
    <dgm:pt modelId="{6FA79E2A-F7D0-42B4-A758-B65923EF626B}" type="pres">
      <dgm:prSet presAssocID="{1C0AC23B-143C-4D7C-812E-E91EAD1A8C0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B09290E-D108-45A7-956A-742EA9E1E72E}" type="presOf" srcId="{16D38516-3A69-4792-B5CA-4019227E4784}" destId="{51E2A7E1-B95C-43C9-B030-B81FDE859C66}" srcOrd="0" destOrd="0" presId="urn:microsoft.com/office/officeart/2018/2/layout/IconLabelList"/>
    <dgm:cxn modelId="{FD92C218-96DA-4615-90D6-C2584A604C81}" type="presOf" srcId="{1C0AC23B-143C-4D7C-812E-E91EAD1A8C03}" destId="{6FA79E2A-F7D0-42B4-A758-B65923EF626B}" srcOrd="0" destOrd="0" presId="urn:microsoft.com/office/officeart/2018/2/layout/IconLabelList"/>
    <dgm:cxn modelId="{61AB103D-6811-435E-A63C-59BC859498FC}" type="presOf" srcId="{E169F341-D585-4A9F-BC99-D1E26A44EC16}" destId="{5180CA34-FBEB-497F-965B-BBDFC0A754B0}" srcOrd="0" destOrd="0" presId="urn:microsoft.com/office/officeart/2018/2/layout/IconLabelList"/>
    <dgm:cxn modelId="{747F763D-8DDB-4032-BE8E-BE514B63F92B}" srcId="{E169F341-D585-4A9F-BC99-D1E26A44EC16}" destId="{1C0AC23B-143C-4D7C-812E-E91EAD1A8C03}" srcOrd="1" destOrd="0" parTransId="{775CB4F3-88A3-4713-B68D-412FFF65D357}" sibTransId="{EE0178D2-AB11-4A85-A5E3-C1562B5BF7ED}"/>
    <dgm:cxn modelId="{3ED87ECC-C54D-4F9D-A8D5-520FB97CD604}" srcId="{E169F341-D585-4A9F-BC99-D1E26A44EC16}" destId="{16D38516-3A69-4792-B5CA-4019227E4784}" srcOrd="0" destOrd="0" parTransId="{E23DC12B-ABC2-4A4C-A990-3BAC76A970E1}" sibTransId="{DD853AC8-A137-4EDF-A70C-7709770606A4}"/>
    <dgm:cxn modelId="{7BB9B2BF-22D2-4EAB-9DBF-EFDFCBF74D31}" type="presParOf" srcId="{5180CA34-FBEB-497F-965B-BBDFC0A754B0}" destId="{161A3E5F-D08F-4679-88D3-21022DD5C345}" srcOrd="0" destOrd="0" presId="urn:microsoft.com/office/officeart/2018/2/layout/IconLabelList"/>
    <dgm:cxn modelId="{87278D1C-DAED-47BB-9825-D5A05DA6D0B6}" type="presParOf" srcId="{161A3E5F-D08F-4679-88D3-21022DD5C345}" destId="{4FD899EC-6F14-499F-9039-41D505DA0149}" srcOrd="0" destOrd="0" presId="urn:microsoft.com/office/officeart/2018/2/layout/IconLabelList"/>
    <dgm:cxn modelId="{A3AF7A72-1A38-4FBE-91E8-28CE36722813}" type="presParOf" srcId="{161A3E5F-D08F-4679-88D3-21022DD5C345}" destId="{FFE2CE80-2160-455D-8501-DC3799007EF2}" srcOrd="1" destOrd="0" presId="urn:microsoft.com/office/officeart/2018/2/layout/IconLabelList"/>
    <dgm:cxn modelId="{419DBEE0-9D49-43BF-9926-ED9694D8ADD2}" type="presParOf" srcId="{161A3E5F-D08F-4679-88D3-21022DD5C345}" destId="{51E2A7E1-B95C-43C9-B030-B81FDE859C66}" srcOrd="2" destOrd="0" presId="urn:microsoft.com/office/officeart/2018/2/layout/IconLabelList"/>
    <dgm:cxn modelId="{CE53C3E5-5320-47D9-B388-7369958C4E79}" type="presParOf" srcId="{5180CA34-FBEB-497F-965B-BBDFC0A754B0}" destId="{635EA69F-81D9-4A62-B628-0BD3938DF8BF}" srcOrd="1" destOrd="0" presId="urn:microsoft.com/office/officeart/2018/2/layout/IconLabelList"/>
    <dgm:cxn modelId="{E6D90BA1-D520-4477-9E01-7D312AE3F8FB}" type="presParOf" srcId="{5180CA34-FBEB-497F-965B-BBDFC0A754B0}" destId="{63F141CB-8076-4A81-868F-736E090BE744}" srcOrd="2" destOrd="0" presId="urn:microsoft.com/office/officeart/2018/2/layout/IconLabelList"/>
    <dgm:cxn modelId="{33EA798C-8BAD-4133-AEFB-144AB8F023C5}" type="presParOf" srcId="{63F141CB-8076-4A81-868F-736E090BE744}" destId="{550258FE-FF64-4C6C-A206-D42E608B054F}" srcOrd="0" destOrd="0" presId="urn:microsoft.com/office/officeart/2018/2/layout/IconLabelList"/>
    <dgm:cxn modelId="{3F9BEB80-7B58-4ED2-82E2-1B8124B59FDE}" type="presParOf" srcId="{63F141CB-8076-4A81-868F-736E090BE744}" destId="{5D50DC4D-2984-496D-8E9E-C34F0FE315A2}" srcOrd="1" destOrd="0" presId="urn:microsoft.com/office/officeart/2018/2/layout/IconLabelList"/>
    <dgm:cxn modelId="{F28FF522-B0AE-47EC-B85C-2BC6D2A71B92}" type="presParOf" srcId="{63F141CB-8076-4A81-868F-736E090BE744}" destId="{6FA79E2A-F7D0-42B4-A758-B65923EF626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0A278-EC3A-4272-9FA5-5145FAA8D925}">
      <dsp:nvSpPr>
        <dsp:cNvPr id="0" name=""/>
        <dsp:cNvSpPr/>
      </dsp:nvSpPr>
      <dsp:spPr>
        <a:xfrm>
          <a:off x="2810668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844054"/>
        <a:ext cx="32257" cy="6451"/>
      </dsp:txXfrm>
    </dsp:sp>
    <dsp:sp modelId="{B8B08459-99F7-4E42-8E2E-BBF646F778E3}">
      <dsp:nvSpPr>
        <dsp:cNvPr id="0" name=""/>
        <dsp:cNvSpPr/>
      </dsp:nvSpPr>
      <dsp:spPr>
        <a:xfrm>
          <a:off x="7451" y="5775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Dottorando XXV ciclo (terzo anno) </a:t>
          </a:r>
          <a:endParaRPr lang="en-US" sz="1800" kern="1200"/>
        </a:p>
      </dsp:txBody>
      <dsp:txXfrm>
        <a:off x="7451" y="5775"/>
        <a:ext cx="2805017" cy="1683010"/>
      </dsp:txXfrm>
    </dsp:sp>
    <dsp:sp modelId="{7B07CEF0-0506-4FD8-B199-6025668EABC4}">
      <dsp:nvSpPr>
        <dsp:cNvPr id="0" name=""/>
        <dsp:cNvSpPr/>
      </dsp:nvSpPr>
      <dsp:spPr>
        <a:xfrm>
          <a:off x="6260839" y="801560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844054"/>
        <a:ext cx="32257" cy="6451"/>
      </dsp:txXfrm>
    </dsp:sp>
    <dsp:sp modelId="{C9554E37-3715-44A4-8CF6-FD29DFB31B44}">
      <dsp:nvSpPr>
        <dsp:cNvPr id="0" name=""/>
        <dsp:cNvSpPr/>
      </dsp:nvSpPr>
      <dsp:spPr>
        <a:xfrm>
          <a:off x="3457622" y="5775"/>
          <a:ext cx="2805017" cy="16830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«Mercati e Istituzioni per lo sviluppo e l’innovazione»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Dipartimento di Scienze Sociali ed Economiche, La Sapienza</a:t>
          </a:r>
          <a:endParaRPr lang="en-US" sz="1800" kern="1200" dirty="0"/>
        </a:p>
      </dsp:txBody>
      <dsp:txXfrm>
        <a:off x="3457622" y="5775"/>
        <a:ext cx="2805017" cy="1683010"/>
      </dsp:txXfrm>
    </dsp:sp>
    <dsp:sp modelId="{067382A9-0D8F-45D7-8853-0F6EEDD0B84A}">
      <dsp:nvSpPr>
        <dsp:cNvPr id="0" name=""/>
        <dsp:cNvSpPr/>
      </dsp:nvSpPr>
      <dsp:spPr>
        <a:xfrm>
          <a:off x="1409960" y="1686985"/>
          <a:ext cx="6900341" cy="614553"/>
        </a:xfrm>
        <a:custGeom>
          <a:avLst/>
          <a:gdLst/>
          <a:ahLst/>
          <a:cxnLst/>
          <a:rect l="0" t="0" r="0" b="0"/>
          <a:pathLst>
            <a:path>
              <a:moveTo>
                <a:pt x="6900341" y="0"/>
              </a:moveTo>
              <a:lnTo>
                <a:pt x="6900341" y="324376"/>
              </a:lnTo>
              <a:lnTo>
                <a:pt x="0" y="324376"/>
              </a:lnTo>
              <a:lnTo>
                <a:pt x="0" y="614553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86870" y="1991036"/>
        <a:ext cx="346521" cy="6451"/>
      </dsp:txXfrm>
    </dsp:sp>
    <dsp:sp modelId="{473DC6C8-9320-4E90-8D50-B8C732CC9D8C}">
      <dsp:nvSpPr>
        <dsp:cNvPr id="0" name=""/>
        <dsp:cNvSpPr/>
      </dsp:nvSpPr>
      <dsp:spPr>
        <a:xfrm>
          <a:off x="6907793" y="5775"/>
          <a:ext cx="2805017" cy="16830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Background in Economia - </a:t>
          </a:r>
          <a:endParaRPr lang="en-US" sz="1800" kern="1200"/>
        </a:p>
      </dsp:txBody>
      <dsp:txXfrm>
        <a:off x="6907793" y="5775"/>
        <a:ext cx="2805017" cy="1683010"/>
      </dsp:txXfrm>
    </dsp:sp>
    <dsp:sp modelId="{4FF7FA63-A714-4724-8389-CE19EAF7805D}">
      <dsp:nvSpPr>
        <dsp:cNvPr id="0" name=""/>
        <dsp:cNvSpPr/>
      </dsp:nvSpPr>
      <dsp:spPr>
        <a:xfrm>
          <a:off x="2810668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01816" y="3172218"/>
        <a:ext cx="32257" cy="6451"/>
      </dsp:txXfrm>
    </dsp:sp>
    <dsp:sp modelId="{7FA59D82-D897-437C-9162-5939FA726A09}">
      <dsp:nvSpPr>
        <dsp:cNvPr id="0" name=""/>
        <dsp:cNvSpPr/>
      </dsp:nvSpPr>
      <dsp:spPr>
        <a:xfrm>
          <a:off x="7451" y="2333939"/>
          <a:ext cx="2805017" cy="16830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Lavoro su vari progetti di «political economy». </a:t>
          </a:r>
          <a:endParaRPr lang="en-US" sz="1800" kern="1200"/>
        </a:p>
      </dsp:txBody>
      <dsp:txXfrm>
        <a:off x="7451" y="2333939"/>
        <a:ext cx="2805017" cy="1683010"/>
      </dsp:txXfrm>
    </dsp:sp>
    <dsp:sp modelId="{76739498-983A-4FC4-89C4-0BD4ACAEF0C1}">
      <dsp:nvSpPr>
        <dsp:cNvPr id="0" name=""/>
        <dsp:cNvSpPr/>
      </dsp:nvSpPr>
      <dsp:spPr>
        <a:xfrm>
          <a:off x="6260839" y="3129724"/>
          <a:ext cx="614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4553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1987" y="3172218"/>
        <a:ext cx="32257" cy="6451"/>
      </dsp:txXfrm>
    </dsp:sp>
    <dsp:sp modelId="{74787DC6-E14C-4BEE-A116-29F08D415AEF}">
      <dsp:nvSpPr>
        <dsp:cNvPr id="0" name=""/>
        <dsp:cNvSpPr/>
      </dsp:nvSpPr>
      <dsp:spPr>
        <a:xfrm>
          <a:off x="3457622" y="2333939"/>
          <a:ext cx="2805017" cy="168301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Political Selection, Qualità delle istituzioni, Media, etc…</a:t>
          </a:r>
          <a:endParaRPr lang="en-US" sz="1800" kern="1200"/>
        </a:p>
      </dsp:txBody>
      <dsp:txXfrm>
        <a:off x="3457622" y="2333939"/>
        <a:ext cx="2805017" cy="1683010"/>
      </dsp:txXfrm>
    </dsp:sp>
    <dsp:sp modelId="{6E197049-EBD9-4580-80EE-07754DDED5A3}">
      <dsp:nvSpPr>
        <dsp:cNvPr id="0" name=""/>
        <dsp:cNvSpPr/>
      </dsp:nvSpPr>
      <dsp:spPr>
        <a:xfrm>
          <a:off x="6907793" y="2333939"/>
          <a:ext cx="2805017" cy="168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448" tIns="144276" rIns="137448" bIns="14427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Approccio molto empirico: modelli quantitativi, data science, etc..</a:t>
          </a:r>
          <a:endParaRPr lang="en-US" sz="1800" kern="1200"/>
        </a:p>
      </dsp:txBody>
      <dsp:txXfrm>
        <a:off x="6907793" y="2333939"/>
        <a:ext cx="2805017" cy="1683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899EC-6F14-499F-9039-41D505DA0149}">
      <dsp:nvSpPr>
        <dsp:cNvPr id="0" name=""/>
        <dsp:cNvSpPr/>
      </dsp:nvSpPr>
      <dsp:spPr>
        <a:xfrm>
          <a:off x="1340170" y="360059"/>
          <a:ext cx="1871897" cy="18718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E2A7E1-B95C-43C9-B030-B81FDE859C66}">
      <dsp:nvSpPr>
        <dsp:cNvPr id="0" name=""/>
        <dsp:cNvSpPr/>
      </dsp:nvSpPr>
      <dsp:spPr>
        <a:xfrm>
          <a:off x="162131" y="2831356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Disponibilità dei dati elettorali livello di sezione elettorale (granularità del dato)</a:t>
          </a:r>
          <a:endParaRPr lang="en-US" sz="2100" kern="1200" dirty="0"/>
        </a:p>
      </dsp:txBody>
      <dsp:txXfrm>
        <a:off x="162131" y="2831356"/>
        <a:ext cx="4320000" cy="720000"/>
      </dsp:txXfrm>
    </dsp:sp>
    <dsp:sp modelId="{550258FE-FF64-4C6C-A206-D42E608B054F}">
      <dsp:nvSpPr>
        <dsp:cNvPr id="0" name=""/>
        <dsp:cNvSpPr/>
      </dsp:nvSpPr>
      <dsp:spPr>
        <a:xfrm>
          <a:off x="6426131" y="444245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79E2A-F7D0-42B4-A758-B65923EF626B}">
      <dsp:nvSpPr>
        <dsp:cNvPr id="0" name=""/>
        <dsp:cNvSpPr/>
      </dsp:nvSpPr>
      <dsp:spPr>
        <a:xfrm>
          <a:off x="5238131" y="2858479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/>
            <a:t>Geolocalizzazione delle sezioni elettorali</a:t>
          </a:r>
          <a:endParaRPr lang="en-US" sz="2100" kern="1200"/>
        </a:p>
      </dsp:txBody>
      <dsp:txXfrm>
        <a:off x="5238131" y="2858479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066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30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3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31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09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21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59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9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13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235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56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86DFC98-678C-4B46-AFBC-D86370D2EA11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1804ABD-3055-46B9-9076-4B46293DB5D5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38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svg"/><Relationship Id="rId7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7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image" Target="../media/image6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9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8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svg"/><Relationship Id="rId3" Type="http://schemas.openxmlformats.org/officeDocument/2006/relationships/image" Target="../media/image32.svg"/><Relationship Id="rId7" Type="http://schemas.openxmlformats.org/officeDocument/2006/relationships/image" Target="../media/image38.png"/><Relationship Id="rId12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40.png"/><Relationship Id="rId5" Type="http://schemas.openxmlformats.org/officeDocument/2006/relationships/image" Target="../media/image6.png"/><Relationship Id="rId15" Type="http://schemas.openxmlformats.org/officeDocument/2006/relationships/image" Target="../media/image14.sv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9.sv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mailto:gabriele.pinto@uniroma1.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B3BD02-6521-458E-86B5-784E131B88AE}"/>
              </a:ext>
            </a:extLst>
          </p:cNvPr>
          <p:cNvSpPr/>
          <p:nvPr/>
        </p:nvSpPr>
        <p:spPr>
          <a:xfrm>
            <a:off x="0" y="0"/>
            <a:ext cx="12192000" cy="4711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07652F7-7E80-45FB-A93E-B363B0A1FB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3200" dirty="0" err="1"/>
              <a:t>PowPolIntel</a:t>
            </a:r>
            <a:r>
              <a:rPr lang="it-IT" sz="3200" dirty="0"/>
              <a:t>: un nuovo database geolocalizzato dei risultati elettorali italiani a livello di sezione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6302B37-187E-4D3A-8FF0-42D6A4511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655268"/>
          </a:xfrm>
        </p:spPr>
        <p:txBody>
          <a:bodyPr>
            <a:normAutofit/>
          </a:bodyPr>
          <a:lstStyle/>
          <a:p>
            <a:r>
              <a:rPr lang="it-IT" sz="1600" b="1" dirty="0"/>
              <a:t>Gabriele Pinto</a:t>
            </a:r>
          </a:p>
          <a:p>
            <a:r>
              <a:rPr lang="it-IT" sz="1600" dirty="0"/>
              <a:t>3 Dicembre 2021</a:t>
            </a:r>
          </a:p>
          <a:p>
            <a:r>
              <a:rPr lang="it-IT" sz="1600" dirty="0"/>
              <a:t>Università di Firenze, L’Italia e l’Europa al voto. Una sconfitta dei populismi? – Società Italiana di Studi Elettorali - </a:t>
            </a:r>
          </a:p>
          <a:p>
            <a:endParaRPr lang="it-IT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3EF2C7-8E94-40DF-B9F1-7F1B2788E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712" y="116427"/>
            <a:ext cx="5268575" cy="453508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156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40164A-8BF2-45AB-83E2-3EEC372FA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it-IT" dirty="0"/>
              <a:t>Chi sono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C9AD6687-2B71-4AA0-BCA1-F12FFC9553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79302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33951C4-3B95-4749-B296-462BB99CDA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081" y="3737109"/>
            <a:ext cx="1647630" cy="4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9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EFB6CF-C1B2-4295-83CA-DD3B7633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902061" cy="1499616"/>
          </a:xfrm>
        </p:spPr>
        <p:txBody>
          <a:bodyPr>
            <a:normAutofit/>
          </a:bodyPr>
          <a:lstStyle/>
          <a:p>
            <a:r>
              <a:rPr lang="it-IT"/>
              <a:t>ESISTE UNA BASE DATI DEI RISULTATI ELETTORALI?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C85C41-07B9-4B6C-8F12-19A261258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5902061" cy="3931920"/>
          </a:xfrm>
        </p:spPr>
        <p:txBody>
          <a:bodyPr>
            <a:normAutofit/>
          </a:bodyPr>
          <a:lstStyle/>
          <a:p>
            <a:r>
              <a:rPr lang="it-IT" dirty="0"/>
              <a:t>Si, l’archivio del ministero dell’interno - </a:t>
            </a:r>
            <a:r>
              <a:rPr lang="it-IT" dirty="0" err="1"/>
              <a:t>Eligendo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dirty="0"/>
              <a:t>Ma:</a:t>
            </a:r>
          </a:p>
          <a:p>
            <a:pPr lvl="1"/>
            <a:r>
              <a:rPr lang="it-IT" dirty="0"/>
              <a:t>Disponibile solo a livello di Comune o Circoscrizione (se rilevante). </a:t>
            </a:r>
          </a:p>
          <a:p>
            <a:pPr lvl="1"/>
            <a:r>
              <a:rPr lang="it-IT" dirty="0"/>
              <a:t>NO voti a livello di sezione elettorale</a:t>
            </a:r>
          </a:p>
          <a:p>
            <a:pPr lvl="1"/>
            <a:r>
              <a:rPr lang="it-IT" dirty="0"/>
              <a:t>NO voti di preferenza (consiglieri comunali, etc..)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B830DE6-B53A-4FE2-BBB4-1A93DF326A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" r="19108" b="1"/>
          <a:stretch/>
        </p:blipFill>
        <p:spPr>
          <a:xfrm>
            <a:off x="7552267" y="3429000"/>
            <a:ext cx="3999654" cy="327727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6EF3C12-04D3-454E-A9B7-71753DCD94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11207"/>
          <a:stretch/>
        </p:blipFill>
        <p:spPr>
          <a:xfrm>
            <a:off x="7552267" y="889255"/>
            <a:ext cx="3999654" cy="21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3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6BA99E-F6F4-4A03-B6E7-49115410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it-IT" dirty="0"/>
              <a:t>Problema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B0C14EF-301A-43A0-96B6-10A9EB2558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343449"/>
              </p:ext>
            </p:extLst>
          </p:nvPr>
        </p:nvGraphicFramePr>
        <p:xfrm>
          <a:off x="1375629" y="2250059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4F5C11E-C67D-4F86-B4BF-2BB5695649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3199" y="282689"/>
            <a:ext cx="2833827" cy="21046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E59F9C-8D43-4794-BE0B-7543311C1277}"/>
              </a:ext>
            </a:extLst>
          </p:cNvPr>
          <p:cNvSpPr txBox="1"/>
          <p:nvPr/>
        </p:nvSpPr>
        <p:spPr>
          <a:xfrm>
            <a:off x="6326636" y="712376"/>
            <a:ext cx="2161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Progetto simile in US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F0A035-2023-456D-8D8C-75CA294089C4}"/>
              </a:ext>
            </a:extLst>
          </p:cNvPr>
          <p:cNvSpPr/>
          <p:nvPr/>
        </p:nvSpPr>
        <p:spPr>
          <a:xfrm>
            <a:off x="8388220" y="793102"/>
            <a:ext cx="373225" cy="186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14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23FC8-AC1C-4D8A-98BB-DD18788EB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presento oggi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773021-1CD9-440A-8550-41290779E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15" y="2240159"/>
            <a:ext cx="11048993" cy="30245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err="1"/>
              <a:t>PowPolIntel</a:t>
            </a:r>
            <a:r>
              <a:rPr lang="it-IT" dirty="0"/>
              <a:t> – (Power </a:t>
            </a:r>
            <a:r>
              <a:rPr lang="it-IT" dirty="0" err="1"/>
              <a:t>Political</a:t>
            </a:r>
            <a:r>
              <a:rPr lang="it-IT" dirty="0"/>
              <a:t> </a:t>
            </a:r>
            <a:r>
              <a:rPr lang="it-IT" dirty="0" err="1"/>
              <a:t>Inteligence</a:t>
            </a:r>
            <a:r>
              <a:rPr lang="it-IT" dirty="0"/>
              <a:t>) «</a:t>
            </a:r>
            <a:r>
              <a:rPr lang="it-IT" i="1" dirty="0"/>
              <a:t>Italia Open </a:t>
            </a:r>
            <a:r>
              <a:rPr lang="it-IT" i="1" dirty="0" err="1"/>
              <a:t>Election</a:t>
            </a:r>
            <a:r>
              <a:rPr lang="it-IT" i="1" dirty="0"/>
              <a:t> </a:t>
            </a:r>
            <a:r>
              <a:rPr lang="it-IT" i="1" dirty="0" err="1"/>
              <a:t>Initiative</a:t>
            </a:r>
            <a:r>
              <a:rPr lang="it-IT" dirty="0"/>
              <a:t>»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Modello di prodotto preso dalla «</a:t>
            </a:r>
            <a:r>
              <a:rPr lang="it-IT" b="1" dirty="0"/>
              <a:t>business </a:t>
            </a:r>
            <a:r>
              <a:rPr lang="it-IT" b="1" dirty="0" err="1"/>
              <a:t>inteligence</a:t>
            </a:r>
            <a:r>
              <a:rPr lang="it-IT" dirty="0"/>
              <a:t>» applicata alla «</a:t>
            </a:r>
            <a:r>
              <a:rPr lang="it-IT" b="1" dirty="0" err="1"/>
              <a:t>political</a:t>
            </a:r>
            <a:r>
              <a:rPr lang="it-IT" b="1" dirty="0"/>
              <a:t> </a:t>
            </a:r>
            <a:r>
              <a:rPr lang="it-IT" b="1" dirty="0" err="1"/>
              <a:t>inteligence</a:t>
            </a:r>
            <a:r>
              <a:rPr lang="it-IT" dirty="0"/>
              <a:t>»</a:t>
            </a:r>
          </a:p>
        </p:txBody>
      </p:sp>
      <p:sp>
        <p:nvSpPr>
          <p:cNvPr id="4" name="Rettangolo 3" descr="Database con riempimento a tinta unita">
            <a:extLst>
              <a:ext uri="{FF2B5EF4-FFF2-40B4-BE49-F238E27FC236}">
                <a16:creationId xmlns:a16="http://schemas.microsoft.com/office/drawing/2014/main" id="{DCC72FE3-52DD-4841-90E4-DB599D6AC9B5}"/>
              </a:ext>
            </a:extLst>
          </p:cNvPr>
          <p:cNvSpPr/>
          <p:nvPr/>
        </p:nvSpPr>
        <p:spPr>
          <a:xfrm>
            <a:off x="2691900" y="4286176"/>
            <a:ext cx="1393193" cy="1393193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Rettangolo 4" descr="Indicatore">
            <a:extLst>
              <a:ext uri="{FF2B5EF4-FFF2-40B4-BE49-F238E27FC236}">
                <a16:creationId xmlns:a16="http://schemas.microsoft.com/office/drawing/2014/main" id="{71638F7B-C973-4AA2-8307-975BBA823AF1}"/>
              </a:ext>
            </a:extLst>
          </p:cNvPr>
          <p:cNvSpPr/>
          <p:nvPr/>
        </p:nvSpPr>
        <p:spPr>
          <a:xfrm>
            <a:off x="3568916" y="4498243"/>
            <a:ext cx="1554069" cy="155406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7" name="Elemento grafico 6" descr="Ricerca con riempimento a tinta unita">
            <a:extLst>
              <a:ext uri="{FF2B5EF4-FFF2-40B4-BE49-F238E27FC236}">
                <a16:creationId xmlns:a16="http://schemas.microsoft.com/office/drawing/2014/main" id="{EFA1DDD4-0468-44BD-9ABB-16E2F89D1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70538" y="4048454"/>
            <a:ext cx="1172308" cy="1172308"/>
          </a:xfrm>
          <a:prstGeom prst="rect">
            <a:avLst/>
          </a:prstGeom>
        </p:spPr>
      </p:pic>
      <p:pic>
        <p:nvPicPr>
          <p:cNvPr id="9" name="Elemento grafico 8" descr="Presentazione con grafico a torta contorno">
            <a:extLst>
              <a:ext uri="{FF2B5EF4-FFF2-40B4-BE49-F238E27FC236}">
                <a16:creationId xmlns:a16="http://schemas.microsoft.com/office/drawing/2014/main" id="{84472B14-B6F3-4FC4-8402-7E60D1B50D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78557" y="4203781"/>
            <a:ext cx="1730395" cy="173039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0B55E7-CBBA-49D8-8AB1-525F8CC4494B}"/>
              </a:ext>
            </a:extLst>
          </p:cNvPr>
          <p:cNvSpPr txBox="1"/>
          <p:nvPr/>
        </p:nvSpPr>
        <p:spPr>
          <a:xfrm>
            <a:off x="2825262" y="6052312"/>
            <a:ext cx="241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Una buona base dati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F12FF37-2654-4CCA-8AE2-A2C54FC9873F}"/>
              </a:ext>
            </a:extLst>
          </p:cNvPr>
          <p:cNvSpPr txBox="1"/>
          <p:nvPr/>
        </p:nvSpPr>
        <p:spPr>
          <a:xfrm>
            <a:off x="7101475" y="6052613"/>
            <a:ext cx="3800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Un interfaccia per esplorare i dati in modo  FACILE e COMPRENSIBILE</a:t>
            </a:r>
          </a:p>
        </p:txBody>
      </p:sp>
    </p:spTree>
    <p:extLst>
      <p:ext uri="{BB962C8B-B14F-4D97-AF65-F5344CB8AC3E}">
        <p14:creationId xmlns:p14="http://schemas.microsoft.com/office/powerpoint/2010/main" val="81259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30D4159-9D15-44ED-9746-B5E2B33A495E}"/>
              </a:ext>
            </a:extLst>
          </p:cNvPr>
          <p:cNvSpPr/>
          <p:nvPr/>
        </p:nvSpPr>
        <p:spPr>
          <a:xfrm>
            <a:off x="5884164" y="2577945"/>
            <a:ext cx="5639242" cy="4055053"/>
          </a:xfrm>
          <a:prstGeom prst="rect">
            <a:avLst/>
          </a:prstGeom>
          <a:solidFill>
            <a:schemeClr val="accent6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408594-006C-42D9-8273-8128FE09AA72}"/>
              </a:ext>
            </a:extLst>
          </p:cNvPr>
          <p:cNvSpPr/>
          <p:nvPr/>
        </p:nvSpPr>
        <p:spPr>
          <a:xfrm>
            <a:off x="3470454" y="729673"/>
            <a:ext cx="5153524" cy="4414982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B2AF32E-E2D8-4AF5-9159-A9701465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Target</a:t>
            </a:r>
          </a:p>
        </p:txBody>
      </p:sp>
      <p:sp>
        <p:nvSpPr>
          <p:cNvPr id="4" name="Rettangolo 3" descr="Database con riempimento a tinta unita">
            <a:extLst>
              <a:ext uri="{FF2B5EF4-FFF2-40B4-BE49-F238E27FC236}">
                <a16:creationId xmlns:a16="http://schemas.microsoft.com/office/drawing/2014/main" id="{E11212F9-A5B6-47B3-A2FC-AD827E580EC0}"/>
              </a:ext>
            </a:extLst>
          </p:cNvPr>
          <p:cNvSpPr/>
          <p:nvPr/>
        </p:nvSpPr>
        <p:spPr>
          <a:xfrm>
            <a:off x="3470454" y="2250076"/>
            <a:ext cx="1393193" cy="1393193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Rettangolo 4" descr="Indicatore">
            <a:extLst>
              <a:ext uri="{FF2B5EF4-FFF2-40B4-BE49-F238E27FC236}">
                <a16:creationId xmlns:a16="http://schemas.microsoft.com/office/drawing/2014/main" id="{A584C78D-FBA2-4A84-9708-9DC4EFB37854}"/>
              </a:ext>
            </a:extLst>
          </p:cNvPr>
          <p:cNvSpPr/>
          <p:nvPr/>
        </p:nvSpPr>
        <p:spPr>
          <a:xfrm>
            <a:off x="4278689" y="2470232"/>
            <a:ext cx="1554069" cy="155406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Elemento grafico 6" descr="Ricerca con riempimento a tinta unita">
            <a:extLst>
              <a:ext uri="{FF2B5EF4-FFF2-40B4-BE49-F238E27FC236}">
                <a16:creationId xmlns:a16="http://schemas.microsoft.com/office/drawing/2014/main" id="{5C74534B-EF2C-4A3B-A910-34A6A83CFF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96284" y="3956753"/>
            <a:ext cx="1172308" cy="1172308"/>
          </a:xfrm>
          <a:prstGeom prst="rect">
            <a:avLst/>
          </a:prstGeom>
        </p:spPr>
      </p:pic>
      <p:pic>
        <p:nvPicPr>
          <p:cNvPr id="7" name="Elemento grafico 8" descr="Presentazione con grafico a torta contorno">
            <a:extLst>
              <a:ext uri="{FF2B5EF4-FFF2-40B4-BE49-F238E27FC236}">
                <a16:creationId xmlns:a16="http://schemas.microsoft.com/office/drawing/2014/main" id="{2D4235D9-45EE-4472-A3BC-6215848022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0109" y="3669987"/>
            <a:ext cx="1730395" cy="1730395"/>
          </a:xfrm>
          <a:prstGeom prst="rect">
            <a:avLst/>
          </a:prstGeom>
        </p:spPr>
      </p:pic>
      <p:pic>
        <p:nvPicPr>
          <p:cNvPr id="9" name="Graphic 8" descr="Graduation cap with solid fill">
            <a:extLst>
              <a:ext uri="{FF2B5EF4-FFF2-40B4-BE49-F238E27FC236}">
                <a16:creationId xmlns:a16="http://schemas.microsoft.com/office/drawing/2014/main" id="{06FC7115-9C34-4485-A443-36563F7382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10146" y="889231"/>
            <a:ext cx="914400" cy="914400"/>
          </a:xfrm>
          <a:prstGeom prst="rect">
            <a:avLst/>
          </a:prstGeom>
        </p:spPr>
      </p:pic>
      <p:pic>
        <p:nvPicPr>
          <p:cNvPr id="11" name="Graphic 10" descr="Classroom with solid fill">
            <a:extLst>
              <a:ext uri="{FF2B5EF4-FFF2-40B4-BE49-F238E27FC236}">
                <a16:creationId xmlns:a16="http://schemas.microsoft.com/office/drawing/2014/main" id="{F7358EB9-BE3D-43E1-A1B3-E5D5F2F251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69689" y="2577946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E36BF4-5562-42B6-88B2-B7570C6E916E}"/>
              </a:ext>
            </a:extLst>
          </p:cNvPr>
          <p:cNvSpPr txBox="1"/>
          <p:nvPr/>
        </p:nvSpPr>
        <p:spPr>
          <a:xfrm>
            <a:off x="4552347" y="1646366"/>
            <a:ext cx="131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Research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DED3F7-CCE9-4D8F-B6C7-FF2FC626D496}"/>
              </a:ext>
            </a:extLst>
          </p:cNvPr>
          <p:cNvSpPr txBox="1"/>
          <p:nvPr/>
        </p:nvSpPr>
        <p:spPr>
          <a:xfrm>
            <a:off x="8817758" y="3458603"/>
            <a:ext cx="131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Education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962DE7-94D6-4142-9082-C1F2C305A5DC}"/>
              </a:ext>
            </a:extLst>
          </p:cNvPr>
          <p:cNvSpPr txBox="1"/>
          <p:nvPr/>
        </p:nvSpPr>
        <p:spPr>
          <a:xfrm>
            <a:off x="10088090" y="4216644"/>
            <a:ext cx="131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Journalism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C3B6B2-9422-490A-9D0E-EF0B64E9FFD5}"/>
              </a:ext>
            </a:extLst>
          </p:cNvPr>
          <p:cNvSpPr txBox="1"/>
          <p:nvPr/>
        </p:nvSpPr>
        <p:spPr>
          <a:xfrm>
            <a:off x="5830045" y="2049935"/>
            <a:ext cx="2793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Professional (</a:t>
            </a:r>
            <a:r>
              <a:rPr lang="en-GB" dirty="0" err="1"/>
              <a:t>Istituti</a:t>
            </a:r>
            <a:r>
              <a:rPr lang="en-GB" dirty="0"/>
              <a:t> di Sondaggi, spin-doctor, etc..)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D8DDB-1D4D-4CC8-BAF1-3D4C8EE9280F}"/>
              </a:ext>
            </a:extLst>
          </p:cNvPr>
          <p:cNvSpPr txBox="1"/>
          <p:nvPr/>
        </p:nvSpPr>
        <p:spPr>
          <a:xfrm>
            <a:off x="9588652" y="5446991"/>
            <a:ext cx="131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Citizens</a:t>
            </a:r>
          </a:p>
        </p:txBody>
      </p:sp>
      <p:pic>
        <p:nvPicPr>
          <p:cNvPr id="20" name="Graphic 19" descr="Briefcase with solid fill">
            <a:extLst>
              <a:ext uri="{FF2B5EF4-FFF2-40B4-BE49-F238E27FC236}">
                <a16:creationId xmlns:a16="http://schemas.microsoft.com/office/drawing/2014/main" id="{041F2CDB-980C-4FB7-B0CA-FB19F9FB57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467477" y="1170432"/>
            <a:ext cx="914400" cy="914400"/>
          </a:xfrm>
          <a:prstGeom prst="rect">
            <a:avLst/>
          </a:prstGeom>
        </p:spPr>
      </p:pic>
      <p:pic>
        <p:nvPicPr>
          <p:cNvPr id="22" name="Graphic 21" descr="Megaphone1 with solid fill">
            <a:extLst>
              <a:ext uri="{FF2B5EF4-FFF2-40B4-BE49-F238E27FC236}">
                <a16:creationId xmlns:a16="http://schemas.microsoft.com/office/drawing/2014/main" id="{574E624C-BF13-4E44-9EEB-3B8A093B76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30890" y="4702506"/>
            <a:ext cx="914400" cy="914400"/>
          </a:xfrm>
          <a:prstGeom prst="rect">
            <a:avLst/>
          </a:prstGeom>
        </p:spPr>
      </p:pic>
      <p:pic>
        <p:nvPicPr>
          <p:cNvPr id="24" name="Graphic 23" descr="Newspaper outline">
            <a:extLst>
              <a:ext uri="{FF2B5EF4-FFF2-40B4-BE49-F238E27FC236}">
                <a16:creationId xmlns:a16="http://schemas.microsoft.com/office/drawing/2014/main" id="{DEB58BF5-465D-48DF-9387-53E8B446922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002042" y="3399397"/>
            <a:ext cx="914400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308D639-D97C-4FE8-B4C1-7F68226F9D22}"/>
              </a:ext>
            </a:extLst>
          </p:cNvPr>
          <p:cNvSpPr txBox="1"/>
          <p:nvPr/>
        </p:nvSpPr>
        <p:spPr>
          <a:xfrm>
            <a:off x="3510940" y="3737716"/>
            <a:ext cx="17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</a:rPr>
              <a:t>DATABASE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D5A466-BE26-4E91-91BE-26A274F4CB32}"/>
              </a:ext>
            </a:extLst>
          </p:cNvPr>
          <p:cNvSpPr txBox="1"/>
          <p:nvPr/>
        </p:nvSpPr>
        <p:spPr>
          <a:xfrm>
            <a:off x="7381877" y="5081617"/>
            <a:ext cx="176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</a:rPr>
              <a:t>WEB-APP</a:t>
            </a:r>
          </a:p>
        </p:txBody>
      </p:sp>
    </p:spTree>
    <p:extLst>
      <p:ext uri="{BB962C8B-B14F-4D97-AF65-F5344CB8AC3E}">
        <p14:creationId xmlns:p14="http://schemas.microsoft.com/office/powerpoint/2010/main" val="344784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8A9D31-8B0F-4A90-9C63-F3F34E80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LO STIAMO FACENDO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19B851-6B01-4145-9951-040E1CD75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4000" dirty="0"/>
              <a:t>Creazione Archivio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4000" dirty="0"/>
              <a:t>Geo-Localizzazione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4000" dirty="0"/>
              <a:t>Web-Application (interfaccia e tool di esplorazione)</a:t>
            </a:r>
          </a:p>
        </p:txBody>
      </p:sp>
    </p:spTree>
    <p:extLst>
      <p:ext uri="{BB962C8B-B14F-4D97-AF65-F5344CB8AC3E}">
        <p14:creationId xmlns:p14="http://schemas.microsoft.com/office/powerpoint/2010/main" val="306028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E4E5D1-24E4-4559-8954-6A26B6C9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CREAZIONE ARCHIVIO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DFFD677-C31A-416E-9114-940D29845B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14"/>
          <a:stretch/>
        </p:blipFill>
        <p:spPr>
          <a:xfrm rot="10800000">
            <a:off x="2825003" y="2514956"/>
            <a:ext cx="8413872" cy="419064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D530F4-E52E-4AE5-9581-5A7F3D7FDE8B}"/>
              </a:ext>
            </a:extLst>
          </p:cNvPr>
          <p:cNvSpPr txBox="1"/>
          <p:nvPr/>
        </p:nvSpPr>
        <p:spPr>
          <a:xfrm>
            <a:off x="597361" y="3122105"/>
            <a:ext cx="34071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ARCHIVIO ORDINATO IN CSV</a:t>
            </a:r>
          </a:p>
          <a:p>
            <a:r>
              <a:rPr lang="it-IT" dirty="0"/>
              <a:t>-risultati elettorali fino al 1999 (politiche, amministrative, e referendum)</a:t>
            </a:r>
          </a:p>
          <a:p>
            <a:r>
              <a:rPr lang="it-IT" dirty="0"/>
              <a:t>-voti di lista</a:t>
            </a:r>
          </a:p>
          <a:p>
            <a:r>
              <a:rPr lang="it-IT" dirty="0"/>
              <a:t>-voti sindaco</a:t>
            </a:r>
          </a:p>
          <a:p>
            <a:r>
              <a:rPr lang="it-IT" dirty="0"/>
              <a:t>-voti preferenze</a:t>
            </a:r>
          </a:p>
        </p:txBody>
      </p:sp>
      <p:sp>
        <p:nvSpPr>
          <p:cNvPr id="13" name="Rettangolo 12" descr="Database">
            <a:extLst>
              <a:ext uri="{FF2B5EF4-FFF2-40B4-BE49-F238E27FC236}">
                <a16:creationId xmlns:a16="http://schemas.microsoft.com/office/drawing/2014/main" id="{9E3E0761-D97F-4792-B887-79389B6A11C9}"/>
              </a:ext>
            </a:extLst>
          </p:cNvPr>
          <p:cNvSpPr/>
          <p:nvPr/>
        </p:nvSpPr>
        <p:spPr>
          <a:xfrm>
            <a:off x="3607502" y="3628056"/>
            <a:ext cx="1944000" cy="194400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BDFDDCAB-2AED-44A9-8FAE-F0D7AB90418C}"/>
              </a:ext>
            </a:extLst>
          </p:cNvPr>
          <p:cNvGrpSpPr/>
          <p:nvPr/>
        </p:nvGrpSpPr>
        <p:grpSpPr>
          <a:xfrm>
            <a:off x="8686775" y="3682648"/>
            <a:ext cx="1603642" cy="2028861"/>
            <a:chOff x="9776664" y="2584626"/>
            <a:chExt cx="2292550" cy="2900440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4149BCDF-6728-448B-B0F4-80BC789DD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90040" y="2584626"/>
              <a:ext cx="586647" cy="1321766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662EF702-1D7F-403E-A247-D897BA00F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76664" y="3235261"/>
              <a:ext cx="1338668" cy="1321766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B270810E-2B25-451A-9EDA-0FE36AF41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93345" y="3966325"/>
              <a:ext cx="1922315" cy="998220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4787454-2A5E-4AC1-AFA8-C4FA74EA9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46899" y="4486846"/>
              <a:ext cx="1922315" cy="998220"/>
            </a:xfrm>
            <a:prstGeom prst="rect">
              <a:avLst/>
            </a:prstGeom>
          </p:spPr>
        </p:pic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4E443C7-3003-4C03-9D46-C58BEFE2D897}"/>
              </a:ext>
            </a:extLst>
          </p:cNvPr>
          <p:cNvSpPr txBox="1"/>
          <p:nvPr/>
        </p:nvSpPr>
        <p:spPr>
          <a:xfrm>
            <a:off x="8686775" y="1708130"/>
            <a:ext cx="1513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Migliaia di file </a:t>
            </a:r>
            <a:r>
              <a:rPr lang="it-IT" dirty="0" err="1"/>
              <a:t>excel</a:t>
            </a:r>
            <a:r>
              <a:rPr lang="it-IT" dirty="0"/>
              <a:t> con formati diversi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B234BF7-FBFD-4B5A-950C-5D5A9FCD96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4694" y="2710650"/>
            <a:ext cx="2101977" cy="540800"/>
          </a:xfrm>
          <a:prstGeom prst="rect">
            <a:avLst/>
          </a:prstGeom>
        </p:spPr>
      </p:pic>
      <p:pic>
        <p:nvPicPr>
          <p:cNvPr id="16" name="Elemento grafico 15">
            <a:extLst>
              <a:ext uri="{FF2B5EF4-FFF2-40B4-BE49-F238E27FC236}">
                <a16:creationId xmlns:a16="http://schemas.microsoft.com/office/drawing/2014/main" id="{9BC05257-492E-4CB1-BE48-5831EA99B1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8147" y="2889381"/>
            <a:ext cx="2306035" cy="68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1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B11E5A-C907-4A47-8F45-C9D06C2D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GEOLOCALIZZAZIONE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49A0113-B79F-4638-9BFC-80BC69CB7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94"/>
          <a:stretch/>
        </p:blipFill>
        <p:spPr>
          <a:xfrm>
            <a:off x="1024128" y="1641855"/>
            <a:ext cx="8542644" cy="5127113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8099D20-3440-4E8F-BC47-639526330FB6}"/>
              </a:ext>
            </a:extLst>
          </p:cNvPr>
          <p:cNvGrpSpPr/>
          <p:nvPr/>
        </p:nvGrpSpPr>
        <p:grpSpPr>
          <a:xfrm>
            <a:off x="9469274" y="1389690"/>
            <a:ext cx="1142707" cy="981648"/>
            <a:chOff x="9469274" y="1389690"/>
            <a:chExt cx="1142707" cy="981648"/>
          </a:xfrm>
        </p:grpSpPr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7ACB1BB-DDCF-4111-AB5D-4C753BA6E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9274" y="1990436"/>
              <a:ext cx="1142707" cy="380902"/>
            </a:xfrm>
            <a:prstGeom prst="rect">
              <a:avLst/>
            </a:prstGeom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4E40ADB1-D1CA-4EA5-9BB7-FEA27A0DD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9274" y="1662234"/>
              <a:ext cx="1078838" cy="307823"/>
            </a:xfrm>
            <a:prstGeom prst="rect">
              <a:avLst/>
            </a:prstGeom>
          </p:spPr>
        </p:pic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9729FABE-0A4E-4F0D-B9E7-586946ABB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9274" y="1389690"/>
              <a:ext cx="1111803" cy="252165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3C638-CEBE-4F11-AFF0-E70DBCFB1BA9}"/>
              </a:ext>
            </a:extLst>
          </p:cNvPr>
          <p:cNvSpPr/>
          <p:nvPr/>
        </p:nvSpPr>
        <p:spPr>
          <a:xfrm>
            <a:off x="951722" y="3375277"/>
            <a:ext cx="8724123" cy="1820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FC8AFF-A70F-4295-B84B-9E680960F7CD}"/>
              </a:ext>
            </a:extLst>
          </p:cNvPr>
          <p:cNvSpPr/>
          <p:nvPr/>
        </p:nvSpPr>
        <p:spPr>
          <a:xfrm>
            <a:off x="1024128" y="5216145"/>
            <a:ext cx="8724123" cy="1820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47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67694C-E97E-47B9-AD9D-8153DA171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INTERFACCIA E TOOL di esplorazione</a:t>
            </a:r>
          </a:p>
        </p:txBody>
      </p:sp>
      <p:pic>
        <p:nvPicPr>
          <p:cNvPr id="4" name="Elemento grafico 15">
            <a:extLst>
              <a:ext uri="{FF2B5EF4-FFF2-40B4-BE49-F238E27FC236}">
                <a16:creationId xmlns:a16="http://schemas.microsoft.com/office/drawing/2014/main" id="{FCDDD9BC-B1E7-4467-8F01-7D2EA8B54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6841" y="4158681"/>
            <a:ext cx="2080424" cy="614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CEF28A-DDA6-43BC-B8F8-0B641353A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378" y="3663446"/>
            <a:ext cx="2743618" cy="1083778"/>
          </a:xfrm>
          <a:prstGeom prst="rect">
            <a:avLst/>
          </a:prstGeom>
        </p:spPr>
      </p:pic>
      <p:sp>
        <p:nvSpPr>
          <p:cNvPr id="6" name="Rettangolo 12" descr="Database">
            <a:extLst>
              <a:ext uri="{FF2B5EF4-FFF2-40B4-BE49-F238E27FC236}">
                <a16:creationId xmlns:a16="http://schemas.microsoft.com/office/drawing/2014/main" id="{17195800-F99C-4A4E-AE77-CF87E1597764}"/>
              </a:ext>
            </a:extLst>
          </p:cNvPr>
          <p:cNvSpPr/>
          <p:nvPr/>
        </p:nvSpPr>
        <p:spPr>
          <a:xfrm>
            <a:off x="0" y="2604612"/>
            <a:ext cx="1554069" cy="1554069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63B7D4C-7A6C-4156-97FE-FDF8C7842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188" y="2641261"/>
            <a:ext cx="2426891" cy="1365602"/>
          </a:xfrm>
          <a:prstGeom prst="rect">
            <a:avLst/>
          </a:prstGeom>
        </p:spPr>
      </p:pic>
      <p:sp>
        <p:nvSpPr>
          <p:cNvPr id="9" name="Rettangolo 4" descr="Indicatore">
            <a:extLst>
              <a:ext uri="{FF2B5EF4-FFF2-40B4-BE49-F238E27FC236}">
                <a16:creationId xmlns:a16="http://schemas.microsoft.com/office/drawing/2014/main" id="{8AB5399E-D1D8-4DA6-BE25-304171F91086}"/>
              </a:ext>
            </a:extLst>
          </p:cNvPr>
          <p:cNvSpPr/>
          <p:nvPr/>
        </p:nvSpPr>
        <p:spPr>
          <a:xfrm>
            <a:off x="16162" y="4242236"/>
            <a:ext cx="1554069" cy="155406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09182F-3D9D-484C-8CC6-CA4916B442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466"/>
          <a:stretch/>
        </p:blipFill>
        <p:spPr>
          <a:xfrm>
            <a:off x="2456825" y="4879227"/>
            <a:ext cx="2743618" cy="752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B22363-EA83-4674-B802-C148CF5CC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9636" y="4912564"/>
            <a:ext cx="1685925" cy="6858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79DB7E-4072-4FEF-A710-173CDA62A402}"/>
              </a:ext>
            </a:extLst>
          </p:cNvPr>
          <p:cNvSpPr/>
          <p:nvPr/>
        </p:nvSpPr>
        <p:spPr>
          <a:xfrm>
            <a:off x="2108718" y="2372922"/>
            <a:ext cx="3392190" cy="37386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4A7DDEA8-69A4-4FF9-BFC0-D35BC513A4F7}"/>
              </a:ext>
            </a:extLst>
          </p:cNvPr>
          <p:cNvCxnSpPr>
            <a:cxnSpLocks/>
            <a:stCxn id="6" idx="3"/>
            <a:endCxn id="16" idx="1"/>
          </p:cNvCxnSpPr>
          <p:nvPr/>
        </p:nvCxnSpPr>
        <p:spPr>
          <a:xfrm>
            <a:off x="1554069" y="3381647"/>
            <a:ext cx="554649" cy="8605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078A8126-7780-40A7-8FDD-31467993B7CD}"/>
              </a:ext>
            </a:extLst>
          </p:cNvPr>
          <p:cNvCxnSpPr>
            <a:stCxn id="9" idx="3"/>
            <a:endCxn id="16" idx="1"/>
          </p:cNvCxnSpPr>
          <p:nvPr/>
        </p:nvCxnSpPr>
        <p:spPr>
          <a:xfrm flipV="1">
            <a:off x="1570231" y="4242237"/>
            <a:ext cx="538487" cy="77703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F0418D1-9F14-4438-9A21-99110B8B43FB}"/>
              </a:ext>
            </a:extLst>
          </p:cNvPr>
          <p:cNvSpPr txBox="1"/>
          <p:nvPr/>
        </p:nvSpPr>
        <p:spPr>
          <a:xfrm>
            <a:off x="289249" y="6238239"/>
            <a:ext cx="1483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database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C7D486-8580-4B62-A4C6-60F498095804}"/>
              </a:ext>
            </a:extLst>
          </p:cNvPr>
          <p:cNvSpPr txBox="1"/>
          <p:nvPr/>
        </p:nvSpPr>
        <p:spPr>
          <a:xfrm>
            <a:off x="3063029" y="6272784"/>
            <a:ext cx="213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Creazione</a:t>
            </a:r>
            <a:r>
              <a:rPr lang="en-GB" dirty="0"/>
              <a:t> Web-app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13FFCE-F95B-42F4-9E37-1F42F762ACCE}"/>
              </a:ext>
            </a:extLst>
          </p:cNvPr>
          <p:cNvSpPr txBox="1"/>
          <p:nvPr/>
        </p:nvSpPr>
        <p:spPr>
          <a:xfrm>
            <a:off x="6705078" y="6226643"/>
            <a:ext cx="1483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Deployment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31391D-B2D5-482A-A21E-AEA6CC276A31}"/>
              </a:ext>
            </a:extLst>
          </p:cNvPr>
          <p:cNvSpPr/>
          <p:nvPr/>
        </p:nvSpPr>
        <p:spPr>
          <a:xfrm>
            <a:off x="5884164" y="3568961"/>
            <a:ext cx="3250505" cy="13441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21D716C-7C3A-4DC1-B6DE-E0BD11498EDA}"/>
              </a:ext>
            </a:extLst>
          </p:cNvPr>
          <p:cNvCxnSpPr>
            <a:stCxn id="16" idx="3"/>
            <a:endCxn id="29" idx="1"/>
          </p:cNvCxnSpPr>
          <p:nvPr/>
        </p:nvCxnSpPr>
        <p:spPr>
          <a:xfrm flipV="1">
            <a:off x="5500908" y="4241046"/>
            <a:ext cx="383256" cy="1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Elemento grafico 6" descr="Ricerca con riempimento a tinta unita">
            <a:extLst>
              <a:ext uri="{FF2B5EF4-FFF2-40B4-BE49-F238E27FC236}">
                <a16:creationId xmlns:a16="http://schemas.microsoft.com/office/drawing/2014/main" id="{AB9C9890-A8DC-4E25-AC08-5E086E2513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61333" y="3852805"/>
            <a:ext cx="918717" cy="918717"/>
          </a:xfrm>
          <a:prstGeom prst="rect">
            <a:avLst/>
          </a:prstGeom>
        </p:spPr>
      </p:pic>
      <p:pic>
        <p:nvPicPr>
          <p:cNvPr id="33" name="Elemento grafico 8" descr="Presentazione con grafico a torta contorno">
            <a:extLst>
              <a:ext uri="{FF2B5EF4-FFF2-40B4-BE49-F238E27FC236}">
                <a16:creationId xmlns:a16="http://schemas.microsoft.com/office/drawing/2014/main" id="{FD524CB9-8B6B-4D14-A064-C32FC4669D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35159" y="3566040"/>
            <a:ext cx="1356080" cy="135608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930720D-EF3F-4FF2-B338-EEBC832A7519}"/>
              </a:ext>
            </a:extLst>
          </p:cNvPr>
          <p:cNvSpPr txBox="1"/>
          <p:nvPr/>
        </p:nvSpPr>
        <p:spPr>
          <a:xfrm>
            <a:off x="10132705" y="6226643"/>
            <a:ext cx="1187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Web-app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C7F25B-CACD-46BF-98F7-59C6FFF62CC0}"/>
              </a:ext>
            </a:extLst>
          </p:cNvPr>
          <p:cNvSpPr/>
          <p:nvPr/>
        </p:nvSpPr>
        <p:spPr>
          <a:xfrm>
            <a:off x="9386596" y="3568961"/>
            <a:ext cx="2629971" cy="13436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7965519-0DC2-498D-BAEA-01885F24F37B}"/>
              </a:ext>
            </a:extLst>
          </p:cNvPr>
          <p:cNvCxnSpPr>
            <a:stCxn id="29" idx="3"/>
            <a:endCxn id="33" idx="1"/>
          </p:cNvCxnSpPr>
          <p:nvPr/>
        </p:nvCxnSpPr>
        <p:spPr>
          <a:xfrm>
            <a:off x="9134669" y="4241046"/>
            <a:ext cx="200490" cy="3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72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10858B-3EBA-42E0-9091-85C0E2909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Framework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80F302-1CE3-4830-B238-9744A3B8D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OPEN-SOURCE </a:t>
            </a:r>
          </a:p>
          <a:p>
            <a:r>
              <a:rPr lang="it-IT" sz="3600" dirty="0"/>
              <a:t>Replicabile</a:t>
            </a:r>
          </a:p>
          <a:p>
            <a:r>
              <a:rPr lang="it-IT" sz="3600" dirty="0"/>
              <a:t>Aperto</a:t>
            </a:r>
          </a:p>
          <a:p>
            <a:r>
              <a:rPr lang="it-IT" sz="3600" dirty="0"/>
              <a:t>Fruibile</a:t>
            </a:r>
          </a:p>
        </p:txBody>
      </p:sp>
      <p:pic>
        <p:nvPicPr>
          <p:cNvPr id="4" name="Elemento grafico 15">
            <a:extLst>
              <a:ext uri="{FF2B5EF4-FFF2-40B4-BE49-F238E27FC236}">
                <a16:creationId xmlns:a16="http://schemas.microsoft.com/office/drawing/2014/main" id="{E8B3B8E7-A4D1-41E9-980F-DABBC865E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86154" y="1807083"/>
            <a:ext cx="2828328" cy="835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B9B32D-79AC-485A-B2BB-942B129E4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186" y="2721206"/>
            <a:ext cx="2878889" cy="1214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06BC55-6E0A-44FF-A7EA-7A206C283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908" y="4136794"/>
            <a:ext cx="3074343" cy="121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35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A80EC2-0BA3-442F-85BF-71D43406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Alcune applicazioni: l’esempio del caso di </a:t>
            </a:r>
            <a:r>
              <a:rPr lang="it-IT" dirty="0" err="1"/>
              <a:t>roma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03227E-36DF-4DCD-85BD-BF813290F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Esempio analisi delle preferenze di un candidato</a:t>
            </a:r>
          </a:p>
          <a:p>
            <a:r>
              <a:rPr lang="it-IT" dirty="0"/>
              <a:t>Esempio candidato Calenda a Roma</a:t>
            </a:r>
          </a:p>
        </p:txBody>
      </p:sp>
    </p:spTree>
    <p:extLst>
      <p:ext uri="{BB962C8B-B14F-4D97-AF65-F5344CB8AC3E}">
        <p14:creationId xmlns:p14="http://schemas.microsoft.com/office/powerpoint/2010/main" val="262457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demo">
            <a:hlinkClick r:id="" action="ppaction://media"/>
            <a:extLst>
              <a:ext uri="{FF2B5EF4-FFF2-40B4-BE49-F238E27FC236}">
                <a16:creationId xmlns:a16="http://schemas.microsoft.com/office/drawing/2014/main" id="{467DE4F3-C921-40C5-8239-885A722399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4024" r="1351" b="2069"/>
          <a:stretch/>
        </p:blipFill>
        <p:spPr>
          <a:xfrm>
            <a:off x="475902" y="176980"/>
            <a:ext cx="11145896" cy="59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9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CD8293E-144F-40C2-9FFD-BB11ADBF4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38" y="1111676"/>
            <a:ext cx="8682112" cy="516455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954B611-64FD-4EC9-A0AF-124EF2220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52" y="166442"/>
            <a:ext cx="3387060" cy="2239378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D7287441-0DCD-4088-BEC5-1482AC81DDB7}"/>
              </a:ext>
            </a:extLst>
          </p:cNvPr>
          <p:cNvGrpSpPr/>
          <p:nvPr/>
        </p:nvGrpSpPr>
        <p:grpSpPr>
          <a:xfrm>
            <a:off x="1945782" y="1739591"/>
            <a:ext cx="4150218" cy="2676962"/>
            <a:chOff x="1945782" y="1739591"/>
            <a:chExt cx="4150218" cy="2676962"/>
          </a:xfrm>
        </p:grpSpPr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D9154CB5-42B7-4975-B643-AD69EA8A361D}"/>
                </a:ext>
              </a:extLst>
            </p:cNvPr>
            <p:cNvSpPr/>
            <p:nvPr/>
          </p:nvSpPr>
          <p:spPr>
            <a:xfrm>
              <a:off x="5118410" y="1739591"/>
              <a:ext cx="977590" cy="2676962"/>
            </a:xfrm>
            <a:prstGeom prst="round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2" name="Connettore a gomito 11">
              <a:extLst>
                <a:ext uri="{FF2B5EF4-FFF2-40B4-BE49-F238E27FC236}">
                  <a16:creationId xmlns:a16="http://schemas.microsoft.com/office/drawing/2014/main" id="{27242EE2-D623-42AC-B41A-B93643CD7ACC}"/>
                </a:ext>
              </a:extLst>
            </p:cNvPr>
            <p:cNvCxnSpPr>
              <a:stCxn id="10" idx="1"/>
              <a:endCxn id="5" idx="2"/>
            </p:cNvCxnSpPr>
            <p:nvPr/>
          </p:nvCxnSpPr>
          <p:spPr>
            <a:xfrm rot="10800000">
              <a:off x="1945782" y="2405820"/>
              <a:ext cx="3172628" cy="672252"/>
            </a:xfrm>
            <a:prstGeom prst="bentConnector2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304391CE-3BD1-4CC0-95F6-2B9CFA108CE4}"/>
              </a:ext>
            </a:extLst>
          </p:cNvPr>
          <p:cNvSpPr/>
          <p:nvPr/>
        </p:nvSpPr>
        <p:spPr>
          <a:xfrm>
            <a:off x="7248872" y="2405820"/>
            <a:ext cx="3200400" cy="3739896"/>
          </a:xfrm>
          <a:custGeom>
            <a:avLst/>
            <a:gdLst>
              <a:gd name="connsiteX0" fmla="*/ 1700784 w 2633472"/>
              <a:gd name="connsiteY0" fmla="*/ 0 h 2871216"/>
              <a:gd name="connsiteX1" fmla="*/ 0 w 2633472"/>
              <a:gd name="connsiteY1" fmla="*/ 2231136 h 2871216"/>
              <a:gd name="connsiteX2" fmla="*/ 2478024 w 2633472"/>
              <a:gd name="connsiteY2" fmla="*/ 2871216 h 2871216"/>
              <a:gd name="connsiteX3" fmla="*/ 2633472 w 2633472"/>
              <a:gd name="connsiteY3" fmla="*/ 1920240 h 2871216"/>
              <a:gd name="connsiteX4" fmla="*/ 2039112 w 2633472"/>
              <a:gd name="connsiteY4" fmla="*/ 804672 h 2871216"/>
              <a:gd name="connsiteX5" fmla="*/ 1700784 w 2633472"/>
              <a:gd name="connsiteY5" fmla="*/ 0 h 287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33472" h="2871216">
                <a:moveTo>
                  <a:pt x="1700784" y="0"/>
                </a:moveTo>
                <a:lnTo>
                  <a:pt x="0" y="2231136"/>
                </a:lnTo>
                <a:lnTo>
                  <a:pt x="2478024" y="2871216"/>
                </a:lnTo>
                <a:lnTo>
                  <a:pt x="2633472" y="1920240"/>
                </a:lnTo>
                <a:lnTo>
                  <a:pt x="2039112" y="804672"/>
                </a:lnTo>
                <a:lnTo>
                  <a:pt x="1700784" y="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840C6794-A6BB-4CFE-8D7D-1101B1D51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638" y="194201"/>
            <a:ext cx="4397387" cy="251033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04ECD7A-97E7-41C9-88A0-24B67BDC0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59" y="4919472"/>
            <a:ext cx="3618650" cy="1697157"/>
          </a:xfrm>
          <a:prstGeom prst="rect">
            <a:avLst/>
          </a:prstGeom>
        </p:spPr>
      </p:pic>
      <p:cxnSp>
        <p:nvCxnSpPr>
          <p:cNvPr id="23" name="Connettore a gomito 22">
            <a:extLst>
              <a:ext uri="{FF2B5EF4-FFF2-40B4-BE49-F238E27FC236}">
                <a16:creationId xmlns:a16="http://schemas.microsoft.com/office/drawing/2014/main" id="{D7D57282-6D8C-4356-89DB-F4225C19A50F}"/>
              </a:ext>
            </a:extLst>
          </p:cNvPr>
          <p:cNvCxnSpPr>
            <a:cxnSpLocks/>
            <a:endCxn id="22" idx="3"/>
          </p:cNvCxnSpPr>
          <p:nvPr/>
        </p:nvCxnSpPr>
        <p:spPr>
          <a:xfrm flipV="1">
            <a:off x="9826662" y="1449369"/>
            <a:ext cx="2001363" cy="1989032"/>
          </a:xfrm>
          <a:prstGeom prst="bentConnector3">
            <a:avLst>
              <a:gd name="adj1" fmla="val 111422"/>
            </a:avLst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DF1B8312-8086-4313-91B1-4A4ED5FBB2C1}"/>
              </a:ext>
            </a:extLst>
          </p:cNvPr>
          <p:cNvGrpSpPr/>
          <p:nvPr/>
        </p:nvGrpSpPr>
        <p:grpSpPr>
          <a:xfrm>
            <a:off x="2106184" y="1810512"/>
            <a:ext cx="6324584" cy="3657600"/>
            <a:chOff x="2106184" y="1810512"/>
            <a:chExt cx="6324584" cy="3657600"/>
          </a:xfrm>
        </p:grpSpPr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905BE991-AD98-4265-8DEB-66C05535B791}"/>
                </a:ext>
              </a:extLst>
            </p:cNvPr>
            <p:cNvSpPr/>
            <p:nvPr/>
          </p:nvSpPr>
          <p:spPr>
            <a:xfrm>
              <a:off x="6181344" y="1810512"/>
              <a:ext cx="2249424" cy="3657600"/>
            </a:xfrm>
            <a:custGeom>
              <a:avLst/>
              <a:gdLst>
                <a:gd name="connsiteX0" fmla="*/ 36576 w 2249424"/>
                <a:gd name="connsiteY0" fmla="*/ 0 h 3657600"/>
                <a:gd name="connsiteX1" fmla="*/ 0 w 2249424"/>
                <a:gd name="connsiteY1" fmla="*/ 2724912 h 3657600"/>
                <a:gd name="connsiteX2" fmla="*/ 356616 w 2249424"/>
                <a:gd name="connsiteY2" fmla="*/ 3657600 h 3657600"/>
                <a:gd name="connsiteX3" fmla="*/ 1042416 w 2249424"/>
                <a:gd name="connsiteY3" fmla="*/ 2715768 h 3657600"/>
                <a:gd name="connsiteX4" fmla="*/ 1938528 w 2249424"/>
                <a:gd name="connsiteY4" fmla="*/ 1453896 h 3657600"/>
                <a:gd name="connsiteX5" fmla="*/ 2249424 w 2249424"/>
                <a:gd name="connsiteY5" fmla="*/ 603504 h 3657600"/>
                <a:gd name="connsiteX6" fmla="*/ 210312 w 2249424"/>
                <a:gd name="connsiteY6" fmla="*/ 18288 h 3657600"/>
                <a:gd name="connsiteX7" fmla="*/ 36576 w 2249424"/>
                <a:gd name="connsiteY7" fmla="*/ 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9424" h="3657600">
                  <a:moveTo>
                    <a:pt x="36576" y="0"/>
                  </a:moveTo>
                  <a:lnTo>
                    <a:pt x="0" y="2724912"/>
                  </a:lnTo>
                  <a:lnTo>
                    <a:pt x="356616" y="3657600"/>
                  </a:lnTo>
                  <a:lnTo>
                    <a:pt x="1042416" y="2715768"/>
                  </a:lnTo>
                  <a:lnTo>
                    <a:pt x="1938528" y="1453896"/>
                  </a:lnTo>
                  <a:lnTo>
                    <a:pt x="2249424" y="603504"/>
                  </a:lnTo>
                  <a:lnTo>
                    <a:pt x="210312" y="18288"/>
                  </a:lnTo>
                  <a:lnTo>
                    <a:pt x="36576" y="0"/>
                  </a:lnTo>
                  <a:close/>
                </a:path>
              </a:pathLst>
            </a:custGeom>
            <a:no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0" name="Connettore a gomito 29">
              <a:extLst>
                <a:ext uri="{FF2B5EF4-FFF2-40B4-BE49-F238E27FC236}">
                  <a16:creationId xmlns:a16="http://schemas.microsoft.com/office/drawing/2014/main" id="{DC1E33C5-5C4D-451F-9240-E9F3C5038D13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rot="10800000" flipV="1">
              <a:off x="2106184" y="3660988"/>
              <a:ext cx="4110920" cy="1258484"/>
            </a:xfrm>
            <a:prstGeom prst="bentConnector2">
              <a:avLst/>
            </a:prstGeom>
            <a:ln w="571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49F2E6D4-6D04-4A0A-AB6B-5BDFB47C5A15}"/>
              </a:ext>
            </a:extLst>
          </p:cNvPr>
          <p:cNvCxnSpPr/>
          <p:nvPr/>
        </p:nvCxnSpPr>
        <p:spPr>
          <a:xfrm flipV="1">
            <a:off x="6515556" y="2443885"/>
            <a:ext cx="2738560" cy="3420822"/>
          </a:xfrm>
          <a:prstGeom prst="line">
            <a:avLst/>
          </a:prstGeom>
          <a:ln w="762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magine 15">
            <a:extLst>
              <a:ext uri="{FF2B5EF4-FFF2-40B4-BE49-F238E27FC236}">
                <a16:creationId xmlns:a16="http://schemas.microsoft.com/office/drawing/2014/main" id="{4E83F60B-BF7E-4F3C-BF16-72DF32786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0358" y="1370891"/>
            <a:ext cx="9107092" cy="4830121"/>
          </a:xfrm>
          <a:prstGeom prst="rect">
            <a:avLst/>
          </a:prstGeom>
        </p:spPr>
      </p:pic>
      <p:sp>
        <p:nvSpPr>
          <p:cNvPr id="33" name="Figura a mano libera: forma 32">
            <a:extLst>
              <a:ext uri="{FF2B5EF4-FFF2-40B4-BE49-F238E27FC236}">
                <a16:creationId xmlns:a16="http://schemas.microsoft.com/office/drawing/2014/main" id="{2790B97A-81D4-4A45-AA55-D125A7A88801}"/>
              </a:ext>
            </a:extLst>
          </p:cNvPr>
          <p:cNvSpPr/>
          <p:nvPr/>
        </p:nvSpPr>
        <p:spPr>
          <a:xfrm>
            <a:off x="6935462" y="1501331"/>
            <a:ext cx="4053535" cy="3439119"/>
          </a:xfrm>
          <a:custGeom>
            <a:avLst/>
            <a:gdLst>
              <a:gd name="connsiteX0" fmla="*/ 1819656 w 4645152"/>
              <a:gd name="connsiteY0" fmla="*/ 0 h 3941064"/>
              <a:gd name="connsiteX1" fmla="*/ 1783080 w 4645152"/>
              <a:gd name="connsiteY1" fmla="*/ 749808 h 3941064"/>
              <a:gd name="connsiteX2" fmla="*/ 557784 w 4645152"/>
              <a:gd name="connsiteY2" fmla="*/ 1801368 h 3941064"/>
              <a:gd name="connsiteX3" fmla="*/ 0 w 4645152"/>
              <a:gd name="connsiteY3" fmla="*/ 2962656 h 3941064"/>
              <a:gd name="connsiteX4" fmla="*/ 932688 w 4645152"/>
              <a:gd name="connsiteY4" fmla="*/ 3483864 h 3941064"/>
              <a:gd name="connsiteX5" fmla="*/ 1033272 w 4645152"/>
              <a:gd name="connsiteY5" fmla="*/ 3520440 h 3941064"/>
              <a:gd name="connsiteX6" fmla="*/ 3044952 w 4645152"/>
              <a:gd name="connsiteY6" fmla="*/ 3941064 h 3941064"/>
              <a:gd name="connsiteX7" fmla="*/ 4361688 w 4645152"/>
              <a:gd name="connsiteY7" fmla="*/ 3886200 h 3941064"/>
              <a:gd name="connsiteX8" fmla="*/ 4645152 w 4645152"/>
              <a:gd name="connsiteY8" fmla="*/ 3118104 h 3941064"/>
              <a:gd name="connsiteX9" fmla="*/ 4636008 w 4645152"/>
              <a:gd name="connsiteY9" fmla="*/ 2980944 h 3941064"/>
              <a:gd name="connsiteX10" fmla="*/ 4535424 w 4645152"/>
              <a:gd name="connsiteY10" fmla="*/ 850392 h 3941064"/>
              <a:gd name="connsiteX11" fmla="*/ 4160520 w 4645152"/>
              <a:gd name="connsiteY11" fmla="*/ 146304 h 3941064"/>
              <a:gd name="connsiteX12" fmla="*/ 1819656 w 4645152"/>
              <a:gd name="connsiteY12" fmla="*/ 265176 h 3941064"/>
              <a:gd name="connsiteX13" fmla="*/ 1801368 w 4645152"/>
              <a:gd name="connsiteY13" fmla="*/ 411480 h 394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45152" h="3941064">
                <a:moveTo>
                  <a:pt x="1819656" y="0"/>
                </a:moveTo>
                <a:lnTo>
                  <a:pt x="1783080" y="749808"/>
                </a:lnTo>
                <a:lnTo>
                  <a:pt x="557784" y="1801368"/>
                </a:lnTo>
                <a:lnTo>
                  <a:pt x="0" y="2962656"/>
                </a:lnTo>
                <a:lnTo>
                  <a:pt x="932688" y="3483864"/>
                </a:lnTo>
                <a:lnTo>
                  <a:pt x="1033272" y="3520440"/>
                </a:lnTo>
                <a:lnTo>
                  <a:pt x="3044952" y="3941064"/>
                </a:lnTo>
                <a:lnTo>
                  <a:pt x="4361688" y="3886200"/>
                </a:lnTo>
                <a:lnTo>
                  <a:pt x="4645152" y="3118104"/>
                </a:lnTo>
                <a:lnTo>
                  <a:pt x="4636008" y="2980944"/>
                </a:lnTo>
                <a:lnTo>
                  <a:pt x="4535424" y="850392"/>
                </a:lnTo>
                <a:lnTo>
                  <a:pt x="4160520" y="146304"/>
                </a:lnTo>
                <a:lnTo>
                  <a:pt x="1819656" y="265176"/>
                </a:lnTo>
                <a:lnTo>
                  <a:pt x="1801368" y="411480"/>
                </a:ln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6A50A603-236F-479A-AB2E-40AD6A11DACB}"/>
              </a:ext>
            </a:extLst>
          </p:cNvPr>
          <p:cNvSpPr/>
          <p:nvPr/>
        </p:nvSpPr>
        <p:spPr>
          <a:xfrm>
            <a:off x="2251555" y="2490776"/>
            <a:ext cx="4324834" cy="1739508"/>
          </a:xfrm>
          <a:custGeom>
            <a:avLst/>
            <a:gdLst>
              <a:gd name="connsiteX0" fmla="*/ 265176 w 4956048"/>
              <a:gd name="connsiteY0" fmla="*/ 0 h 1993392"/>
              <a:gd name="connsiteX1" fmla="*/ 265176 w 4956048"/>
              <a:gd name="connsiteY1" fmla="*/ 0 h 1993392"/>
              <a:gd name="connsiteX2" fmla="*/ 393192 w 4956048"/>
              <a:gd name="connsiteY2" fmla="*/ 27432 h 1993392"/>
              <a:gd name="connsiteX3" fmla="*/ 4407408 w 4956048"/>
              <a:gd name="connsiteY3" fmla="*/ 521208 h 1993392"/>
              <a:gd name="connsiteX4" fmla="*/ 4956048 w 4956048"/>
              <a:gd name="connsiteY4" fmla="*/ 1316736 h 1993392"/>
              <a:gd name="connsiteX5" fmla="*/ 4709160 w 4956048"/>
              <a:gd name="connsiteY5" fmla="*/ 1865376 h 1993392"/>
              <a:gd name="connsiteX6" fmla="*/ 1344168 w 4956048"/>
              <a:gd name="connsiteY6" fmla="*/ 1993392 h 1993392"/>
              <a:gd name="connsiteX7" fmla="*/ 45720 w 4956048"/>
              <a:gd name="connsiteY7" fmla="*/ 1883664 h 1993392"/>
              <a:gd name="connsiteX8" fmla="*/ 0 w 4956048"/>
              <a:gd name="connsiteY8" fmla="*/ 182880 h 1993392"/>
              <a:gd name="connsiteX9" fmla="*/ 265176 w 4956048"/>
              <a:gd name="connsiteY9" fmla="*/ 0 h 199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6048" h="1993392">
                <a:moveTo>
                  <a:pt x="265176" y="0"/>
                </a:moveTo>
                <a:lnTo>
                  <a:pt x="265176" y="0"/>
                </a:lnTo>
                <a:lnTo>
                  <a:pt x="393192" y="27432"/>
                </a:lnTo>
                <a:lnTo>
                  <a:pt x="4407408" y="521208"/>
                </a:lnTo>
                <a:lnTo>
                  <a:pt x="4956048" y="1316736"/>
                </a:lnTo>
                <a:lnTo>
                  <a:pt x="4709160" y="1865376"/>
                </a:lnTo>
                <a:lnTo>
                  <a:pt x="1344168" y="1993392"/>
                </a:lnTo>
                <a:lnTo>
                  <a:pt x="45720" y="1883664"/>
                </a:lnTo>
                <a:lnTo>
                  <a:pt x="0" y="182880"/>
                </a:lnTo>
                <a:lnTo>
                  <a:pt x="265176" y="0"/>
                </a:lnTo>
                <a:close/>
              </a:path>
            </a:pathLst>
          </a:cu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0AF4C096-15AA-47ED-A7E4-215DBC4B0146}"/>
              </a:ext>
            </a:extLst>
          </p:cNvPr>
          <p:cNvSpPr txBox="1"/>
          <p:nvPr/>
        </p:nvSpPr>
        <p:spPr>
          <a:xfrm>
            <a:off x="5798" y="2425718"/>
            <a:ext cx="195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Case INPS via casati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2E59416-3944-4235-BDC6-A9EC244FA517}"/>
              </a:ext>
            </a:extLst>
          </p:cNvPr>
          <p:cNvSpPr txBox="1"/>
          <p:nvPr/>
        </p:nvSpPr>
        <p:spPr>
          <a:xfrm>
            <a:off x="441469" y="4307162"/>
            <a:ext cx="195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Condomini via </a:t>
            </a:r>
            <a:r>
              <a:rPr lang="it-IT" dirty="0" err="1"/>
              <a:t>angiolo</a:t>
            </a:r>
            <a:r>
              <a:rPr lang="it-IT" dirty="0"/>
              <a:t> </a:t>
            </a:r>
            <a:r>
              <a:rPr lang="it-IT" dirty="0" err="1"/>
              <a:t>cabrini</a:t>
            </a:r>
            <a:endParaRPr lang="it-IT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4ACD5EE2-5C31-405D-A191-C09F8A67CCE8}"/>
              </a:ext>
            </a:extLst>
          </p:cNvPr>
          <p:cNvSpPr txBox="1"/>
          <p:nvPr/>
        </p:nvSpPr>
        <p:spPr>
          <a:xfrm>
            <a:off x="5536805" y="176182"/>
            <a:ext cx="195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Complesso IACP Vigne nuove </a:t>
            </a: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F7ED48CA-6174-479D-88BD-514E2C28B838}"/>
              </a:ext>
            </a:extLst>
          </p:cNvPr>
          <p:cNvGrpSpPr/>
          <p:nvPr/>
        </p:nvGrpSpPr>
        <p:grpSpPr>
          <a:xfrm>
            <a:off x="5533145" y="165341"/>
            <a:ext cx="6237090" cy="2500919"/>
            <a:chOff x="5533145" y="165341"/>
            <a:chExt cx="6237090" cy="2500919"/>
          </a:xfrm>
        </p:grpSpPr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02BAA151-FCF8-486B-A401-BCA6B61A1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26662" y="191549"/>
              <a:ext cx="1943573" cy="2474711"/>
            </a:xfrm>
            <a:prstGeom prst="rect">
              <a:avLst/>
            </a:prstGeom>
          </p:spPr>
        </p:pic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557F168D-22FD-46C5-B363-AAF3F3A06EA4}"/>
                </a:ext>
              </a:extLst>
            </p:cNvPr>
            <p:cNvSpPr txBox="1"/>
            <p:nvPr/>
          </p:nvSpPr>
          <p:spPr>
            <a:xfrm>
              <a:off x="5533145" y="165341"/>
              <a:ext cx="3768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FF0000"/>
                  </a:solidFill>
                </a:rPr>
                <a:t>«il palo della morte» . </a:t>
              </a:r>
            </a:p>
            <a:p>
              <a:r>
                <a:rPr lang="it-IT" b="1" dirty="0">
                  <a:solidFill>
                    <a:srgbClr val="FF0000"/>
                  </a:solidFill>
                </a:rPr>
                <a:t>Carlo Verdone, Un sacco bello, 1980</a:t>
              </a:r>
            </a:p>
          </p:txBody>
        </p:sp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720658CB-9D2D-4447-846F-D7D27065623D}"/>
              </a:ext>
            </a:extLst>
          </p:cNvPr>
          <p:cNvGrpSpPr/>
          <p:nvPr/>
        </p:nvGrpSpPr>
        <p:grpSpPr>
          <a:xfrm>
            <a:off x="5459779" y="2875046"/>
            <a:ext cx="3085045" cy="400110"/>
            <a:chOff x="5345723" y="2899735"/>
            <a:chExt cx="3085045" cy="400110"/>
          </a:xfrm>
        </p:grpSpPr>
        <p:cxnSp>
          <p:nvCxnSpPr>
            <p:cNvPr id="46" name="Connettore 2 45">
              <a:extLst>
                <a:ext uri="{FF2B5EF4-FFF2-40B4-BE49-F238E27FC236}">
                  <a16:creationId xmlns:a16="http://schemas.microsoft.com/office/drawing/2014/main" id="{7992549E-1054-4E43-B0C7-EC217A50FB50}"/>
                </a:ext>
              </a:extLst>
            </p:cNvPr>
            <p:cNvCxnSpPr/>
            <p:nvPr/>
          </p:nvCxnSpPr>
          <p:spPr>
            <a:xfrm>
              <a:off x="5345723" y="3249175"/>
              <a:ext cx="308504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lg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3AC39078-59A7-4872-B40D-1222FE1737EF}"/>
                </a:ext>
              </a:extLst>
            </p:cNvPr>
            <p:cNvSpPr txBox="1"/>
            <p:nvPr/>
          </p:nvSpPr>
          <p:spPr>
            <a:xfrm>
              <a:off x="6515556" y="2899735"/>
              <a:ext cx="16489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/>
                <a:t>500 mt</a:t>
              </a:r>
            </a:p>
          </p:txBody>
        </p:sp>
      </p:grp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294667D-F41D-4522-B872-D341B01AE1E5}"/>
              </a:ext>
            </a:extLst>
          </p:cNvPr>
          <p:cNvSpPr txBox="1"/>
          <p:nvPr/>
        </p:nvSpPr>
        <p:spPr>
          <a:xfrm>
            <a:off x="11012313" y="3447321"/>
            <a:ext cx="137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1600 € mq*</a:t>
            </a:r>
          </a:p>
          <a:p>
            <a:r>
              <a:rPr lang="it-IT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 8%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997DA618-70DE-4672-8F81-40A223D6663A}"/>
              </a:ext>
            </a:extLst>
          </p:cNvPr>
          <p:cNvSpPr txBox="1"/>
          <p:nvPr/>
        </p:nvSpPr>
        <p:spPr>
          <a:xfrm>
            <a:off x="83754" y="3005533"/>
            <a:ext cx="1687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2600 € mq</a:t>
            </a:r>
          </a:p>
          <a:p>
            <a:r>
              <a:rPr lang="it-IT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 13%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49E9F22E-1A5B-4418-A89B-A5139C609E2A}"/>
              </a:ext>
            </a:extLst>
          </p:cNvPr>
          <p:cNvSpPr txBox="1"/>
          <p:nvPr/>
        </p:nvSpPr>
        <p:spPr>
          <a:xfrm>
            <a:off x="35983" y="3825696"/>
            <a:ext cx="1372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3300€ mq </a:t>
            </a:r>
          </a:p>
          <a:p>
            <a:r>
              <a:rPr lang="it-IT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 25%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BBB9B264-DEBD-497F-BAA2-AAD5A5FC4C75}"/>
              </a:ext>
            </a:extLst>
          </p:cNvPr>
          <p:cNvSpPr txBox="1"/>
          <p:nvPr/>
        </p:nvSpPr>
        <p:spPr>
          <a:xfrm>
            <a:off x="8544823" y="6446098"/>
            <a:ext cx="3440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*fonte: annunci immobiliare.it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23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3" grpId="0" animBg="1"/>
      <p:bldP spid="33" grpId="1" animBg="1"/>
      <p:bldP spid="34" grpId="0" animBg="1"/>
      <p:bldP spid="34" grpId="1" animBg="1"/>
      <p:bldP spid="36" grpId="0"/>
      <p:bldP spid="37" grpId="0"/>
      <p:bldP spid="38" grpId="0"/>
      <p:bldP spid="38" grpId="1"/>
      <p:bldP spid="49" grpId="0"/>
      <p:bldP spid="50" grpId="0"/>
      <p:bldP spid="51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F7568-6997-4E16-8B74-E60DCC1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83" y="2922016"/>
            <a:ext cx="9720072" cy="1499616"/>
          </a:xfrm>
        </p:spPr>
        <p:txBody>
          <a:bodyPr/>
          <a:lstStyle/>
          <a:p>
            <a:r>
              <a:rPr lang="en-GB" dirty="0"/>
              <a:t>ESEMPIO APPLICAZIONE IN AMBITO DI RICERCA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942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223D1371-55B0-432C-BFF2-FB9BA9F87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131" y="1466850"/>
            <a:ext cx="6838950" cy="5391150"/>
          </a:xfrm>
          <a:prstGeom prst="rect">
            <a:avLst/>
          </a:prstGeom>
        </p:spPr>
      </p:pic>
      <p:pic>
        <p:nvPicPr>
          <p:cNvPr id="9" name="Picture 8" descr="A sign in front of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B4790737-5F7C-4025-82B0-0B47DD205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85" y="4773169"/>
            <a:ext cx="2904116" cy="1815617"/>
          </a:xfrm>
          <a:prstGeom prst="rect">
            <a:avLst/>
          </a:prstGeom>
        </p:spPr>
      </p:pic>
      <p:pic>
        <p:nvPicPr>
          <p:cNvPr id="11" name="Graphic 10" descr="Walk with solid fill">
            <a:extLst>
              <a:ext uri="{FF2B5EF4-FFF2-40B4-BE49-F238E27FC236}">
                <a16:creationId xmlns:a16="http://schemas.microsoft.com/office/drawing/2014/main" id="{19B29C8F-B144-4833-ACB7-027F13438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4906" y="1862707"/>
            <a:ext cx="914400" cy="914400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low confidence">
            <a:extLst>
              <a:ext uri="{FF2B5EF4-FFF2-40B4-BE49-F238E27FC236}">
                <a16:creationId xmlns:a16="http://schemas.microsoft.com/office/drawing/2014/main" id="{9D047807-2538-44E4-ACCC-7970F508B5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959" y="3122676"/>
            <a:ext cx="852345" cy="85234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F2BE9D8-0894-4F13-AAC6-588F8926B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71" y="2996343"/>
            <a:ext cx="1584960" cy="1584960"/>
          </a:xfrm>
          <a:prstGeom prst="rect">
            <a:avLst/>
          </a:prstGeom>
        </p:spPr>
      </p:pic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70AEE537-5C08-424F-8044-91D6C6A64C9B}"/>
              </a:ext>
            </a:extLst>
          </p:cNvPr>
          <p:cNvCxnSpPr>
            <a:stCxn id="11" idx="2"/>
            <a:endCxn id="15" idx="1"/>
          </p:cNvCxnSpPr>
          <p:nvPr/>
        </p:nvCxnSpPr>
        <p:spPr>
          <a:xfrm rot="16200000" flipH="1">
            <a:off x="2377780" y="2321432"/>
            <a:ext cx="1011716" cy="1923065"/>
          </a:xfrm>
          <a:prstGeom prst="bentConnector2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7D2FD9-4F3D-446B-909D-8A9D411DFABC}"/>
              </a:ext>
            </a:extLst>
          </p:cNvPr>
          <p:cNvSpPr txBox="1"/>
          <p:nvPr/>
        </p:nvSpPr>
        <p:spPr>
          <a:xfrm>
            <a:off x="1922106" y="3319350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500m – (5 minutes)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29103D-35B7-4662-AE54-68CC26827B68}"/>
              </a:ext>
            </a:extLst>
          </p:cNvPr>
          <p:cNvSpPr txBox="1"/>
          <p:nvPr/>
        </p:nvSpPr>
        <p:spPr>
          <a:xfrm>
            <a:off x="9803650" y="5903452"/>
            <a:ext cx="3723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WORK IN PROGRESS</a:t>
            </a:r>
          </a:p>
        </p:txBody>
      </p:sp>
      <p:pic>
        <p:nvPicPr>
          <p:cNvPr id="12" name="Graphic 11" descr="Walk with solid fill">
            <a:extLst>
              <a:ext uri="{FF2B5EF4-FFF2-40B4-BE49-F238E27FC236}">
                <a16:creationId xmlns:a16="http://schemas.microsoft.com/office/drawing/2014/main" id="{2FF23DBA-E61E-4977-970D-3D28F8AF2A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055" y="48079"/>
            <a:ext cx="914400" cy="914400"/>
          </a:xfrm>
          <a:prstGeom prst="rect">
            <a:avLst/>
          </a:prstGeom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2F92450-B0F5-4411-A03C-5017258CDFB7}"/>
              </a:ext>
            </a:extLst>
          </p:cNvPr>
          <p:cNvCxnSpPr>
            <a:cxnSpLocks/>
          </p:cNvCxnSpPr>
          <p:nvPr/>
        </p:nvCxnSpPr>
        <p:spPr>
          <a:xfrm>
            <a:off x="1668161" y="505279"/>
            <a:ext cx="2998196" cy="2491064"/>
          </a:xfrm>
          <a:prstGeom prst="bentConnector2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19419A2-D13F-4D2F-B2C3-548B854E5E8D}"/>
              </a:ext>
            </a:extLst>
          </p:cNvPr>
          <p:cNvSpPr txBox="1"/>
          <p:nvPr/>
        </p:nvSpPr>
        <p:spPr>
          <a:xfrm>
            <a:off x="1835551" y="568143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1km – (10 minutes)</a:t>
            </a:r>
          </a:p>
        </p:txBody>
      </p:sp>
    </p:spTree>
    <p:extLst>
      <p:ext uri="{BB962C8B-B14F-4D97-AF65-F5344CB8AC3E}">
        <p14:creationId xmlns:p14="http://schemas.microsoft.com/office/powerpoint/2010/main" val="3895491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97E7-92A9-49C8-9651-1177E34E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9A359-E7C7-4390-B77B-DB5D96B7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Andare</a:t>
            </a:r>
            <a:r>
              <a:rPr lang="en-GB" dirty="0"/>
              <a:t> al </a:t>
            </a:r>
            <a:r>
              <a:rPr lang="en-GB" dirty="0" err="1"/>
              <a:t>seggio</a:t>
            </a:r>
            <a:r>
              <a:rPr lang="en-GB" dirty="0"/>
              <a:t> </a:t>
            </a:r>
            <a:r>
              <a:rPr lang="en-GB" dirty="0" err="1"/>
              <a:t>elettorale</a:t>
            </a:r>
            <a:r>
              <a:rPr lang="en-GB" dirty="0"/>
              <a:t> ha un </a:t>
            </a:r>
            <a:r>
              <a:rPr lang="en-GB" dirty="0" err="1"/>
              <a:t>costo</a:t>
            </a:r>
            <a:r>
              <a:rPr lang="en-GB" dirty="0"/>
              <a:t> (tempo, </a:t>
            </a:r>
            <a:r>
              <a:rPr lang="en-GB" dirty="0" err="1"/>
              <a:t>sforzo</a:t>
            </a:r>
            <a:r>
              <a:rPr lang="en-GB" dirty="0"/>
              <a:t>, etc…)</a:t>
            </a:r>
          </a:p>
          <a:p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costo</a:t>
            </a:r>
            <a:r>
              <a:rPr lang="en-GB" dirty="0"/>
              <a:t>, è una </a:t>
            </a:r>
            <a:r>
              <a:rPr lang="en-GB" dirty="0" err="1"/>
              <a:t>funzione</a:t>
            </a:r>
            <a:r>
              <a:rPr lang="en-GB" dirty="0"/>
              <a:t> positive </a:t>
            </a:r>
            <a:r>
              <a:rPr lang="en-GB" dirty="0" err="1"/>
              <a:t>della</a:t>
            </a:r>
            <a:r>
              <a:rPr lang="en-GB" dirty="0"/>
              <a:t> </a:t>
            </a:r>
            <a:r>
              <a:rPr lang="en-GB" dirty="0" err="1"/>
              <a:t>distanza</a:t>
            </a:r>
            <a:r>
              <a:rPr lang="en-GB" dirty="0"/>
              <a:t> (Maggiore la </a:t>
            </a:r>
            <a:r>
              <a:rPr lang="en-GB" dirty="0" err="1"/>
              <a:t>distanza</a:t>
            </a:r>
            <a:r>
              <a:rPr lang="en-GB" dirty="0"/>
              <a:t>, Maggiore il </a:t>
            </a:r>
            <a:r>
              <a:rPr lang="en-GB" dirty="0" err="1"/>
              <a:t>Costo</a:t>
            </a:r>
            <a:r>
              <a:rPr lang="en-GB" dirty="0"/>
              <a:t>).</a:t>
            </a:r>
          </a:p>
          <a:p>
            <a:r>
              <a:rPr lang="en-GB" dirty="0"/>
              <a:t>PREDICTION: </a:t>
            </a:r>
            <a:r>
              <a:rPr lang="en-GB" b="1" dirty="0" err="1"/>
              <a:t>Gli</a:t>
            </a:r>
            <a:r>
              <a:rPr lang="en-GB" b="1" dirty="0"/>
              <a:t> </a:t>
            </a:r>
            <a:r>
              <a:rPr lang="en-GB" b="1" dirty="0" err="1"/>
              <a:t>elettori</a:t>
            </a:r>
            <a:r>
              <a:rPr lang="en-GB" b="1" dirty="0"/>
              <a:t> </a:t>
            </a:r>
            <a:r>
              <a:rPr lang="en-GB" b="1" dirty="0" err="1"/>
              <a:t>più</a:t>
            </a:r>
            <a:r>
              <a:rPr lang="en-GB" b="1" dirty="0"/>
              <a:t> </a:t>
            </a:r>
            <a:r>
              <a:rPr lang="en-GB" b="1" dirty="0" err="1"/>
              <a:t>distanti</a:t>
            </a:r>
            <a:r>
              <a:rPr lang="en-GB" b="1" dirty="0"/>
              <a:t> dal </a:t>
            </a:r>
            <a:r>
              <a:rPr lang="en-GB" b="1" dirty="0" err="1"/>
              <a:t>seggio</a:t>
            </a:r>
            <a:r>
              <a:rPr lang="en-GB" b="1" dirty="0"/>
              <a:t> </a:t>
            </a:r>
            <a:r>
              <a:rPr lang="en-GB" b="1" dirty="0" err="1"/>
              <a:t>elettorale</a:t>
            </a:r>
            <a:r>
              <a:rPr lang="en-GB" b="1" dirty="0"/>
              <a:t> </a:t>
            </a:r>
            <a:r>
              <a:rPr lang="en-GB" b="1" dirty="0" err="1"/>
              <a:t>hanno</a:t>
            </a:r>
            <a:r>
              <a:rPr lang="en-GB" b="1" dirty="0"/>
              <a:t> minor </a:t>
            </a:r>
            <a:r>
              <a:rPr lang="en-GB" b="1" dirty="0" err="1"/>
              <a:t>probabilità</a:t>
            </a:r>
            <a:r>
              <a:rPr lang="en-GB" b="1" dirty="0"/>
              <a:t> di </a:t>
            </a:r>
            <a:r>
              <a:rPr lang="en-GB" b="1" dirty="0" err="1"/>
              <a:t>andare</a:t>
            </a:r>
            <a:r>
              <a:rPr lang="en-GB" b="1" dirty="0"/>
              <a:t> a </a:t>
            </a:r>
            <a:r>
              <a:rPr lang="en-GB" b="1" dirty="0" err="1"/>
              <a:t>votare</a:t>
            </a:r>
            <a:r>
              <a:rPr lang="en-GB" b="1" dirty="0"/>
              <a:t>.</a:t>
            </a:r>
          </a:p>
          <a:p>
            <a:endParaRPr lang="en-GB" dirty="0"/>
          </a:p>
          <a:p>
            <a:r>
              <a:rPr lang="en-GB" dirty="0" err="1"/>
              <a:t>Letteratura</a:t>
            </a:r>
            <a:r>
              <a:rPr lang="en-GB" dirty="0"/>
              <a:t>:</a:t>
            </a:r>
          </a:p>
          <a:p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Amos, Smith, and Claire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2017;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Bhatti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2012;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Brady and McNulty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2011; </a:t>
            </a:r>
            <a:r>
              <a:rPr lang="en-GB" sz="1800" b="0" i="1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Cantoni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2020;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Durán et al.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2018;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Dyck and </a:t>
            </a:r>
            <a:r>
              <a:rPr lang="en-GB" sz="1800" b="0" i="1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Gimpel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2005; </a:t>
            </a:r>
            <a:r>
              <a:rPr lang="en-GB" sz="1800" b="0" i="1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Fauvelle-Aymar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and François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2018;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Garnett and Grogan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2021;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Gibson et al.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2013;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Haspel and Knotts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2005; </a:t>
            </a:r>
            <a:r>
              <a:rPr lang="en-GB" sz="18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Orford et al.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2011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8588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931B-857B-4B41-99B4-D3D91F45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RELEVANCE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45180-7642-4F37-9F26-5BD8D9EDB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332" y="1897677"/>
            <a:ext cx="3885437" cy="2702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BD19F4-5630-4B73-9D43-43C1F88CD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79" y="1897677"/>
            <a:ext cx="3852781" cy="3062646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1202708-9F65-474D-BC94-935E0BFD8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42" y="2011680"/>
            <a:ext cx="3718560" cy="37185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B109E8-B8A7-4CB0-8D92-FF4AB11EED0B}"/>
              </a:ext>
            </a:extLst>
          </p:cNvPr>
          <p:cNvSpPr/>
          <p:nvPr/>
        </p:nvSpPr>
        <p:spPr>
          <a:xfrm>
            <a:off x="343099" y="3573624"/>
            <a:ext cx="3718562" cy="268703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4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39845-6707-4953-B140-6583D8CB4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91" y="449616"/>
            <a:ext cx="6915150" cy="3819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7312C-E06C-4D92-8A03-A8058AD691EC}"/>
              </a:ext>
            </a:extLst>
          </p:cNvPr>
          <p:cNvSpPr txBox="1"/>
          <p:nvPr/>
        </p:nvSpPr>
        <p:spPr>
          <a:xfrm>
            <a:off x="7500841" y="535250"/>
            <a:ext cx="443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Abbiamo</a:t>
            </a:r>
            <a:r>
              <a:rPr lang="en-GB" dirty="0"/>
              <a:t> </a:t>
            </a:r>
            <a:r>
              <a:rPr lang="en-GB" dirty="0" err="1"/>
              <a:t>calcolato</a:t>
            </a:r>
            <a:r>
              <a:rPr lang="en-GB" dirty="0"/>
              <a:t> la </a:t>
            </a:r>
            <a:r>
              <a:rPr lang="en-GB" dirty="0" err="1"/>
              <a:t>distanza</a:t>
            </a:r>
            <a:r>
              <a:rPr lang="en-GB" dirty="0"/>
              <a:t> media di </a:t>
            </a:r>
            <a:r>
              <a:rPr lang="en-GB" dirty="0" err="1"/>
              <a:t>ogni</a:t>
            </a:r>
            <a:r>
              <a:rPr lang="en-GB" dirty="0"/>
              <a:t> </a:t>
            </a:r>
            <a:r>
              <a:rPr lang="en-GB" dirty="0" err="1"/>
              <a:t>sezione</a:t>
            </a:r>
            <a:r>
              <a:rPr lang="en-GB" dirty="0"/>
              <a:t> dal </a:t>
            </a:r>
            <a:r>
              <a:rPr lang="en-GB" dirty="0" err="1"/>
              <a:t>rispettivo</a:t>
            </a:r>
            <a:r>
              <a:rPr lang="en-GB" dirty="0"/>
              <a:t> </a:t>
            </a:r>
            <a:r>
              <a:rPr lang="en-GB" dirty="0" err="1"/>
              <a:t>seggio</a:t>
            </a:r>
            <a:r>
              <a:rPr lang="en-GB" dirty="0"/>
              <a:t> </a:t>
            </a:r>
            <a:r>
              <a:rPr lang="en-GB" dirty="0" err="1"/>
              <a:t>elettorale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210575-89DE-4672-AF63-EF7FD6B7F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70" y="5020695"/>
            <a:ext cx="1007745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C7237F-5C95-4CBB-BE21-007DB3754120}"/>
              </a:ext>
            </a:extLst>
          </p:cNvPr>
          <p:cNvSpPr txBox="1"/>
          <p:nvPr/>
        </p:nvSpPr>
        <p:spPr>
          <a:xfrm>
            <a:off x="2015413" y="4513490"/>
            <a:ext cx="124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Affluenza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2F8CDB-EC90-4DE2-94BD-749B4E41D41B}"/>
              </a:ext>
            </a:extLst>
          </p:cNvPr>
          <p:cNvSpPr txBox="1"/>
          <p:nvPr/>
        </p:nvSpPr>
        <p:spPr>
          <a:xfrm>
            <a:off x="5475514" y="4513490"/>
            <a:ext cx="124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Distanza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75886-3FDB-4862-8184-E9A11DE06AFE}"/>
              </a:ext>
            </a:extLst>
          </p:cNvPr>
          <p:cNvSpPr txBox="1"/>
          <p:nvPr/>
        </p:nvSpPr>
        <p:spPr>
          <a:xfrm>
            <a:off x="7232780" y="4513490"/>
            <a:ext cx="2153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Effetti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fisso</a:t>
            </a:r>
            <a:r>
              <a:rPr lang="en-GB" dirty="0">
                <a:solidFill>
                  <a:schemeClr val="accent2"/>
                </a:solidFill>
              </a:rPr>
              <a:t> “</a:t>
            </a:r>
            <a:r>
              <a:rPr lang="en-GB" dirty="0" err="1">
                <a:solidFill>
                  <a:schemeClr val="accent2"/>
                </a:solidFill>
              </a:rPr>
              <a:t>scuola</a:t>
            </a:r>
            <a:r>
              <a:rPr lang="en-GB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154FDA-077C-4FC3-92E4-A4BA4624D762}"/>
              </a:ext>
            </a:extLst>
          </p:cNvPr>
          <p:cNvSpPr txBox="1"/>
          <p:nvPr/>
        </p:nvSpPr>
        <p:spPr>
          <a:xfrm>
            <a:off x="9130004" y="5953418"/>
            <a:ext cx="2153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Controllo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densità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abitativa</a:t>
            </a:r>
            <a:endParaRPr lang="en-GB" dirty="0">
              <a:solidFill>
                <a:schemeClr val="accent2"/>
              </a:solidFill>
            </a:endParaRP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DBD68C25-A5A0-41E8-8EB8-7ACAFD9ABD96}"/>
              </a:ext>
            </a:extLst>
          </p:cNvPr>
          <p:cNvCxnSpPr>
            <a:stCxn id="9" idx="2"/>
          </p:cNvCxnSpPr>
          <p:nvPr/>
        </p:nvCxnSpPr>
        <p:spPr>
          <a:xfrm rot="5400000">
            <a:off x="2364435" y="4981670"/>
            <a:ext cx="370313" cy="1726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2E3FA69-CDE9-4DDE-B11A-4011CE8D80ED}"/>
              </a:ext>
            </a:extLst>
          </p:cNvPr>
          <p:cNvCxnSpPr/>
          <p:nvPr/>
        </p:nvCxnSpPr>
        <p:spPr>
          <a:xfrm rot="5400000">
            <a:off x="5824535" y="4967674"/>
            <a:ext cx="370313" cy="172617"/>
          </a:xfrm>
          <a:prstGeom prst="bentConnector3">
            <a:avLst>
              <a:gd name="adj1" fmla="val 4748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7C9A233-0BCE-4FE6-8A94-FE6BB9283709}"/>
              </a:ext>
            </a:extLst>
          </p:cNvPr>
          <p:cNvCxnSpPr/>
          <p:nvPr/>
        </p:nvCxnSpPr>
        <p:spPr>
          <a:xfrm rot="5400000">
            <a:off x="7647115" y="5040862"/>
            <a:ext cx="370313" cy="172617"/>
          </a:xfrm>
          <a:prstGeom prst="bentConnector3">
            <a:avLst>
              <a:gd name="adj1" fmla="val 4748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53E4EAFD-579E-49C4-907F-F98FDEC5E503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>
            <a:off x="8882748" y="5803646"/>
            <a:ext cx="247257" cy="4729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697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4E0495C0-7A58-4C05-BD89-50985D5D8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7" y="425165"/>
            <a:ext cx="5786612" cy="6338567"/>
          </a:xfrm>
        </p:spPr>
      </p:pic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FE42D02C-94AC-4150-9E75-4B2B3C3BE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805" y="425165"/>
            <a:ext cx="5679783" cy="6338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6AB539-544B-4678-963D-88DB7D3E9AD3}"/>
              </a:ext>
            </a:extLst>
          </p:cNvPr>
          <p:cNvSpPr txBox="1"/>
          <p:nvPr/>
        </p:nvSpPr>
        <p:spPr>
          <a:xfrm>
            <a:off x="2018523" y="94268"/>
            <a:ext cx="407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EFFETTO SU AFFLUENZA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E0680-4260-4C15-B5B3-03AFB02BBD11}"/>
              </a:ext>
            </a:extLst>
          </p:cNvPr>
          <p:cNvSpPr txBox="1"/>
          <p:nvPr/>
        </p:nvSpPr>
        <p:spPr>
          <a:xfrm>
            <a:off x="7063273" y="111945"/>
            <a:ext cx="493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EFFETTO SU PARTITI/CANDIDATI DI SINISTRA</a:t>
            </a:r>
          </a:p>
        </p:txBody>
      </p:sp>
    </p:spTree>
    <p:extLst>
      <p:ext uri="{BB962C8B-B14F-4D97-AF65-F5344CB8AC3E}">
        <p14:creationId xmlns:p14="http://schemas.microsoft.com/office/powerpoint/2010/main" val="401356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61E092FE-ED94-4628-A410-F4919CF143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" t="49436" r="-2193" b="-2414"/>
          <a:stretch/>
        </p:blipFill>
        <p:spPr>
          <a:xfrm>
            <a:off x="311085" y="1272131"/>
            <a:ext cx="11598190" cy="481459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8C3126-DF0F-4F69-B8A8-A78533C7BD7C}"/>
              </a:ext>
            </a:extLst>
          </p:cNvPr>
          <p:cNvCxnSpPr>
            <a:cxnSpLocks/>
          </p:cNvCxnSpPr>
          <p:nvPr/>
        </p:nvCxnSpPr>
        <p:spPr>
          <a:xfrm flipV="1">
            <a:off x="1239756" y="1904214"/>
            <a:ext cx="9214570" cy="159774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9F94F76-210D-489C-AFF2-B14B3E715CCD}"/>
              </a:ext>
            </a:extLst>
          </p:cNvPr>
          <p:cNvSpPr txBox="1"/>
          <p:nvPr/>
        </p:nvSpPr>
        <p:spPr>
          <a:xfrm>
            <a:off x="3244318" y="1904214"/>
            <a:ext cx="452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Minore</a:t>
            </a:r>
            <a:r>
              <a:rPr lang="en-GB" dirty="0">
                <a:solidFill>
                  <a:srgbClr val="FF0000"/>
                </a:solidFill>
              </a:rPr>
              <a:t> “saliency”, MAGGIOR EFFETTO!</a:t>
            </a:r>
          </a:p>
        </p:txBody>
      </p:sp>
    </p:spTree>
    <p:extLst>
      <p:ext uri="{BB962C8B-B14F-4D97-AF65-F5344CB8AC3E}">
        <p14:creationId xmlns:p14="http://schemas.microsoft.com/office/powerpoint/2010/main" val="38544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5B1681-0305-40D1-928E-2A932FF9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Dove siamo e dove vogliamo arrivare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611F09-2F4F-4586-944F-146036518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1061035" cy="4023360"/>
          </a:xfrm>
        </p:spPr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it-IT" dirty="0"/>
              <a:t>Estendere la copertura a tutto o quasi l’intero territorio nazionale (almeno le prime 20 grandi città -18% della popolazione)</a:t>
            </a:r>
          </a:p>
          <a:p>
            <a:pPr marL="914400" lvl="1" indent="-457200">
              <a:buFont typeface="+mj-lt"/>
              <a:buAutoNum type="arabicPeriod"/>
            </a:pPr>
            <a:r>
              <a:rPr lang="it-IT" dirty="0"/>
              <a:t>Migliorare l’estetica dell’applicativo</a:t>
            </a:r>
          </a:p>
          <a:p>
            <a:pPr marL="914400" lvl="1" indent="-457200">
              <a:buFont typeface="+mj-lt"/>
              <a:buAutoNum type="arabicPeriod"/>
            </a:pPr>
            <a:r>
              <a:rPr lang="it-IT" dirty="0"/>
              <a:t>Diffondere il progetto</a:t>
            </a:r>
          </a:p>
          <a:p>
            <a:r>
              <a:rPr lang="it-IT" b="1" dirty="0"/>
              <a:t>Tempistiche ESTATE 2022 – nuova release (prime 10 città italiane)</a:t>
            </a:r>
          </a:p>
          <a:p>
            <a:endParaRPr lang="it-IT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5F9CE8F-E462-4C8A-842C-53B1CA7FB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120" y="3281680"/>
            <a:ext cx="2595880" cy="259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1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069FFE-A981-49E1-884C-19F4F33B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 VISITARE IL SITO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982F57-FE8B-43B7-BBFF-7A04EE3CC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11" y="2528115"/>
            <a:ext cx="5496453" cy="2380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dirty="0">
                <a:solidFill>
                  <a:schemeClr val="accent2"/>
                </a:solidFill>
              </a:rPr>
              <a:t>www.powpolintel.herokuapp.com</a:t>
            </a:r>
          </a:p>
          <a:p>
            <a:pPr marL="0" indent="0" algn="ctr">
              <a:buNone/>
            </a:pPr>
            <a:r>
              <a:rPr lang="it-IT" sz="3200" dirty="0" err="1"/>
              <a:t>Username:SISE</a:t>
            </a:r>
            <a:endParaRPr lang="it-IT" sz="3200" dirty="0"/>
          </a:p>
          <a:p>
            <a:pPr marL="0" indent="0" algn="ctr">
              <a:buNone/>
            </a:pPr>
            <a:r>
              <a:rPr lang="it-IT" sz="3200" dirty="0"/>
              <a:t>Password:SISE2021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9BAAA0-11A5-41FE-9635-39BB66F88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838" y="1450704"/>
            <a:ext cx="5268575" cy="453508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6868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73C6F-C590-49C3-BE19-E364B6CAFD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160648" y="5999583"/>
            <a:ext cx="6113980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6B9F2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lang="en-GB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abriele.pinto@uniroma1.it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/ gabrielepinto.it</a:t>
            </a:r>
          </a:p>
        </p:txBody>
      </p:sp>
      <p:pic>
        <p:nvPicPr>
          <p:cNvPr id="5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EBDE1FF9-87AC-470E-B586-A4ED8E2B7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6" y="360100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8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e">
  <a:themeElements>
    <a:clrScheme name="Integrale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e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1730</TotalTime>
  <Words>627</Words>
  <Application>Microsoft Office PowerPoint</Application>
  <PresentationFormat>Widescreen</PresentationFormat>
  <Paragraphs>104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Tw Cen MT</vt:lpstr>
      <vt:lpstr>Tw Cen MT Condensed</vt:lpstr>
      <vt:lpstr>Wingdings</vt:lpstr>
      <vt:lpstr>Wingdings 3</vt:lpstr>
      <vt:lpstr>Integrale</vt:lpstr>
      <vt:lpstr>PowPolIntel: un nuovo database geolocalizzato dei risultati elettorali italiani a livello di sezione</vt:lpstr>
      <vt:lpstr>Chi sono</vt:lpstr>
      <vt:lpstr>ESISTE UNA BASE DATI DEI RISULTATI ELETTORALI?</vt:lpstr>
      <vt:lpstr>Problema</vt:lpstr>
      <vt:lpstr>Cosa presento oggi</vt:lpstr>
      <vt:lpstr>Target</vt:lpstr>
      <vt:lpstr>COME LO STIAMO FACENDO</vt:lpstr>
      <vt:lpstr>CREAZIONE ARCHIVIO</vt:lpstr>
      <vt:lpstr>GEOLOCALIZZAZIONE</vt:lpstr>
      <vt:lpstr>INTERFACCIA E TOOL di esplorazione</vt:lpstr>
      <vt:lpstr>Framework</vt:lpstr>
      <vt:lpstr>Alcune applicazioni: l’esempio del caso di roma</vt:lpstr>
      <vt:lpstr>PowerPoint Presentation</vt:lpstr>
      <vt:lpstr>PowerPoint Presentation</vt:lpstr>
      <vt:lpstr>ESEMPIO APPLICAZIONE IN AMBITO DI RICERCA </vt:lpstr>
      <vt:lpstr>PowerPoint Presentation</vt:lpstr>
      <vt:lpstr>RESEARCH QUESTION</vt:lpstr>
      <vt:lpstr>RELEVANCE</vt:lpstr>
      <vt:lpstr>PowerPoint Presentation</vt:lpstr>
      <vt:lpstr>PowerPoint Presentation</vt:lpstr>
      <vt:lpstr>PowerPoint Presentation</vt:lpstr>
      <vt:lpstr>Dove siamo e dove vogliamo arrivare</vt:lpstr>
      <vt:lpstr>PER VISITARE IL SITO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Pinto Gabriele</dc:creator>
  <cp:lastModifiedBy>Gabriele Pinto</cp:lastModifiedBy>
  <cp:revision>20</cp:revision>
  <dcterms:created xsi:type="dcterms:W3CDTF">2021-11-26T13:50:09Z</dcterms:created>
  <dcterms:modified xsi:type="dcterms:W3CDTF">2021-12-02T13:21:43Z</dcterms:modified>
</cp:coreProperties>
</file>