
<file path=[Content_Types].xml><?xml version="1.0" encoding="utf-8"?>
<Types xmlns="http://schemas.openxmlformats.org/package/2006/content-types">
  <Default Extension="crdownload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94" r:id="rId5"/>
    <p:sldId id="258" r:id="rId6"/>
    <p:sldId id="297" r:id="rId7"/>
    <p:sldId id="261" r:id="rId8"/>
    <p:sldId id="262" r:id="rId9"/>
    <p:sldId id="265" r:id="rId10"/>
    <p:sldId id="291" r:id="rId11"/>
    <p:sldId id="292" r:id="rId12"/>
    <p:sldId id="295" r:id="rId13"/>
    <p:sldId id="266" r:id="rId14"/>
    <p:sldId id="267" r:id="rId15"/>
    <p:sldId id="268" r:id="rId16"/>
    <p:sldId id="269" r:id="rId17"/>
    <p:sldId id="271" r:id="rId18"/>
    <p:sldId id="299" r:id="rId19"/>
    <p:sldId id="273" r:id="rId20"/>
    <p:sldId id="298" r:id="rId21"/>
    <p:sldId id="276" r:id="rId22"/>
    <p:sldId id="277" r:id="rId23"/>
    <p:sldId id="278" r:id="rId24"/>
    <p:sldId id="279" r:id="rId25"/>
    <p:sldId id="280" r:id="rId26"/>
    <p:sldId id="281" r:id="rId27"/>
    <p:sldId id="307" r:id="rId28"/>
    <p:sldId id="308" r:id="rId29"/>
    <p:sldId id="305" r:id="rId30"/>
    <p:sldId id="282" r:id="rId31"/>
    <p:sldId id="283" r:id="rId32"/>
    <p:sldId id="270" r:id="rId33"/>
    <p:sldId id="284" r:id="rId34"/>
    <p:sldId id="274" r:id="rId35"/>
    <p:sldId id="304" r:id="rId36"/>
    <p:sldId id="275" r:id="rId37"/>
    <p:sldId id="303" r:id="rId38"/>
    <p:sldId id="285" r:id="rId39"/>
    <p:sldId id="287" r:id="rId40"/>
    <p:sldId id="300" r:id="rId41"/>
    <p:sldId id="286" r:id="rId42"/>
    <p:sldId id="301" r:id="rId43"/>
    <p:sldId id="288" r:id="rId44"/>
    <p:sldId id="302" r:id="rId45"/>
    <p:sldId id="289" r:id="rId46"/>
    <p:sldId id="296" r:id="rId47"/>
    <p:sldId id="293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nto Gabriele" initials="PG" lastIdx="1" clrIdx="0">
    <p:extLst>
      <p:ext uri="{19B8F6BF-5375-455C-9EA6-DF929625EA0E}">
        <p15:presenceInfo xmlns:p15="http://schemas.microsoft.com/office/powerpoint/2012/main" userId="S::gabriele.pinto1@rgs.tesoro.it::8e6d00b3-ec70-4ad6-8434-a88e6274995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Foglio1!$G$13</c:f>
              <c:strCache>
                <c:ptCount val="1"/>
                <c:pt idx="0">
                  <c:v>Probabilità di votare un partito di sinistra (su 100 persone)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DED-4A56-8397-830036B865FB}"/>
              </c:ext>
            </c:extLst>
          </c:dPt>
          <c:cat>
            <c:strRef>
              <c:f>Foglio1!$F$14:$F$15</c:f>
              <c:strCache>
                <c:ptCount val="2"/>
                <c:pt idx="0">
                  <c:v>Legge i giornali tutti i giorni</c:v>
                </c:pt>
                <c:pt idx="1">
                  <c:v>Legge meno di 2 volte al mese</c:v>
                </c:pt>
              </c:strCache>
            </c:strRef>
          </c:cat>
          <c:val>
            <c:numRef>
              <c:f>Foglio1!$G$14:$G$15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ED-4A56-8397-830036B86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2371360"/>
        <c:axId val="2102371776"/>
      </c:barChart>
      <c:catAx>
        <c:axId val="210237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2371776"/>
        <c:crosses val="autoZero"/>
        <c:auto val="1"/>
        <c:lblAlgn val="ctr"/>
        <c:lblOffset val="100"/>
        <c:noMultiLvlLbl val="0"/>
      </c:catAx>
      <c:valAx>
        <c:axId val="210237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2371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Foglio1!$G$7</c:f>
              <c:strCache>
                <c:ptCount val="1"/>
                <c:pt idx="0">
                  <c:v>Probabilità di finire in carcere (su 1000 persone)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31-4815-B48B-BA6E2ADCF21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31-4815-B48B-BA6E2ADCF212}"/>
              </c:ext>
            </c:extLst>
          </c:dPt>
          <c:cat>
            <c:strRef>
              <c:f>Foglio1!$F$8:$F$9</c:f>
              <c:strCache>
                <c:ptCount val="2"/>
                <c:pt idx="0">
                  <c:v>cittadinanza straniera</c:v>
                </c:pt>
                <c:pt idx="1">
                  <c:v>cittadinanza italiana</c:v>
                </c:pt>
              </c:strCache>
            </c:strRef>
          </c:cat>
          <c:val>
            <c:numRef>
              <c:f>Foglio1!$G$8:$G$9</c:f>
              <c:numCache>
                <c:formatCode>General</c:formatCode>
                <c:ptCount val="2"/>
                <c:pt idx="0">
                  <c:v>3.7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31-4815-B48B-BA6E2ADCF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9134688"/>
        <c:axId val="2029128032"/>
      </c:barChart>
      <c:catAx>
        <c:axId val="202913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9128032"/>
        <c:crosses val="autoZero"/>
        <c:auto val="1"/>
        <c:lblAlgn val="ctr"/>
        <c:lblOffset val="100"/>
        <c:noMultiLvlLbl val="0"/>
      </c:catAx>
      <c:valAx>
        <c:axId val="202912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913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1B8EE2-D6DD-4E49-A2EA-5C8D0AAD2B5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C72CC07-4A0C-4F83-A30E-DC6CF5018D13}">
      <dgm:prSet phldrT="[Text]"/>
      <dgm:spPr/>
      <dgm:t>
        <a:bodyPr/>
        <a:lstStyle/>
        <a:p>
          <a:r>
            <a:rPr lang="en-GB" dirty="0" err="1"/>
            <a:t>Più</a:t>
          </a:r>
          <a:r>
            <a:rPr lang="en-GB" dirty="0"/>
            <a:t> </a:t>
          </a:r>
          <a:r>
            <a:rPr lang="en-GB" dirty="0" err="1"/>
            <a:t>trasparenza</a:t>
          </a:r>
          <a:endParaRPr lang="en-GB" dirty="0"/>
        </a:p>
      </dgm:t>
    </dgm:pt>
    <dgm:pt modelId="{EDD816BF-EC96-4B8E-917F-62AFFA309B11}" type="parTrans" cxnId="{371E3368-51BC-442F-983E-80D809A9E467}">
      <dgm:prSet/>
      <dgm:spPr/>
      <dgm:t>
        <a:bodyPr/>
        <a:lstStyle/>
        <a:p>
          <a:endParaRPr lang="en-GB"/>
        </a:p>
      </dgm:t>
    </dgm:pt>
    <dgm:pt modelId="{9B3278DA-9A99-42EE-916B-0F9EBF3B5B5F}" type="sibTrans" cxnId="{371E3368-51BC-442F-983E-80D809A9E467}">
      <dgm:prSet/>
      <dgm:spPr/>
      <dgm:t>
        <a:bodyPr/>
        <a:lstStyle/>
        <a:p>
          <a:endParaRPr lang="en-GB"/>
        </a:p>
      </dgm:t>
    </dgm:pt>
    <dgm:pt modelId="{878D06CA-96B7-479E-9E73-C569E6E2D1AF}">
      <dgm:prSet phldrT="[Text]"/>
      <dgm:spPr/>
      <dgm:t>
        <a:bodyPr/>
        <a:lstStyle/>
        <a:p>
          <a:r>
            <a:rPr lang="en-GB" dirty="0" err="1"/>
            <a:t>Voto</a:t>
          </a:r>
          <a:r>
            <a:rPr lang="en-GB" dirty="0"/>
            <a:t> </a:t>
          </a:r>
          <a:r>
            <a:rPr lang="en-GB" dirty="0" err="1"/>
            <a:t>differente</a:t>
          </a:r>
          <a:endParaRPr lang="en-GB" dirty="0"/>
        </a:p>
      </dgm:t>
    </dgm:pt>
    <dgm:pt modelId="{819A4066-6073-43BE-AB9E-1279B25296C8}" type="parTrans" cxnId="{07AA2269-BB96-4203-9753-4BB2D40F05BC}">
      <dgm:prSet/>
      <dgm:spPr/>
      <dgm:t>
        <a:bodyPr/>
        <a:lstStyle/>
        <a:p>
          <a:endParaRPr lang="en-GB"/>
        </a:p>
      </dgm:t>
    </dgm:pt>
    <dgm:pt modelId="{31D30663-5378-463A-9C76-13094263A11D}" type="sibTrans" cxnId="{07AA2269-BB96-4203-9753-4BB2D40F05BC}">
      <dgm:prSet/>
      <dgm:spPr/>
      <dgm:t>
        <a:bodyPr/>
        <a:lstStyle/>
        <a:p>
          <a:endParaRPr lang="en-GB"/>
        </a:p>
      </dgm:t>
    </dgm:pt>
    <dgm:pt modelId="{B8247F0B-9821-4110-8E72-6CEEE5F35D0A}">
      <dgm:prSet phldrT="[Text]"/>
      <dgm:spPr/>
      <dgm:t>
        <a:bodyPr/>
        <a:lstStyle/>
        <a:p>
          <a:r>
            <a:rPr lang="en-GB" dirty="0" err="1"/>
            <a:t>Migliore</a:t>
          </a:r>
          <a:r>
            <a:rPr lang="en-GB" dirty="0"/>
            <a:t> </a:t>
          </a:r>
          <a:r>
            <a:rPr lang="en-GB" dirty="0" err="1"/>
            <a:t>qualità</a:t>
          </a:r>
          <a:r>
            <a:rPr lang="en-GB" dirty="0"/>
            <a:t> </a:t>
          </a:r>
          <a:r>
            <a:rPr lang="en-GB" dirty="0" err="1"/>
            <a:t>dei</a:t>
          </a:r>
          <a:r>
            <a:rPr lang="en-GB" dirty="0"/>
            <a:t> </a:t>
          </a:r>
          <a:r>
            <a:rPr lang="en-GB" dirty="0" err="1"/>
            <a:t>politici</a:t>
          </a:r>
          <a:endParaRPr lang="en-GB" dirty="0"/>
        </a:p>
      </dgm:t>
    </dgm:pt>
    <dgm:pt modelId="{36B159CA-E4D3-4B38-8BE7-A6ABAB286982}" type="parTrans" cxnId="{911FD41D-9AAE-4215-AF7C-99F33C631B64}">
      <dgm:prSet/>
      <dgm:spPr/>
      <dgm:t>
        <a:bodyPr/>
        <a:lstStyle/>
        <a:p>
          <a:endParaRPr lang="en-GB"/>
        </a:p>
      </dgm:t>
    </dgm:pt>
    <dgm:pt modelId="{3904F8E1-F554-44D8-82B2-AC0EC22CB474}" type="sibTrans" cxnId="{911FD41D-9AAE-4215-AF7C-99F33C631B64}">
      <dgm:prSet/>
      <dgm:spPr/>
      <dgm:t>
        <a:bodyPr/>
        <a:lstStyle/>
        <a:p>
          <a:endParaRPr lang="en-GB"/>
        </a:p>
      </dgm:t>
    </dgm:pt>
    <dgm:pt modelId="{6CF7ECD1-1E18-40E9-ACCF-E7751310C80E}">
      <dgm:prSet phldrT="[Text]"/>
      <dgm:spPr/>
      <dgm:t>
        <a:bodyPr/>
        <a:lstStyle/>
        <a:p>
          <a:r>
            <a:rPr lang="en-GB" dirty="0"/>
            <a:t>Meno </a:t>
          </a:r>
          <a:r>
            <a:rPr lang="en-GB" dirty="0" err="1"/>
            <a:t>corruzione</a:t>
          </a:r>
          <a:endParaRPr lang="en-GB" dirty="0"/>
        </a:p>
      </dgm:t>
    </dgm:pt>
    <dgm:pt modelId="{C59ED44F-9FFC-4499-BB9D-9408D475677A}" type="parTrans" cxnId="{CB3FE5A7-042A-4C3A-A741-F6DAA0271FBB}">
      <dgm:prSet/>
      <dgm:spPr/>
      <dgm:t>
        <a:bodyPr/>
        <a:lstStyle/>
        <a:p>
          <a:endParaRPr lang="en-GB"/>
        </a:p>
      </dgm:t>
    </dgm:pt>
    <dgm:pt modelId="{69580073-5C1B-4DF8-BC83-2928BF17E088}" type="sibTrans" cxnId="{CB3FE5A7-042A-4C3A-A741-F6DAA0271FBB}">
      <dgm:prSet/>
      <dgm:spPr/>
      <dgm:t>
        <a:bodyPr/>
        <a:lstStyle/>
        <a:p>
          <a:endParaRPr lang="en-GB"/>
        </a:p>
      </dgm:t>
    </dgm:pt>
    <dgm:pt modelId="{F4656336-430D-4853-869D-2847971C9A6A}" type="pres">
      <dgm:prSet presAssocID="{C21B8EE2-D6DD-4E49-A2EA-5C8D0AAD2B5D}" presName="arrowDiagram" presStyleCnt="0">
        <dgm:presLayoutVars>
          <dgm:chMax val="5"/>
          <dgm:dir/>
          <dgm:resizeHandles val="exact"/>
        </dgm:presLayoutVars>
      </dgm:prSet>
      <dgm:spPr/>
    </dgm:pt>
    <dgm:pt modelId="{11C45990-AFDC-4FDE-86D5-28A7988BAF21}" type="pres">
      <dgm:prSet presAssocID="{C21B8EE2-D6DD-4E49-A2EA-5C8D0AAD2B5D}" presName="arrow" presStyleLbl="bgShp" presStyleIdx="0" presStyleCnt="1"/>
      <dgm:spPr/>
    </dgm:pt>
    <dgm:pt modelId="{F1E84B0F-A1F1-4247-9F8A-9CAC6F3ED988}" type="pres">
      <dgm:prSet presAssocID="{C21B8EE2-D6DD-4E49-A2EA-5C8D0AAD2B5D}" presName="arrowDiagram4" presStyleCnt="0"/>
      <dgm:spPr/>
    </dgm:pt>
    <dgm:pt modelId="{1D4F72A7-9ECA-4630-9907-82C149503ECA}" type="pres">
      <dgm:prSet presAssocID="{4C72CC07-4A0C-4F83-A30E-DC6CF5018D13}" presName="bullet4a" presStyleLbl="node1" presStyleIdx="0" presStyleCnt="4"/>
      <dgm:spPr/>
    </dgm:pt>
    <dgm:pt modelId="{4A7E1ECF-900E-4BA1-AC66-42B80F607D31}" type="pres">
      <dgm:prSet presAssocID="{4C72CC07-4A0C-4F83-A30E-DC6CF5018D13}" presName="textBox4a" presStyleLbl="revTx" presStyleIdx="0" presStyleCnt="4">
        <dgm:presLayoutVars>
          <dgm:bulletEnabled val="1"/>
        </dgm:presLayoutVars>
      </dgm:prSet>
      <dgm:spPr/>
    </dgm:pt>
    <dgm:pt modelId="{93B003F8-0347-4F26-B3C4-6161E40700C0}" type="pres">
      <dgm:prSet presAssocID="{878D06CA-96B7-479E-9E73-C569E6E2D1AF}" presName="bullet4b" presStyleLbl="node1" presStyleIdx="1" presStyleCnt="4"/>
      <dgm:spPr/>
    </dgm:pt>
    <dgm:pt modelId="{54AD5785-6FFE-4C28-9E19-D7839D1A849B}" type="pres">
      <dgm:prSet presAssocID="{878D06CA-96B7-479E-9E73-C569E6E2D1AF}" presName="textBox4b" presStyleLbl="revTx" presStyleIdx="1" presStyleCnt="4">
        <dgm:presLayoutVars>
          <dgm:bulletEnabled val="1"/>
        </dgm:presLayoutVars>
      </dgm:prSet>
      <dgm:spPr/>
    </dgm:pt>
    <dgm:pt modelId="{0F8D1A66-A181-4D61-B0AC-0940C5F90FF3}" type="pres">
      <dgm:prSet presAssocID="{B8247F0B-9821-4110-8E72-6CEEE5F35D0A}" presName="bullet4c" presStyleLbl="node1" presStyleIdx="2" presStyleCnt="4"/>
      <dgm:spPr/>
    </dgm:pt>
    <dgm:pt modelId="{F175DD46-782A-4F16-9EEC-D0A3DAB9FBDF}" type="pres">
      <dgm:prSet presAssocID="{B8247F0B-9821-4110-8E72-6CEEE5F35D0A}" presName="textBox4c" presStyleLbl="revTx" presStyleIdx="2" presStyleCnt="4">
        <dgm:presLayoutVars>
          <dgm:bulletEnabled val="1"/>
        </dgm:presLayoutVars>
      </dgm:prSet>
      <dgm:spPr/>
    </dgm:pt>
    <dgm:pt modelId="{5E1E403E-50E4-4208-A1E7-2C6778716ECB}" type="pres">
      <dgm:prSet presAssocID="{6CF7ECD1-1E18-40E9-ACCF-E7751310C80E}" presName="bullet4d" presStyleLbl="node1" presStyleIdx="3" presStyleCnt="4"/>
      <dgm:spPr/>
    </dgm:pt>
    <dgm:pt modelId="{D856D6E3-BEF1-4F3D-8CEF-E75780F46645}" type="pres">
      <dgm:prSet presAssocID="{6CF7ECD1-1E18-40E9-ACCF-E7751310C80E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2B0D503-D538-4CD4-ACCA-B51FE9C5BF72}" type="presOf" srcId="{878D06CA-96B7-479E-9E73-C569E6E2D1AF}" destId="{54AD5785-6FFE-4C28-9E19-D7839D1A849B}" srcOrd="0" destOrd="0" presId="urn:microsoft.com/office/officeart/2005/8/layout/arrow2"/>
    <dgm:cxn modelId="{F33AC517-FDD8-415D-9DA9-BC8C3671E0A2}" type="presOf" srcId="{4C72CC07-4A0C-4F83-A30E-DC6CF5018D13}" destId="{4A7E1ECF-900E-4BA1-AC66-42B80F607D31}" srcOrd="0" destOrd="0" presId="urn:microsoft.com/office/officeart/2005/8/layout/arrow2"/>
    <dgm:cxn modelId="{911FD41D-9AAE-4215-AF7C-99F33C631B64}" srcId="{C21B8EE2-D6DD-4E49-A2EA-5C8D0AAD2B5D}" destId="{B8247F0B-9821-4110-8E72-6CEEE5F35D0A}" srcOrd="2" destOrd="0" parTransId="{36B159CA-E4D3-4B38-8BE7-A6ABAB286982}" sibTransId="{3904F8E1-F554-44D8-82B2-AC0EC22CB474}"/>
    <dgm:cxn modelId="{2D1F6265-4D23-4764-908C-D1DFE4A0EE99}" type="presOf" srcId="{B8247F0B-9821-4110-8E72-6CEEE5F35D0A}" destId="{F175DD46-782A-4F16-9EEC-D0A3DAB9FBDF}" srcOrd="0" destOrd="0" presId="urn:microsoft.com/office/officeart/2005/8/layout/arrow2"/>
    <dgm:cxn modelId="{371E3368-51BC-442F-983E-80D809A9E467}" srcId="{C21B8EE2-D6DD-4E49-A2EA-5C8D0AAD2B5D}" destId="{4C72CC07-4A0C-4F83-A30E-DC6CF5018D13}" srcOrd="0" destOrd="0" parTransId="{EDD816BF-EC96-4B8E-917F-62AFFA309B11}" sibTransId="{9B3278DA-9A99-42EE-916B-0F9EBF3B5B5F}"/>
    <dgm:cxn modelId="{07AA2269-BB96-4203-9753-4BB2D40F05BC}" srcId="{C21B8EE2-D6DD-4E49-A2EA-5C8D0AAD2B5D}" destId="{878D06CA-96B7-479E-9E73-C569E6E2D1AF}" srcOrd="1" destOrd="0" parTransId="{819A4066-6073-43BE-AB9E-1279B25296C8}" sibTransId="{31D30663-5378-463A-9C76-13094263A11D}"/>
    <dgm:cxn modelId="{42020D9C-A537-4CF5-AAD3-25FAAC2D0D81}" type="presOf" srcId="{6CF7ECD1-1E18-40E9-ACCF-E7751310C80E}" destId="{D856D6E3-BEF1-4F3D-8CEF-E75780F46645}" srcOrd="0" destOrd="0" presId="urn:microsoft.com/office/officeart/2005/8/layout/arrow2"/>
    <dgm:cxn modelId="{CB3FE5A7-042A-4C3A-A741-F6DAA0271FBB}" srcId="{C21B8EE2-D6DD-4E49-A2EA-5C8D0AAD2B5D}" destId="{6CF7ECD1-1E18-40E9-ACCF-E7751310C80E}" srcOrd="3" destOrd="0" parTransId="{C59ED44F-9FFC-4499-BB9D-9408D475677A}" sibTransId="{69580073-5C1B-4DF8-BC83-2928BF17E088}"/>
    <dgm:cxn modelId="{F30FB1C0-828A-4DE4-9D6B-AD9EEDD641EB}" type="presOf" srcId="{C21B8EE2-D6DD-4E49-A2EA-5C8D0AAD2B5D}" destId="{F4656336-430D-4853-869D-2847971C9A6A}" srcOrd="0" destOrd="0" presId="urn:microsoft.com/office/officeart/2005/8/layout/arrow2"/>
    <dgm:cxn modelId="{2EAC6056-6CD7-4C7F-9107-46D78ECB2CBF}" type="presParOf" srcId="{F4656336-430D-4853-869D-2847971C9A6A}" destId="{11C45990-AFDC-4FDE-86D5-28A7988BAF21}" srcOrd="0" destOrd="0" presId="urn:microsoft.com/office/officeart/2005/8/layout/arrow2"/>
    <dgm:cxn modelId="{CBA5CA61-0053-4949-BE69-7A005A6E7716}" type="presParOf" srcId="{F4656336-430D-4853-869D-2847971C9A6A}" destId="{F1E84B0F-A1F1-4247-9F8A-9CAC6F3ED988}" srcOrd="1" destOrd="0" presId="urn:microsoft.com/office/officeart/2005/8/layout/arrow2"/>
    <dgm:cxn modelId="{AEB0CEA5-C5FB-4688-AFB4-849F0B5FBA9F}" type="presParOf" srcId="{F1E84B0F-A1F1-4247-9F8A-9CAC6F3ED988}" destId="{1D4F72A7-9ECA-4630-9907-82C149503ECA}" srcOrd="0" destOrd="0" presId="urn:microsoft.com/office/officeart/2005/8/layout/arrow2"/>
    <dgm:cxn modelId="{C731483D-5064-45A6-B6C0-750FA170541A}" type="presParOf" srcId="{F1E84B0F-A1F1-4247-9F8A-9CAC6F3ED988}" destId="{4A7E1ECF-900E-4BA1-AC66-42B80F607D31}" srcOrd="1" destOrd="0" presId="urn:microsoft.com/office/officeart/2005/8/layout/arrow2"/>
    <dgm:cxn modelId="{1501E1D0-1748-4FB9-9EFF-004B87D773DB}" type="presParOf" srcId="{F1E84B0F-A1F1-4247-9F8A-9CAC6F3ED988}" destId="{93B003F8-0347-4F26-B3C4-6161E40700C0}" srcOrd="2" destOrd="0" presId="urn:microsoft.com/office/officeart/2005/8/layout/arrow2"/>
    <dgm:cxn modelId="{ED7E89B7-E7A4-4281-8868-A599D16B7430}" type="presParOf" srcId="{F1E84B0F-A1F1-4247-9F8A-9CAC6F3ED988}" destId="{54AD5785-6FFE-4C28-9E19-D7839D1A849B}" srcOrd="3" destOrd="0" presId="urn:microsoft.com/office/officeart/2005/8/layout/arrow2"/>
    <dgm:cxn modelId="{3889CD1F-FE9D-4F01-BF1F-E27DF738B748}" type="presParOf" srcId="{F1E84B0F-A1F1-4247-9F8A-9CAC6F3ED988}" destId="{0F8D1A66-A181-4D61-B0AC-0940C5F90FF3}" srcOrd="4" destOrd="0" presId="urn:microsoft.com/office/officeart/2005/8/layout/arrow2"/>
    <dgm:cxn modelId="{CCA0CAA5-B661-4BF5-8B4A-2381FDAFCC36}" type="presParOf" srcId="{F1E84B0F-A1F1-4247-9F8A-9CAC6F3ED988}" destId="{F175DD46-782A-4F16-9EEC-D0A3DAB9FBDF}" srcOrd="5" destOrd="0" presId="urn:microsoft.com/office/officeart/2005/8/layout/arrow2"/>
    <dgm:cxn modelId="{58EAAC73-EBF6-4983-AD51-22C4C0E9050A}" type="presParOf" srcId="{F1E84B0F-A1F1-4247-9F8A-9CAC6F3ED988}" destId="{5E1E403E-50E4-4208-A1E7-2C6778716ECB}" srcOrd="6" destOrd="0" presId="urn:microsoft.com/office/officeart/2005/8/layout/arrow2"/>
    <dgm:cxn modelId="{66AEE29B-A4E9-4279-88F0-691814C12938}" type="presParOf" srcId="{F1E84B0F-A1F1-4247-9F8A-9CAC6F3ED988}" destId="{D856D6E3-BEF1-4F3D-8CEF-E75780F46645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C45990-AFDC-4FDE-86D5-28A7988BAF21}">
      <dsp:nvSpPr>
        <dsp:cNvPr id="0" name=""/>
        <dsp:cNvSpPr/>
      </dsp:nvSpPr>
      <dsp:spPr>
        <a:xfrm>
          <a:off x="2116321" y="0"/>
          <a:ext cx="5118704" cy="319919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4F72A7-9ECA-4630-9907-82C149503ECA}">
      <dsp:nvSpPr>
        <dsp:cNvPr id="0" name=""/>
        <dsp:cNvSpPr/>
      </dsp:nvSpPr>
      <dsp:spPr>
        <a:xfrm>
          <a:off x="2620513" y="2378917"/>
          <a:ext cx="117730" cy="1177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E1ECF-900E-4BA1-AC66-42B80F607D31}">
      <dsp:nvSpPr>
        <dsp:cNvPr id="0" name=""/>
        <dsp:cNvSpPr/>
      </dsp:nvSpPr>
      <dsp:spPr>
        <a:xfrm>
          <a:off x="2679378" y="2437782"/>
          <a:ext cx="875298" cy="761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383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/>
            <a:t>Più</a:t>
          </a:r>
          <a:r>
            <a:rPr lang="en-GB" sz="1300" kern="1200" dirty="0"/>
            <a:t> </a:t>
          </a:r>
          <a:r>
            <a:rPr lang="en-GB" sz="1300" kern="1200" dirty="0" err="1"/>
            <a:t>trasparenza</a:t>
          </a:r>
          <a:endParaRPr lang="en-GB" sz="1300" kern="1200" dirty="0"/>
        </a:p>
      </dsp:txBody>
      <dsp:txXfrm>
        <a:off x="2679378" y="2437782"/>
        <a:ext cx="875298" cy="761407"/>
      </dsp:txXfrm>
    </dsp:sp>
    <dsp:sp modelId="{93B003F8-0347-4F26-B3C4-6161E40700C0}">
      <dsp:nvSpPr>
        <dsp:cNvPr id="0" name=""/>
        <dsp:cNvSpPr/>
      </dsp:nvSpPr>
      <dsp:spPr>
        <a:xfrm>
          <a:off x="3452303" y="1634786"/>
          <a:ext cx="204748" cy="2047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D5785-6FFE-4C28-9E19-D7839D1A849B}">
      <dsp:nvSpPr>
        <dsp:cNvPr id="0" name=""/>
        <dsp:cNvSpPr/>
      </dsp:nvSpPr>
      <dsp:spPr>
        <a:xfrm>
          <a:off x="3554677" y="1737160"/>
          <a:ext cx="1074927" cy="146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492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/>
            <a:t>Voto</a:t>
          </a:r>
          <a:r>
            <a:rPr lang="en-GB" sz="1300" kern="1200" dirty="0"/>
            <a:t> </a:t>
          </a:r>
          <a:r>
            <a:rPr lang="en-GB" sz="1300" kern="1200" dirty="0" err="1"/>
            <a:t>differente</a:t>
          </a:r>
          <a:endParaRPr lang="en-GB" sz="1300" kern="1200" dirty="0"/>
        </a:p>
      </dsp:txBody>
      <dsp:txXfrm>
        <a:off x="3554677" y="1737160"/>
        <a:ext cx="1074927" cy="1462029"/>
      </dsp:txXfrm>
    </dsp:sp>
    <dsp:sp modelId="{0F8D1A66-A181-4D61-B0AC-0940C5F90FF3}">
      <dsp:nvSpPr>
        <dsp:cNvPr id="0" name=""/>
        <dsp:cNvSpPr/>
      </dsp:nvSpPr>
      <dsp:spPr>
        <a:xfrm>
          <a:off x="4514434" y="1086444"/>
          <a:ext cx="271291" cy="2712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5DD46-782A-4F16-9EEC-D0A3DAB9FBDF}">
      <dsp:nvSpPr>
        <dsp:cNvPr id="0" name=""/>
        <dsp:cNvSpPr/>
      </dsp:nvSpPr>
      <dsp:spPr>
        <a:xfrm>
          <a:off x="4650079" y="1222090"/>
          <a:ext cx="1074927" cy="1977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752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 err="1"/>
            <a:t>Migliore</a:t>
          </a:r>
          <a:r>
            <a:rPr lang="en-GB" sz="1300" kern="1200" dirty="0"/>
            <a:t> </a:t>
          </a:r>
          <a:r>
            <a:rPr lang="en-GB" sz="1300" kern="1200" dirty="0" err="1"/>
            <a:t>qualità</a:t>
          </a:r>
          <a:r>
            <a:rPr lang="en-GB" sz="1300" kern="1200" dirty="0"/>
            <a:t> </a:t>
          </a:r>
          <a:r>
            <a:rPr lang="en-GB" sz="1300" kern="1200" dirty="0" err="1"/>
            <a:t>dei</a:t>
          </a:r>
          <a:r>
            <a:rPr lang="en-GB" sz="1300" kern="1200" dirty="0"/>
            <a:t> </a:t>
          </a:r>
          <a:r>
            <a:rPr lang="en-GB" sz="1300" kern="1200" dirty="0" err="1"/>
            <a:t>politici</a:t>
          </a:r>
          <a:endParaRPr lang="en-GB" sz="1300" kern="1200" dirty="0"/>
        </a:p>
      </dsp:txBody>
      <dsp:txXfrm>
        <a:off x="4650079" y="1222090"/>
        <a:ext cx="1074927" cy="1977099"/>
      </dsp:txXfrm>
    </dsp:sp>
    <dsp:sp modelId="{5E1E403E-50E4-4208-A1E7-2C6778716ECB}">
      <dsp:nvSpPr>
        <dsp:cNvPr id="0" name=""/>
        <dsp:cNvSpPr/>
      </dsp:nvSpPr>
      <dsp:spPr>
        <a:xfrm>
          <a:off x="5671261" y="723656"/>
          <a:ext cx="363427" cy="363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6D6E3-BEF1-4F3D-8CEF-E75780F46645}">
      <dsp:nvSpPr>
        <dsp:cNvPr id="0" name=""/>
        <dsp:cNvSpPr/>
      </dsp:nvSpPr>
      <dsp:spPr>
        <a:xfrm>
          <a:off x="5852975" y="905370"/>
          <a:ext cx="1074927" cy="2293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573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Meno </a:t>
          </a:r>
          <a:r>
            <a:rPr lang="en-GB" sz="1300" kern="1200" dirty="0" err="1"/>
            <a:t>corruzione</a:t>
          </a:r>
          <a:endParaRPr lang="en-GB" sz="1300" kern="1200" dirty="0"/>
        </a:p>
      </dsp:txBody>
      <dsp:txXfrm>
        <a:off x="5852975" y="905370"/>
        <a:ext cx="1074927" cy="2293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69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140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133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545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11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478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67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83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81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691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48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980C083-E1F4-44AD-886A-86D7164742B8}" type="datetimeFigureOut">
              <a:rPr lang="it-IT" smtClean="0"/>
              <a:t>02/12/2021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9AC2402-0910-4619-A4AA-A2231B7207B0}" type="slidenum">
              <a:rPr lang="it-IT" smtClean="0"/>
              <a:t>‹#›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1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sv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sv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sv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jpg"/><Relationship Id="rId2" Type="http://schemas.openxmlformats.org/officeDocument/2006/relationships/image" Target="../media/image7.crdownload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d41586-019-00857-9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://www.gabrielepinto.it/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B461F463-4829-4523-9737-E58AFF0F5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Corso di Economia e finanza del settore pubblico locale </a:t>
            </a:r>
          </a:p>
          <a:p>
            <a:r>
              <a:rPr lang="it-IT" b="1" dirty="0"/>
              <a:t>Laure Magistrale in Scienze delle amministrazioni e delle politiche pubbliche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9DD35A2-5AB0-4377-A204-EB188FF41D1F}"/>
              </a:ext>
            </a:extLst>
          </p:cNvPr>
          <p:cNvSpPr/>
          <p:nvPr/>
        </p:nvSpPr>
        <p:spPr>
          <a:xfrm>
            <a:off x="0" y="434823"/>
            <a:ext cx="12192000" cy="2561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D20079A-4481-42FD-A903-D24BEAFAE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04537" y="1098000"/>
            <a:ext cx="7772400" cy="1463040"/>
          </a:xfrm>
        </p:spPr>
        <p:txBody>
          <a:bodyPr>
            <a:normAutofit fontScale="90000"/>
          </a:bodyPr>
          <a:lstStyle/>
          <a:p>
            <a:r>
              <a:rPr lang="it-IT" dirty="0"/>
              <a:t>L’effetto della trasparenza politica sul voto: un esperimento per le elezioni comunali di Roma 2021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4B74019B-0602-4FDA-99ED-2296419D21F7}"/>
              </a:ext>
            </a:extLst>
          </p:cNvPr>
          <p:cNvSpPr txBox="1">
            <a:spLocks/>
          </p:cNvSpPr>
          <p:nvPr/>
        </p:nvSpPr>
        <p:spPr>
          <a:xfrm>
            <a:off x="381000" y="5028480"/>
            <a:ext cx="3200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Gabriele Pinto</a:t>
            </a:r>
          </a:p>
          <a:p>
            <a:r>
              <a:rPr lang="it-IT" dirty="0"/>
              <a:t>Dipartimento di Scienze Sociali ed Economiche</a:t>
            </a:r>
          </a:p>
          <a:p>
            <a:r>
              <a:rPr lang="it-IT" dirty="0"/>
              <a:t>02-12-2021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C10D5DF-ADC4-4E4E-A8F3-A9FB813FA4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7811001" y="604018"/>
            <a:ext cx="4380999" cy="2190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7C9856E-8690-4885-9D5F-340DBA93F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947" y="5118037"/>
            <a:ext cx="3377115" cy="107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26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81BFA-33C3-4B3E-98B8-2EDC39231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it-IT"/>
              <a:t>DI COSA PARLIAMO OGGI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FE5A37-5F04-4009-BB18-65D58533B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Il problema della </a:t>
            </a:r>
            <a:r>
              <a:rPr lang="it-IT" dirty="0" err="1"/>
              <a:t>Political</a:t>
            </a:r>
            <a:r>
              <a:rPr lang="it-IT" dirty="0"/>
              <a:t> Accountability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Federalismo e </a:t>
            </a:r>
            <a:r>
              <a:rPr lang="it-IT" dirty="0" err="1"/>
              <a:t>Political</a:t>
            </a:r>
            <a:r>
              <a:rPr lang="it-IT" dirty="0"/>
              <a:t> Accountability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Trasparenza e </a:t>
            </a:r>
            <a:r>
              <a:rPr lang="it-IT" dirty="0" err="1"/>
              <a:t>Political</a:t>
            </a:r>
            <a:r>
              <a:rPr lang="it-IT" dirty="0"/>
              <a:t> Accountability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La normativa sulla trasparenza della legge «</a:t>
            </a:r>
            <a:r>
              <a:rPr lang="it-IT" dirty="0" err="1"/>
              <a:t>spazzacorrotti</a:t>
            </a:r>
            <a:r>
              <a:rPr lang="it-IT" dirty="0"/>
              <a:t>»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Come si valuta l’impatto delle politiche ?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dirty="0"/>
              <a:t>Come NON si valuta l’impatto delle politiche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it-IT" dirty="0" err="1"/>
              <a:t>Randomized</a:t>
            </a:r>
            <a:r>
              <a:rPr lang="it-IT" dirty="0"/>
              <a:t> Control Trial e altri metodi sperimentali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Il nostro esperimento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27EAE67-0906-417A-928B-CFF0B741DF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9" r="32316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2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99D67B-8FF9-43A3-85C2-A5D33A54D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it-IT" dirty="0"/>
              <a:t>Che cosa è la </a:t>
            </a:r>
            <a:r>
              <a:rPr lang="it-IT" dirty="0" err="1"/>
              <a:t>political</a:t>
            </a:r>
            <a:r>
              <a:rPr lang="it-IT" dirty="0"/>
              <a:t> accountability 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69B078-E835-4B7D-94CA-3FD736C56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it-IT" sz="1900" dirty="0" err="1"/>
              <a:t>Political</a:t>
            </a:r>
            <a:r>
              <a:rPr lang="it-IT" sz="1900" dirty="0"/>
              <a:t> accountability = </a:t>
            </a:r>
            <a:r>
              <a:rPr lang="it-IT" sz="1900" dirty="0" err="1"/>
              <a:t>Buzzword</a:t>
            </a:r>
            <a:r>
              <a:rPr lang="it-IT" sz="1900" dirty="0"/>
              <a:t>….  «controllo politico», «responsabilità politica»…etc..</a:t>
            </a:r>
          </a:p>
          <a:p>
            <a:endParaRPr lang="it-IT" sz="1900" dirty="0"/>
          </a:p>
          <a:p>
            <a:r>
              <a:rPr lang="it-IT" sz="1900" b="1" dirty="0"/>
              <a:t>Quando c’è </a:t>
            </a:r>
            <a:r>
              <a:rPr lang="it-IT" sz="1900" b="1" i="1" dirty="0" err="1"/>
              <a:t>political</a:t>
            </a:r>
            <a:r>
              <a:rPr lang="it-IT" sz="1900" b="1" i="1" dirty="0"/>
              <a:t> accountability….</a:t>
            </a:r>
            <a:r>
              <a:rPr lang="it-IT" sz="1900" b="1" dirty="0"/>
              <a:t> i cittadini dovrebbero essere in grado di: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1900" dirty="0"/>
              <a:t> influenzare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1900" dirty="0"/>
              <a:t>monitorare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1900" dirty="0"/>
              <a:t>valutare </a:t>
            </a:r>
          </a:p>
          <a:p>
            <a:pPr marL="0" indent="0">
              <a:buNone/>
            </a:pPr>
            <a:r>
              <a:rPr lang="it-IT" sz="1900" dirty="0"/>
              <a:t>Chi </a:t>
            </a:r>
            <a:r>
              <a:rPr lang="it-IT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it-IT" sz="3600" dirty="0"/>
              <a:t>I POLITICI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A8498F0-3AD3-46B8-BE65-6E71AA974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769" y="640080"/>
            <a:ext cx="2496650" cy="2628053"/>
          </a:xfrm>
          <a:prstGeom prst="rect">
            <a:avLst/>
          </a:prstGeom>
        </p:spPr>
      </p:pic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2BE2D60C-908F-4244-8E0E-772069285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1" y="3589867"/>
            <a:ext cx="3508586" cy="262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9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7FAE36-4739-4D8F-BE28-830550502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964" y="2859184"/>
            <a:ext cx="9720072" cy="1499616"/>
          </a:xfrm>
        </p:spPr>
        <p:txBody>
          <a:bodyPr/>
          <a:lstStyle/>
          <a:p>
            <a:pPr algn="ctr"/>
            <a:r>
              <a:rPr lang="it-IT" dirty="0"/>
              <a:t>Un semplice modello di </a:t>
            </a:r>
            <a:r>
              <a:rPr lang="it-IT" dirty="0" err="1"/>
              <a:t>political</a:t>
            </a:r>
            <a:r>
              <a:rPr lang="it-IT" dirty="0"/>
              <a:t> accountability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FA1373E-142F-418D-AAC7-24760D0A9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8883" y="1331689"/>
            <a:ext cx="4165599" cy="1263117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24584825-B543-4703-80AE-2901DA003A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836" y="1095190"/>
            <a:ext cx="1499616" cy="1499616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E76E745-A12D-486C-B592-7F0E53AC9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519" y="1584931"/>
            <a:ext cx="1009875" cy="10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69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0DA7FAA-D934-4833-9DA6-D5F451BDB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9036" y="657921"/>
            <a:ext cx="4165599" cy="1263117"/>
          </a:xfrm>
          <a:prstGeom prst="rect">
            <a:avLst/>
          </a:prstGeo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6754AA0F-B8CE-4C16-BE02-97E3FE673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626" y="1125079"/>
            <a:ext cx="1499616" cy="1499616"/>
          </a:xfrm>
        </p:spPr>
      </p:pic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2DCA156E-1388-4412-946C-57C6A8C5FCC7}"/>
              </a:ext>
            </a:extLst>
          </p:cNvPr>
          <p:cNvCxnSpPr>
            <a:cxnSpLocks/>
            <a:stCxn id="7" idx="0"/>
            <a:endCxn id="11" idx="0"/>
          </p:cNvCxnSpPr>
          <p:nvPr/>
        </p:nvCxnSpPr>
        <p:spPr>
          <a:xfrm rot="16200000" flipH="1">
            <a:off x="6070055" y="-2690299"/>
            <a:ext cx="467158" cy="7163599"/>
          </a:xfrm>
          <a:prstGeom prst="bentConnector3">
            <a:avLst>
              <a:gd name="adj1" fmla="val -48934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291C091-F2F2-435C-A746-EFBD12D86FE6}"/>
              </a:ext>
            </a:extLst>
          </p:cNvPr>
          <p:cNvSpPr txBox="1"/>
          <p:nvPr/>
        </p:nvSpPr>
        <p:spPr>
          <a:xfrm>
            <a:off x="2721834" y="53875"/>
            <a:ext cx="223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Delegano i politici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063294D-6ACB-4280-A35E-DCBB303A203E}"/>
              </a:ext>
            </a:extLst>
          </p:cNvPr>
          <p:cNvSpPr txBox="1"/>
          <p:nvPr/>
        </p:nvSpPr>
        <p:spPr>
          <a:xfrm>
            <a:off x="7323719" y="4502883"/>
            <a:ext cx="2874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Producono il bene pubblico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3B31DBCB-33B7-480E-BDDA-8F06AB7C8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784" y="3493008"/>
            <a:ext cx="1009875" cy="1009875"/>
          </a:xfrm>
          <a:prstGeom prst="rect">
            <a:avLst/>
          </a:prstGeom>
        </p:spPr>
      </p:pic>
      <p:cxnSp>
        <p:nvCxnSpPr>
          <p:cNvPr id="47" name="Connettore a gomito 46">
            <a:extLst>
              <a:ext uri="{FF2B5EF4-FFF2-40B4-BE49-F238E27FC236}">
                <a16:creationId xmlns:a16="http://schemas.microsoft.com/office/drawing/2014/main" id="{A2FAC3A6-6AED-4E41-BD35-5A3B48C803F8}"/>
              </a:ext>
            </a:extLst>
          </p:cNvPr>
          <p:cNvCxnSpPr>
            <a:stCxn id="11" idx="2"/>
            <a:endCxn id="37" idx="0"/>
          </p:cNvCxnSpPr>
          <p:nvPr/>
        </p:nvCxnSpPr>
        <p:spPr>
          <a:xfrm rot="5400000">
            <a:off x="8888922" y="2496495"/>
            <a:ext cx="868313" cy="1124712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a gomito 47">
            <a:extLst>
              <a:ext uri="{FF2B5EF4-FFF2-40B4-BE49-F238E27FC236}">
                <a16:creationId xmlns:a16="http://schemas.microsoft.com/office/drawing/2014/main" id="{E9BF872B-841A-4662-A7B6-DF877433C6AC}"/>
              </a:ext>
            </a:extLst>
          </p:cNvPr>
          <p:cNvCxnSpPr>
            <a:cxnSpLocks/>
            <a:stCxn id="7" idx="2"/>
          </p:cNvCxnSpPr>
          <p:nvPr/>
        </p:nvCxnSpPr>
        <p:spPr>
          <a:xfrm rot="16200000" flipH="1">
            <a:off x="4253524" y="389349"/>
            <a:ext cx="2212513" cy="5275890"/>
          </a:xfrm>
          <a:prstGeom prst="bentConnector2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87FE93A5-4066-462E-A788-033E00CC5D37}"/>
              </a:ext>
            </a:extLst>
          </p:cNvPr>
          <p:cNvSpPr txBox="1"/>
          <p:nvPr/>
        </p:nvSpPr>
        <p:spPr>
          <a:xfrm>
            <a:off x="5850294" y="3576835"/>
            <a:ext cx="193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Valutano i risultati</a:t>
            </a:r>
          </a:p>
        </p:txBody>
      </p:sp>
      <p:cxnSp>
        <p:nvCxnSpPr>
          <p:cNvPr id="53" name="Connettore a gomito 52">
            <a:extLst>
              <a:ext uri="{FF2B5EF4-FFF2-40B4-BE49-F238E27FC236}">
                <a16:creationId xmlns:a16="http://schemas.microsoft.com/office/drawing/2014/main" id="{4B822695-B241-406C-8EDA-CD5375E3F2B7}"/>
              </a:ext>
            </a:extLst>
          </p:cNvPr>
          <p:cNvCxnSpPr>
            <a:cxnSpLocks/>
            <a:stCxn id="14" idx="0"/>
            <a:endCxn id="11" idx="1"/>
          </p:cNvCxnSpPr>
          <p:nvPr/>
        </p:nvCxnSpPr>
        <p:spPr>
          <a:xfrm rot="5400000" flipH="1" flipV="1">
            <a:off x="7338237" y="1312988"/>
            <a:ext cx="1235490" cy="2359288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3E80F5D8-D64D-41A1-AF1E-82C20D1EEE45}"/>
              </a:ext>
            </a:extLst>
          </p:cNvPr>
          <p:cNvSpPr txBox="1"/>
          <p:nvPr/>
        </p:nvSpPr>
        <p:spPr>
          <a:xfrm>
            <a:off x="6899381" y="1500934"/>
            <a:ext cx="223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Rieleggono i politici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22192A19-01E0-4955-B679-335576B1756A}"/>
              </a:ext>
            </a:extLst>
          </p:cNvPr>
          <p:cNvSpPr txBox="1"/>
          <p:nvPr/>
        </p:nvSpPr>
        <p:spPr>
          <a:xfrm>
            <a:off x="972282" y="1873084"/>
            <a:ext cx="223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ELETTORI</a:t>
            </a:r>
          </a:p>
        </p:txBody>
      </p:sp>
      <p:sp>
        <p:nvSpPr>
          <p:cNvPr id="58" name="Freccia circolare in su 57">
            <a:extLst>
              <a:ext uri="{FF2B5EF4-FFF2-40B4-BE49-F238E27FC236}">
                <a16:creationId xmlns:a16="http://schemas.microsoft.com/office/drawing/2014/main" id="{ECA16CAE-D76C-4B46-8B5B-29CB01E7D0C9}"/>
              </a:ext>
            </a:extLst>
          </p:cNvPr>
          <p:cNvSpPr/>
          <p:nvPr/>
        </p:nvSpPr>
        <p:spPr>
          <a:xfrm rot="1800000">
            <a:off x="7473887" y="2518563"/>
            <a:ext cx="870299" cy="505207"/>
          </a:xfrm>
          <a:prstGeom prst="curvedUpArrow">
            <a:avLst>
              <a:gd name="adj1" fmla="val 25000"/>
              <a:gd name="adj2" fmla="val 5832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59" name="Freccia circolare in su 58">
            <a:extLst>
              <a:ext uri="{FF2B5EF4-FFF2-40B4-BE49-F238E27FC236}">
                <a16:creationId xmlns:a16="http://schemas.microsoft.com/office/drawing/2014/main" id="{4197BC95-B24E-470F-BDFA-A012AF62F114}"/>
              </a:ext>
            </a:extLst>
          </p:cNvPr>
          <p:cNvSpPr/>
          <p:nvPr/>
        </p:nvSpPr>
        <p:spPr>
          <a:xfrm rot="13500000">
            <a:off x="7865629" y="2304644"/>
            <a:ext cx="870299" cy="505207"/>
          </a:xfrm>
          <a:prstGeom prst="curvedUpArrow">
            <a:avLst>
              <a:gd name="adj1" fmla="val 25000"/>
              <a:gd name="adj2" fmla="val 58329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D2314E3-89DC-4C48-BA5B-65666CAB0EC6}"/>
              </a:ext>
            </a:extLst>
          </p:cNvPr>
          <p:cNvSpPr txBox="1"/>
          <p:nvPr/>
        </p:nvSpPr>
        <p:spPr>
          <a:xfrm>
            <a:off x="10648434" y="2322964"/>
            <a:ext cx="160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POLITICI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AE51054-5E18-4831-ABDC-62F07C4CF7C7}"/>
              </a:ext>
            </a:extLst>
          </p:cNvPr>
          <p:cNvSpPr txBox="1"/>
          <p:nvPr/>
        </p:nvSpPr>
        <p:spPr>
          <a:xfrm>
            <a:off x="8939756" y="5746484"/>
            <a:ext cx="3038107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immaginiamo un concetto molto ampio di «bene pubblico»</a:t>
            </a:r>
          </a:p>
        </p:txBody>
      </p:sp>
      <p:cxnSp>
        <p:nvCxnSpPr>
          <p:cNvPr id="5" name="Connettore a gomito 4">
            <a:extLst>
              <a:ext uri="{FF2B5EF4-FFF2-40B4-BE49-F238E27FC236}">
                <a16:creationId xmlns:a16="http://schemas.microsoft.com/office/drawing/2014/main" id="{64DAA98B-2105-4773-BFF2-BCC15B5F7C6F}"/>
              </a:ext>
            </a:extLst>
          </p:cNvPr>
          <p:cNvCxnSpPr>
            <a:stCxn id="37" idx="3"/>
            <a:endCxn id="20" idx="0"/>
          </p:cNvCxnSpPr>
          <p:nvPr/>
        </p:nvCxnSpPr>
        <p:spPr>
          <a:xfrm>
            <a:off x="9265659" y="3997946"/>
            <a:ext cx="1193151" cy="1748538"/>
          </a:xfrm>
          <a:prstGeom prst="bentConnector2">
            <a:avLst/>
          </a:prstGeom>
          <a:ln>
            <a:prstDash val="lg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D10FA6-3922-4ACC-A6C0-5836C3E8D5BB}"/>
              </a:ext>
            </a:extLst>
          </p:cNvPr>
          <p:cNvCxnSpPr>
            <a:cxnSpLocks/>
            <a:endCxn id="51" idx="3"/>
          </p:cNvCxnSpPr>
          <p:nvPr/>
        </p:nvCxnSpPr>
        <p:spPr>
          <a:xfrm flipH="1">
            <a:off x="7787814" y="3761501"/>
            <a:ext cx="441322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A34537C9-37BC-45D9-857C-5144FB81D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3820" y="3110377"/>
            <a:ext cx="605035" cy="60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5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51" grpId="0"/>
      <p:bldP spid="54" grpId="0"/>
      <p:bldP spid="57" grpId="0"/>
      <p:bldP spid="58" grpId="0" animBg="1"/>
      <p:bldP spid="58" grpId="1" animBg="1"/>
      <p:bldP spid="59" grpId="0" animBg="1"/>
      <p:bldP spid="59" grpId="1" animBg="1"/>
      <p:bldP spid="16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0DA7FAA-D934-4833-9DA6-D5F451BDB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9036" y="657921"/>
            <a:ext cx="4165599" cy="1263117"/>
          </a:xfrm>
          <a:prstGeom prst="rect">
            <a:avLst/>
          </a:prstGeo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6754AA0F-B8CE-4C16-BE02-97E3FE673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626" y="1125079"/>
            <a:ext cx="1499616" cy="1499616"/>
          </a:xfrm>
        </p:spPr>
      </p:pic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2DCA156E-1388-4412-946C-57C6A8C5FCC7}"/>
              </a:ext>
            </a:extLst>
          </p:cNvPr>
          <p:cNvCxnSpPr>
            <a:cxnSpLocks/>
            <a:stCxn id="7" idx="0"/>
            <a:endCxn id="11" idx="0"/>
          </p:cNvCxnSpPr>
          <p:nvPr/>
        </p:nvCxnSpPr>
        <p:spPr>
          <a:xfrm rot="16200000" flipH="1">
            <a:off x="6070055" y="-2690299"/>
            <a:ext cx="467158" cy="7163599"/>
          </a:xfrm>
          <a:prstGeom prst="bentConnector3">
            <a:avLst>
              <a:gd name="adj1" fmla="val -48934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291C091-F2F2-435C-A746-EFBD12D86FE6}"/>
              </a:ext>
            </a:extLst>
          </p:cNvPr>
          <p:cNvSpPr txBox="1"/>
          <p:nvPr/>
        </p:nvSpPr>
        <p:spPr>
          <a:xfrm>
            <a:off x="2721834" y="53875"/>
            <a:ext cx="223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Delegano i politici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063294D-6ACB-4280-A35E-DCBB303A203E}"/>
              </a:ext>
            </a:extLst>
          </p:cNvPr>
          <p:cNvSpPr txBox="1"/>
          <p:nvPr/>
        </p:nvSpPr>
        <p:spPr>
          <a:xfrm>
            <a:off x="7323719" y="4502883"/>
            <a:ext cx="2874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Producono il bene pubblico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3B31DBCB-33B7-480E-BDDA-8F06AB7C8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784" y="3493008"/>
            <a:ext cx="1009875" cy="1009875"/>
          </a:xfrm>
          <a:prstGeom prst="rect">
            <a:avLst/>
          </a:prstGeom>
        </p:spPr>
      </p:pic>
      <p:cxnSp>
        <p:nvCxnSpPr>
          <p:cNvPr id="47" name="Connettore a gomito 46">
            <a:extLst>
              <a:ext uri="{FF2B5EF4-FFF2-40B4-BE49-F238E27FC236}">
                <a16:creationId xmlns:a16="http://schemas.microsoft.com/office/drawing/2014/main" id="{A2FAC3A6-6AED-4E41-BD35-5A3B48C803F8}"/>
              </a:ext>
            </a:extLst>
          </p:cNvPr>
          <p:cNvCxnSpPr>
            <a:stCxn id="11" idx="2"/>
            <a:endCxn id="37" idx="0"/>
          </p:cNvCxnSpPr>
          <p:nvPr/>
        </p:nvCxnSpPr>
        <p:spPr>
          <a:xfrm rot="5400000">
            <a:off x="8888922" y="2496495"/>
            <a:ext cx="868313" cy="1124712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a gomito 47">
            <a:extLst>
              <a:ext uri="{FF2B5EF4-FFF2-40B4-BE49-F238E27FC236}">
                <a16:creationId xmlns:a16="http://schemas.microsoft.com/office/drawing/2014/main" id="{E9BF872B-841A-4662-A7B6-DF877433C6AC}"/>
              </a:ext>
            </a:extLst>
          </p:cNvPr>
          <p:cNvCxnSpPr>
            <a:cxnSpLocks/>
            <a:stCxn id="7" idx="2"/>
          </p:cNvCxnSpPr>
          <p:nvPr/>
        </p:nvCxnSpPr>
        <p:spPr>
          <a:xfrm rot="16200000" flipH="1">
            <a:off x="4253524" y="389349"/>
            <a:ext cx="2212513" cy="5275890"/>
          </a:xfrm>
          <a:prstGeom prst="bentConnector2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87FE93A5-4066-462E-A788-033E00CC5D37}"/>
              </a:ext>
            </a:extLst>
          </p:cNvPr>
          <p:cNvSpPr txBox="1"/>
          <p:nvPr/>
        </p:nvSpPr>
        <p:spPr>
          <a:xfrm>
            <a:off x="5850294" y="3576835"/>
            <a:ext cx="193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Valutano i risultati</a:t>
            </a:r>
          </a:p>
        </p:txBody>
      </p:sp>
      <p:cxnSp>
        <p:nvCxnSpPr>
          <p:cNvPr id="53" name="Connettore a gomito 52">
            <a:extLst>
              <a:ext uri="{FF2B5EF4-FFF2-40B4-BE49-F238E27FC236}">
                <a16:creationId xmlns:a16="http://schemas.microsoft.com/office/drawing/2014/main" id="{4B822695-B241-406C-8EDA-CD5375E3F2B7}"/>
              </a:ext>
            </a:extLst>
          </p:cNvPr>
          <p:cNvCxnSpPr>
            <a:cxnSpLocks/>
            <a:stCxn id="14" idx="0"/>
            <a:endCxn id="11" idx="1"/>
          </p:cNvCxnSpPr>
          <p:nvPr/>
        </p:nvCxnSpPr>
        <p:spPr>
          <a:xfrm rot="5400000" flipH="1" flipV="1">
            <a:off x="7338237" y="1312988"/>
            <a:ext cx="1235490" cy="2359288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3E80F5D8-D64D-41A1-AF1E-82C20D1EEE45}"/>
              </a:ext>
            </a:extLst>
          </p:cNvPr>
          <p:cNvSpPr txBox="1"/>
          <p:nvPr/>
        </p:nvSpPr>
        <p:spPr>
          <a:xfrm>
            <a:off x="6899381" y="1500934"/>
            <a:ext cx="223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Rieleggono i politici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22192A19-01E0-4955-B679-335576B1756A}"/>
              </a:ext>
            </a:extLst>
          </p:cNvPr>
          <p:cNvSpPr txBox="1"/>
          <p:nvPr/>
        </p:nvSpPr>
        <p:spPr>
          <a:xfrm>
            <a:off x="972282" y="1873084"/>
            <a:ext cx="2236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ELETTORI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D2314E3-89DC-4C48-BA5B-65666CAB0EC6}"/>
              </a:ext>
            </a:extLst>
          </p:cNvPr>
          <p:cNvSpPr txBox="1"/>
          <p:nvPr/>
        </p:nvSpPr>
        <p:spPr>
          <a:xfrm>
            <a:off x="10648434" y="2322964"/>
            <a:ext cx="160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POLITICI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D10FA6-3922-4ACC-A6C0-5836C3E8D5BB}"/>
              </a:ext>
            </a:extLst>
          </p:cNvPr>
          <p:cNvCxnSpPr>
            <a:cxnSpLocks/>
            <a:endCxn id="51" idx="3"/>
          </p:cNvCxnSpPr>
          <p:nvPr/>
        </p:nvCxnSpPr>
        <p:spPr>
          <a:xfrm flipH="1">
            <a:off x="7787814" y="3761501"/>
            <a:ext cx="441322" cy="0"/>
          </a:xfrm>
          <a:prstGeom prst="straightConnector1">
            <a:avLst/>
          </a:prstGeom>
          <a:ln w="285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A34537C9-37BC-45D9-857C-5144FB81D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3820" y="3110377"/>
            <a:ext cx="605035" cy="605035"/>
          </a:xfrm>
          <a:prstGeom prst="rect">
            <a:avLst/>
          </a:prstGeom>
        </p:spPr>
      </p:pic>
      <p:sp>
        <p:nvSpPr>
          <p:cNvPr id="22" name="CasellaDiTesto 4">
            <a:extLst>
              <a:ext uri="{FF2B5EF4-FFF2-40B4-BE49-F238E27FC236}">
                <a16:creationId xmlns:a16="http://schemas.microsoft.com/office/drawing/2014/main" id="{28D96BFC-1AE5-4A28-9CC4-4C6BBC3DF0E1}"/>
              </a:ext>
            </a:extLst>
          </p:cNvPr>
          <p:cNvSpPr txBox="1"/>
          <p:nvPr/>
        </p:nvSpPr>
        <p:spPr>
          <a:xfrm>
            <a:off x="150014" y="2378238"/>
            <a:ext cx="23235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b="1" dirty="0"/>
              <a:t>Interessi non allineati tra elettori e rappresentanti</a:t>
            </a:r>
          </a:p>
        </p:txBody>
      </p:sp>
      <p:pic>
        <p:nvPicPr>
          <p:cNvPr id="23" name="Immagine 55">
            <a:extLst>
              <a:ext uri="{FF2B5EF4-FFF2-40B4-BE49-F238E27FC236}">
                <a16:creationId xmlns:a16="http://schemas.microsoft.com/office/drawing/2014/main" id="{62343C02-EC3D-413C-B99B-869186AB7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777" y="3058851"/>
            <a:ext cx="1364212" cy="1364212"/>
          </a:xfrm>
          <a:prstGeom prst="rect">
            <a:avLst/>
          </a:prstGeom>
        </p:spPr>
      </p:pic>
      <p:cxnSp>
        <p:nvCxnSpPr>
          <p:cNvPr id="24" name="Connettore a gomito 2">
            <a:extLst>
              <a:ext uri="{FF2B5EF4-FFF2-40B4-BE49-F238E27FC236}">
                <a16:creationId xmlns:a16="http://schemas.microsoft.com/office/drawing/2014/main" id="{0BDC5AA4-654E-448B-A64E-F3B2083B4DF5}"/>
              </a:ext>
            </a:extLst>
          </p:cNvPr>
          <p:cNvCxnSpPr>
            <a:endCxn id="23" idx="0"/>
          </p:cNvCxnSpPr>
          <p:nvPr/>
        </p:nvCxnSpPr>
        <p:spPr>
          <a:xfrm rot="16200000" flipH="1">
            <a:off x="10330080" y="2180048"/>
            <a:ext cx="434156" cy="1323449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19">
            <a:extLst>
              <a:ext uri="{FF2B5EF4-FFF2-40B4-BE49-F238E27FC236}">
                <a16:creationId xmlns:a16="http://schemas.microsoft.com/office/drawing/2014/main" id="{E3474237-594F-4F82-BE3C-798732307D49}"/>
              </a:ext>
            </a:extLst>
          </p:cNvPr>
          <p:cNvSpPr txBox="1"/>
          <p:nvPr/>
        </p:nvSpPr>
        <p:spPr>
          <a:xfrm>
            <a:off x="10197723" y="4638488"/>
            <a:ext cx="1999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Producono il vantaggio privato (corruzione)</a:t>
            </a:r>
          </a:p>
        </p:txBody>
      </p:sp>
      <p:pic>
        <p:nvPicPr>
          <p:cNvPr id="26" name="Graphic 25" descr="Close with solid fill">
            <a:extLst>
              <a:ext uri="{FF2B5EF4-FFF2-40B4-BE49-F238E27FC236}">
                <a16:creationId xmlns:a16="http://schemas.microsoft.com/office/drawing/2014/main" id="{4B3CA4F9-96B7-404F-850A-DAA9493BF4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8198" y="2932251"/>
            <a:ext cx="914400" cy="914400"/>
          </a:xfrm>
          <a:prstGeom prst="rect">
            <a:avLst/>
          </a:prstGeom>
        </p:spPr>
      </p:pic>
      <p:cxnSp>
        <p:nvCxnSpPr>
          <p:cNvPr id="27" name="Connettore a gomito 7">
            <a:extLst>
              <a:ext uri="{FF2B5EF4-FFF2-40B4-BE49-F238E27FC236}">
                <a16:creationId xmlns:a16="http://schemas.microsoft.com/office/drawing/2014/main" id="{7B1A4FE3-D6FF-40B4-AEF8-B946B134B790}"/>
              </a:ext>
            </a:extLst>
          </p:cNvPr>
          <p:cNvCxnSpPr>
            <a:cxnSpLocks/>
          </p:cNvCxnSpPr>
          <p:nvPr/>
        </p:nvCxnSpPr>
        <p:spPr>
          <a:xfrm rot="5400000">
            <a:off x="6435027" y="1119716"/>
            <a:ext cx="320274" cy="9204478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Elemento grafico 9" descr="Secchio e straccio con riempimento a tinta unita">
            <a:extLst>
              <a:ext uri="{FF2B5EF4-FFF2-40B4-BE49-F238E27FC236}">
                <a16:creationId xmlns:a16="http://schemas.microsoft.com/office/drawing/2014/main" id="{DDF47FBB-5770-42A6-8637-81D333AF62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2282" y="4967690"/>
            <a:ext cx="914400" cy="914400"/>
          </a:xfrm>
          <a:prstGeom prst="rect">
            <a:avLst/>
          </a:prstGeom>
        </p:spPr>
      </p:pic>
      <p:pic>
        <p:nvPicPr>
          <p:cNvPr id="29" name="Immagine 13">
            <a:extLst>
              <a:ext uri="{FF2B5EF4-FFF2-40B4-BE49-F238E27FC236}">
                <a16:creationId xmlns:a16="http://schemas.microsoft.com/office/drawing/2014/main" id="{A3AA4853-9F65-4CE0-AF4D-D0187522D1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8900000">
            <a:off x="415587" y="5414286"/>
            <a:ext cx="638175" cy="1257300"/>
          </a:xfrm>
          <a:prstGeom prst="rect">
            <a:avLst/>
          </a:prstGeom>
        </p:spPr>
      </p:pic>
      <p:sp>
        <p:nvSpPr>
          <p:cNvPr id="30" name="CasellaDiTesto 14">
            <a:extLst>
              <a:ext uri="{FF2B5EF4-FFF2-40B4-BE49-F238E27FC236}">
                <a16:creationId xmlns:a16="http://schemas.microsoft.com/office/drawing/2014/main" id="{D6E8D0FD-F24B-44B8-A2CD-EE51612FDEAA}"/>
              </a:ext>
            </a:extLst>
          </p:cNvPr>
          <p:cNvSpPr txBox="1"/>
          <p:nvPr/>
        </p:nvSpPr>
        <p:spPr>
          <a:xfrm>
            <a:off x="1886682" y="5424890"/>
            <a:ext cx="1957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Non viene rieletto</a:t>
            </a:r>
          </a:p>
        </p:txBody>
      </p:sp>
    </p:spTree>
    <p:extLst>
      <p:ext uri="{BB962C8B-B14F-4D97-AF65-F5344CB8AC3E}">
        <p14:creationId xmlns:p14="http://schemas.microsoft.com/office/powerpoint/2010/main" val="152388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1" grpId="0"/>
      <p:bldP spid="54" grpId="0"/>
      <p:bldP spid="54" grpId="1"/>
      <p:bldP spid="25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3586A9-B88C-4353-9907-691B4C7E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c’entra il federalismo ?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60F97AC-7F27-495B-AFBF-8717FEAC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5716" y="2084832"/>
            <a:ext cx="2019949" cy="612501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3BB7C797-3FD4-49F1-9684-904D31345B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978" y="2659513"/>
            <a:ext cx="727182" cy="727182"/>
          </a:xfrm>
        </p:spPr>
      </p:pic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D272773F-A777-460A-B756-B19F6439CEB1}"/>
              </a:ext>
            </a:extLst>
          </p:cNvPr>
          <p:cNvCxnSpPr>
            <a:cxnSpLocks/>
            <a:stCxn id="4" idx="0"/>
            <a:endCxn id="5" idx="0"/>
          </p:cNvCxnSpPr>
          <p:nvPr/>
        </p:nvCxnSpPr>
        <p:spPr>
          <a:xfrm rot="16200000" flipH="1">
            <a:off x="5993788" y="-1613267"/>
            <a:ext cx="574681" cy="7970879"/>
          </a:xfrm>
          <a:prstGeom prst="bentConnector3">
            <a:avLst>
              <a:gd name="adj1" fmla="val -3977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AF34F7A-5765-4CF8-A3E3-1DFD6C4AE0C8}"/>
              </a:ext>
            </a:extLst>
          </p:cNvPr>
          <p:cNvSpPr txBox="1"/>
          <p:nvPr/>
        </p:nvSpPr>
        <p:spPr>
          <a:xfrm>
            <a:off x="3773447" y="1876727"/>
            <a:ext cx="1084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Delegano i politici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B5B0DA-806B-4BA0-9A6A-C297B0CF40C9}"/>
              </a:ext>
            </a:extLst>
          </p:cNvPr>
          <p:cNvSpPr txBox="1"/>
          <p:nvPr/>
        </p:nvSpPr>
        <p:spPr>
          <a:xfrm>
            <a:off x="8563757" y="5400810"/>
            <a:ext cx="139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bene pubblico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732E52-84E1-4FFE-87B2-FA9AB14D7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876" y="4775182"/>
            <a:ext cx="489701" cy="489701"/>
          </a:xfrm>
          <a:prstGeom prst="rect">
            <a:avLst/>
          </a:prstGeom>
        </p:spPr>
      </p:pic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EC0248B5-368C-4972-B42C-D526BC5136E5}"/>
              </a:ext>
            </a:extLst>
          </p:cNvPr>
          <p:cNvCxnSpPr>
            <a:stCxn id="5" idx="2"/>
            <a:endCxn id="9" idx="0"/>
          </p:cNvCxnSpPr>
          <p:nvPr/>
        </p:nvCxnSpPr>
        <p:spPr>
          <a:xfrm rot="5400000">
            <a:off x="8946905" y="3455517"/>
            <a:ext cx="1388487" cy="1250842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a gomito 10">
            <a:extLst>
              <a:ext uri="{FF2B5EF4-FFF2-40B4-BE49-F238E27FC236}">
                <a16:creationId xmlns:a16="http://schemas.microsoft.com/office/drawing/2014/main" id="{873A4FB0-D03B-44E0-8DEE-2EF531B06952}"/>
              </a:ext>
            </a:extLst>
          </p:cNvPr>
          <p:cNvCxnSpPr>
            <a:cxnSpLocks/>
            <a:stCxn id="4" idx="2"/>
            <a:endCxn id="9" idx="1"/>
          </p:cNvCxnSpPr>
          <p:nvPr/>
        </p:nvCxnSpPr>
        <p:spPr>
          <a:xfrm rot="16200000" flipH="1">
            <a:off x="4371933" y="621090"/>
            <a:ext cx="2322700" cy="6475186"/>
          </a:xfrm>
          <a:prstGeom prst="bentConnector2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4B9F2D-24AE-40BA-ABEE-0DF7D9A2BCCC}"/>
              </a:ext>
            </a:extLst>
          </p:cNvPr>
          <p:cNvSpPr txBox="1"/>
          <p:nvPr/>
        </p:nvSpPr>
        <p:spPr>
          <a:xfrm>
            <a:off x="7184138" y="4513995"/>
            <a:ext cx="12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Valutano i risultati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F55082CC-80EC-4C37-BA7D-BDF8A542D0AF}"/>
              </a:ext>
            </a:extLst>
          </p:cNvPr>
          <p:cNvCxnSpPr>
            <a:cxnSpLocks/>
            <a:stCxn id="12" idx="0"/>
            <a:endCxn id="5" idx="1"/>
          </p:cNvCxnSpPr>
          <p:nvPr/>
        </p:nvCxnSpPr>
        <p:spPr>
          <a:xfrm rot="5400000" flipH="1" flipV="1">
            <a:off x="8112575" y="2723593"/>
            <a:ext cx="1490891" cy="2089915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D5FC9C6-4072-46F2-B5E0-7B1484A2AF65}"/>
              </a:ext>
            </a:extLst>
          </p:cNvPr>
          <p:cNvSpPr txBox="1"/>
          <p:nvPr/>
        </p:nvSpPr>
        <p:spPr>
          <a:xfrm>
            <a:off x="8706306" y="2431922"/>
            <a:ext cx="1084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Rieleggono i politici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B9D015F-0667-4A68-A577-C3DEE6CB2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383" y="4523539"/>
            <a:ext cx="661523" cy="66152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C9EA960-6D6E-437F-B4CD-868DE37AA5B6}"/>
              </a:ext>
            </a:extLst>
          </p:cNvPr>
          <p:cNvSpPr txBox="1"/>
          <p:nvPr/>
        </p:nvSpPr>
        <p:spPr>
          <a:xfrm>
            <a:off x="2460342" y="2821968"/>
            <a:ext cx="108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ELETTORI</a:t>
            </a:r>
          </a:p>
        </p:txBody>
      </p:sp>
      <p:cxnSp>
        <p:nvCxnSpPr>
          <p:cNvPr id="19" name="Connettore a gomito 18">
            <a:extLst>
              <a:ext uri="{FF2B5EF4-FFF2-40B4-BE49-F238E27FC236}">
                <a16:creationId xmlns:a16="http://schemas.microsoft.com/office/drawing/2014/main" id="{7EFE8D1C-5CCA-436A-8E7D-5599C336ED6A}"/>
              </a:ext>
            </a:extLst>
          </p:cNvPr>
          <p:cNvCxnSpPr>
            <a:stCxn id="5" idx="2"/>
            <a:endCxn id="15" idx="0"/>
          </p:cNvCxnSpPr>
          <p:nvPr/>
        </p:nvCxnSpPr>
        <p:spPr>
          <a:xfrm rot="16200000" flipH="1">
            <a:off x="10342435" y="3310829"/>
            <a:ext cx="1136844" cy="128857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28E1BF3-FCC8-4A70-A4E0-00B3EB299AF3}"/>
              </a:ext>
            </a:extLst>
          </p:cNvPr>
          <p:cNvSpPr txBox="1"/>
          <p:nvPr/>
        </p:nvSpPr>
        <p:spPr>
          <a:xfrm>
            <a:off x="10929723" y="5349096"/>
            <a:ext cx="1250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vantaggio privato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F9AB76-24B0-4BAF-B98A-DAFA68E1E374}"/>
              </a:ext>
            </a:extLst>
          </p:cNvPr>
          <p:cNvSpPr txBox="1"/>
          <p:nvPr/>
        </p:nvSpPr>
        <p:spPr>
          <a:xfrm>
            <a:off x="57844" y="2764184"/>
            <a:ext cx="23245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1400" b="1" dirty="0"/>
              <a:t>Interessi non allineati tra elettori e rappresentanti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400" b="1" dirty="0">
                <a:solidFill>
                  <a:schemeClr val="accent2"/>
                </a:solidFill>
              </a:rPr>
              <a:t>Problema informativo</a:t>
            </a:r>
          </a:p>
        </p:txBody>
      </p:sp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DBFF9D62-8005-44F4-B71B-2B7745D017A7}"/>
              </a:ext>
            </a:extLst>
          </p:cNvPr>
          <p:cNvCxnSpPr>
            <a:cxnSpLocks/>
            <a:stCxn id="20" idx="2"/>
          </p:cNvCxnSpPr>
          <p:nvPr/>
        </p:nvCxnSpPr>
        <p:spPr>
          <a:xfrm rot="5400000" flipH="1">
            <a:off x="6542465" y="1075080"/>
            <a:ext cx="50947" cy="9974412"/>
          </a:xfrm>
          <a:prstGeom prst="bentConnector4">
            <a:avLst>
              <a:gd name="adj1" fmla="val -448702"/>
              <a:gd name="adj2" fmla="val 53135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lemento grafico 22" descr="Secchio e straccio con riempimento a tinta unita">
            <a:extLst>
              <a:ext uri="{FF2B5EF4-FFF2-40B4-BE49-F238E27FC236}">
                <a16:creationId xmlns:a16="http://schemas.microsoft.com/office/drawing/2014/main" id="{23089DDD-4578-4BB3-8058-856EF38EF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973" y="5566574"/>
            <a:ext cx="443404" cy="44340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C8608EFA-EDD9-433A-B12A-B88223081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900000">
            <a:off x="698856" y="5645315"/>
            <a:ext cx="309458" cy="609678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3E75A9A-0026-4FE2-9755-9AE75DD8EDA5}"/>
              </a:ext>
            </a:extLst>
          </p:cNvPr>
          <p:cNvSpPr txBox="1"/>
          <p:nvPr/>
        </p:nvSpPr>
        <p:spPr>
          <a:xfrm>
            <a:off x="811047" y="5003273"/>
            <a:ext cx="949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Non viene rieletto</a:t>
            </a:r>
          </a:p>
        </p:txBody>
      </p:sp>
      <p:sp>
        <p:nvSpPr>
          <p:cNvPr id="37" name="Freccia bidirezionale orizzontale 36">
            <a:extLst>
              <a:ext uri="{FF2B5EF4-FFF2-40B4-BE49-F238E27FC236}">
                <a16:creationId xmlns:a16="http://schemas.microsoft.com/office/drawing/2014/main" id="{E6805869-93DE-405F-99B9-D6606C293C8A}"/>
              </a:ext>
            </a:extLst>
          </p:cNvPr>
          <p:cNvSpPr/>
          <p:nvPr/>
        </p:nvSpPr>
        <p:spPr>
          <a:xfrm rot="562683">
            <a:off x="3388498" y="2751779"/>
            <a:ext cx="6469490" cy="97891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/>
              <a:t>TROPPO DISTANTI</a:t>
            </a:r>
          </a:p>
        </p:txBody>
      </p:sp>
      <p:pic>
        <p:nvPicPr>
          <p:cNvPr id="41" name="Immagine 40" descr="Immagine che contiene persona, interni&#10;&#10;Descrizione generata automaticamente">
            <a:extLst>
              <a:ext uri="{FF2B5EF4-FFF2-40B4-BE49-F238E27FC236}">
                <a16:creationId xmlns:a16="http://schemas.microsoft.com/office/drawing/2014/main" id="{6DF5DDEE-D4CF-4C96-8127-C933AAE9DF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628" y="2297378"/>
            <a:ext cx="1438620" cy="1078965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7A2782F-FD3D-4959-8BE4-A7B65E86562A}"/>
              </a:ext>
            </a:extLst>
          </p:cNvPr>
          <p:cNvSpPr txBox="1"/>
          <p:nvPr/>
        </p:nvSpPr>
        <p:spPr>
          <a:xfrm>
            <a:off x="10291013" y="3366063"/>
            <a:ext cx="160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POLITICI</a:t>
            </a:r>
          </a:p>
        </p:txBody>
      </p:sp>
    </p:spTree>
    <p:extLst>
      <p:ext uri="{BB962C8B-B14F-4D97-AF65-F5344CB8AC3E}">
        <p14:creationId xmlns:p14="http://schemas.microsoft.com/office/powerpoint/2010/main" val="18809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37" grpId="0" animBg="1"/>
      <p:bldP spid="3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3586A9-B88C-4353-9907-691B4C7E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c’entra il federalismo ?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60F97AC-7F27-495B-AFBF-8717FEAC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2093" y="3241237"/>
            <a:ext cx="2019949" cy="612501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3BB7C797-3FD4-49F1-9684-904D31345B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978" y="2659513"/>
            <a:ext cx="727182" cy="727182"/>
          </a:xfrm>
        </p:spPr>
      </p:pic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D272773F-A777-460A-B756-B19F6439CEB1}"/>
              </a:ext>
            </a:extLst>
          </p:cNvPr>
          <p:cNvCxnSpPr>
            <a:cxnSpLocks/>
            <a:stCxn id="4" idx="0"/>
            <a:endCxn id="5" idx="0"/>
          </p:cNvCxnSpPr>
          <p:nvPr/>
        </p:nvCxnSpPr>
        <p:spPr>
          <a:xfrm rot="5400000" flipH="1" flipV="1">
            <a:off x="8278456" y="1253124"/>
            <a:ext cx="581724" cy="3394502"/>
          </a:xfrm>
          <a:prstGeom prst="bentConnector3">
            <a:avLst>
              <a:gd name="adj1" fmla="val 139297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B5B0DA-806B-4BA0-9A6A-C297B0CF40C9}"/>
              </a:ext>
            </a:extLst>
          </p:cNvPr>
          <p:cNvSpPr txBox="1"/>
          <p:nvPr/>
        </p:nvSpPr>
        <p:spPr>
          <a:xfrm>
            <a:off x="8563757" y="5400810"/>
            <a:ext cx="139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bene pubblico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732E52-84E1-4FFE-87B2-FA9AB14D7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876" y="4775182"/>
            <a:ext cx="489701" cy="489701"/>
          </a:xfrm>
          <a:prstGeom prst="rect">
            <a:avLst/>
          </a:prstGeom>
        </p:spPr>
      </p:pic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EC0248B5-368C-4972-B42C-D526BC5136E5}"/>
              </a:ext>
            </a:extLst>
          </p:cNvPr>
          <p:cNvCxnSpPr>
            <a:stCxn id="5" idx="2"/>
            <a:endCxn id="9" idx="0"/>
          </p:cNvCxnSpPr>
          <p:nvPr/>
        </p:nvCxnSpPr>
        <p:spPr>
          <a:xfrm rot="5400000">
            <a:off x="8946905" y="3455517"/>
            <a:ext cx="1388487" cy="1250842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a gomito 10">
            <a:extLst>
              <a:ext uri="{FF2B5EF4-FFF2-40B4-BE49-F238E27FC236}">
                <a16:creationId xmlns:a16="http://schemas.microsoft.com/office/drawing/2014/main" id="{873A4FB0-D03B-44E0-8DEE-2EF531B06952}"/>
              </a:ext>
            </a:extLst>
          </p:cNvPr>
          <p:cNvCxnSpPr>
            <a:cxnSpLocks/>
            <a:stCxn id="4" idx="2"/>
            <a:endCxn id="9" idx="1"/>
          </p:cNvCxnSpPr>
          <p:nvPr/>
        </p:nvCxnSpPr>
        <p:spPr>
          <a:xfrm rot="16200000" flipH="1">
            <a:off x="7238324" y="3487480"/>
            <a:ext cx="1166295" cy="1898809"/>
          </a:xfrm>
          <a:prstGeom prst="bentConnector2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4B9F2D-24AE-40BA-ABEE-0DF7D9A2BCCC}"/>
              </a:ext>
            </a:extLst>
          </p:cNvPr>
          <p:cNvSpPr txBox="1"/>
          <p:nvPr/>
        </p:nvSpPr>
        <p:spPr>
          <a:xfrm>
            <a:off x="7184138" y="4513995"/>
            <a:ext cx="12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Valutano i risultati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F55082CC-80EC-4C37-BA7D-BDF8A542D0AF}"/>
              </a:ext>
            </a:extLst>
          </p:cNvPr>
          <p:cNvCxnSpPr>
            <a:cxnSpLocks/>
            <a:stCxn id="12" idx="0"/>
            <a:endCxn id="5" idx="1"/>
          </p:cNvCxnSpPr>
          <p:nvPr/>
        </p:nvCxnSpPr>
        <p:spPr>
          <a:xfrm rot="5400000" flipH="1" flipV="1">
            <a:off x="8112575" y="2723593"/>
            <a:ext cx="1490891" cy="2089915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D5FC9C6-4072-46F2-B5E0-7B1484A2AF65}"/>
              </a:ext>
            </a:extLst>
          </p:cNvPr>
          <p:cNvSpPr txBox="1"/>
          <p:nvPr/>
        </p:nvSpPr>
        <p:spPr>
          <a:xfrm>
            <a:off x="8706306" y="2431922"/>
            <a:ext cx="1084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Rieleggano i politici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B9D015F-0667-4A68-A577-C3DEE6CB2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383" y="4523539"/>
            <a:ext cx="661523" cy="66152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C9EA960-6D6E-437F-B4CD-868DE37AA5B6}"/>
              </a:ext>
            </a:extLst>
          </p:cNvPr>
          <p:cNvSpPr txBox="1"/>
          <p:nvPr/>
        </p:nvSpPr>
        <p:spPr>
          <a:xfrm>
            <a:off x="5583492" y="3966520"/>
            <a:ext cx="108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ELETTORI</a:t>
            </a:r>
          </a:p>
        </p:txBody>
      </p:sp>
      <p:cxnSp>
        <p:nvCxnSpPr>
          <p:cNvPr id="19" name="Connettore a gomito 18">
            <a:extLst>
              <a:ext uri="{FF2B5EF4-FFF2-40B4-BE49-F238E27FC236}">
                <a16:creationId xmlns:a16="http://schemas.microsoft.com/office/drawing/2014/main" id="{7EFE8D1C-5CCA-436A-8E7D-5599C336ED6A}"/>
              </a:ext>
            </a:extLst>
          </p:cNvPr>
          <p:cNvCxnSpPr>
            <a:stCxn id="5" idx="2"/>
            <a:endCxn id="15" idx="0"/>
          </p:cNvCxnSpPr>
          <p:nvPr/>
        </p:nvCxnSpPr>
        <p:spPr>
          <a:xfrm rot="16200000" flipH="1">
            <a:off x="10342435" y="3310829"/>
            <a:ext cx="1136844" cy="128857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28E1BF3-FCC8-4A70-A4E0-00B3EB299AF3}"/>
              </a:ext>
            </a:extLst>
          </p:cNvPr>
          <p:cNvSpPr txBox="1"/>
          <p:nvPr/>
        </p:nvSpPr>
        <p:spPr>
          <a:xfrm>
            <a:off x="10929723" y="5349096"/>
            <a:ext cx="1250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vantaggio privato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F9AB76-24B0-4BAF-B98A-DAFA68E1E374}"/>
              </a:ext>
            </a:extLst>
          </p:cNvPr>
          <p:cNvSpPr txBox="1"/>
          <p:nvPr/>
        </p:nvSpPr>
        <p:spPr>
          <a:xfrm>
            <a:off x="57844" y="2764184"/>
            <a:ext cx="23245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1400" b="1" dirty="0"/>
              <a:t>Interessi non allineati tra elettori e rappresentanti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400" b="1" dirty="0">
                <a:solidFill>
                  <a:schemeClr val="accent2"/>
                </a:solidFill>
              </a:rPr>
              <a:t>Problema informativo</a:t>
            </a:r>
          </a:p>
        </p:txBody>
      </p:sp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DBFF9D62-8005-44F4-B71B-2B7745D017A7}"/>
              </a:ext>
            </a:extLst>
          </p:cNvPr>
          <p:cNvCxnSpPr>
            <a:cxnSpLocks/>
            <a:stCxn id="20" idx="2"/>
          </p:cNvCxnSpPr>
          <p:nvPr/>
        </p:nvCxnSpPr>
        <p:spPr>
          <a:xfrm rot="5400000" flipH="1">
            <a:off x="6542465" y="1075080"/>
            <a:ext cx="50947" cy="9974412"/>
          </a:xfrm>
          <a:prstGeom prst="bentConnector4">
            <a:avLst>
              <a:gd name="adj1" fmla="val -448702"/>
              <a:gd name="adj2" fmla="val 53135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lemento grafico 22" descr="Secchio e straccio con riempimento a tinta unita">
            <a:extLst>
              <a:ext uri="{FF2B5EF4-FFF2-40B4-BE49-F238E27FC236}">
                <a16:creationId xmlns:a16="http://schemas.microsoft.com/office/drawing/2014/main" id="{23089DDD-4578-4BB3-8058-856EF38EF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973" y="5566574"/>
            <a:ext cx="443404" cy="44340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C8608EFA-EDD9-433A-B12A-B88223081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900000">
            <a:off x="698856" y="5645315"/>
            <a:ext cx="309458" cy="609678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3E75A9A-0026-4FE2-9755-9AE75DD8EDA5}"/>
              </a:ext>
            </a:extLst>
          </p:cNvPr>
          <p:cNvSpPr txBox="1"/>
          <p:nvPr/>
        </p:nvSpPr>
        <p:spPr>
          <a:xfrm>
            <a:off x="811047" y="5003273"/>
            <a:ext cx="949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Non viene rieletto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E80EAE3-9FA1-410F-AB63-C6690593294A}"/>
              </a:ext>
            </a:extLst>
          </p:cNvPr>
          <p:cNvSpPr txBox="1"/>
          <p:nvPr/>
        </p:nvSpPr>
        <p:spPr>
          <a:xfrm>
            <a:off x="10630160" y="3071565"/>
            <a:ext cx="160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POLITICI</a:t>
            </a:r>
          </a:p>
        </p:txBody>
      </p:sp>
    </p:spTree>
    <p:extLst>
      <p:ext uri="{BB962C8B-B14F-4D97-AF65-F5344CB8AC3E}">
        <p14:creationId xmlns:p14="http://schemas.microsoft.com/office/powerpoint/2010/main" val="338463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60F97AC-7F27-495B-AFBF-8717FEAC9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2093" y="3241237"/>
            <a:ext cx="2019949" cy="612501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3BB7C797-3FD4-49F1-9684-904D31345B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978" y="2659513"/>
            <a:ext cx="727182" cy="727182"/>
          </a:xfrm>
        </p:spPr>
      </p:pic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D272773F-A777-460A-B756-B19F6439CEB1}"/>
              </a:ext>
            </a:extLst>
          </p:cNvPr>
          <p:cNvCxnSpPr>
            <a:cxnSpLocks/>
            <a:stCxn id="4" idx="0"/>
            <a:endCxn id="5" idx="0"/>
          </p:cNvCxnSpPr>
          <p:nvPr/>
        </p:nvCxnSpPr>
        <p:spPr>
          <a:xfrm rot="5400000" flipH="1" flipV="1">
            <a:off x="8278456" y="1253124"/>
            <a:ext cx="581724" cy="3394502"/>
          </a:xfrm>
          <a:prstGeom prst="bentConnector3">
            <a:avLst>
              <a:gd name="adj1" fmla="val 139297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B5B0DA-806B-4BA0-9A6A-C297B0CF40C9}"/>
              </a:ext>
            </a:extLst>
          </p:cNvPr>
          <p:cNvSpPr txBox="1"/>
          <p:nvPr/>
        </p:nvSpPr>
        <p:spPr>
          <a:xfrm>
            <a:off x="8563757" y="5400810"/>
            <a:ext cx="1393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bene pubblico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732E52-84E1-4FFE-87B2-FA9AB14D7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876" y="4775182"/>
            <a:ext cx="489701" cy="489701"/>
          </a:xfrm>
          <a:prstGeom prst="rect">
            <a:avLst/>
          </a:prstGeom>
        </p:spPr>
      </p:pic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EC0248B5-368C-4972-B42C-D526BC5136E5}"/>
              </a:ext>
            </a:extLst>
          </p:cNvPr>
          <p:cNvCxnSpPr>
            <a:stCxn id="5" idx="2"/>
            <a:endCxn id="9" idx="0"/>
          </p:cNvCxnSpPr>
          <p:nvPr/>
        </p:nvCxnSpPr>
        <p:spPr>
          <a:xfrm rot="5400000">
            <a:off x="8946905" y="3455517"/>
            <a:ext cx="1388487" cy="1250842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a gomito 10">
            <a:extLst>
              <a:ext uri="{FF2B5EF4-FFF2-40B4-BE49-F238E27FC236}">
                <a16:creationId xmlns:a16="http://schemas.microsoft.com/office/drawing/2014/main" id="{873A4FB0-D03B-44E0-8DEE-2EF531B06952}"/>
              </a:ext>
            </a:extLst>
          </p:cNvPr>
          <p:cNvCxnSpPr>
            <a:cxnSpLocks/>
            <a:stCxn id="4" idx="2"/>
            <a:endCxn id="9" idx="1"/>
          </p:cNvCxnSpPr>
          <p:nvPr/>
        </p:nvCxnSpPr>
        <p:spPr>
          <a:xfrm rot="16200000" flipH="1">
            <a:off x="7238324" y="3487480"/>
            <a:ext cx="1166295" cy="1898809"/>
          </a:xfrm>
          <a:prstGeom prst="bentConnector2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4B9F2D-24AE-40BA-ABEE-0DF7D9A2BCCC}"/>
              </a:ext>
            </a:extLst>
          </p:cNvPr>
          <p:cNvSpPr txBox="1"/>
          <p:nvPr/>
        </p:nvSpPr>
        <p:spPr>
          <a:xfrm>
            <a:off x="7184138" y="4513995"/>
            <a:ext cx="12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Valutano i risultati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F55082CC-80EC-4C37-BA7D-BDF8A542D0AF}"/>
              </a:ext>
            </a:extLst>
          </p:cNvPr>
          <p:cNvCxnSpPr>
            <a:cxnSpLocks/>
            <a:stCxn id="12" idx="0"/>
            <a:endCxn id="5" idx="1"/>
          </p:cNvCxnSpPr>
          <p:nvPr/>
        </p:nvCxnSpPr>
        <p:spPr>
          <a:xfrm rot="5400000" flipH="1" flipV="1">
            <a:off x="8112575" y="2723593"/>
            <a:ext cx="1490891" cy="2089915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D5FC9C6-4072-46F2-B5E0-7B1484A2AF65}"/>
              </a:ext>
            </a:extLst>
          </p:cNvPr>
          <p:cNvSpPr txBox="1"/>
          <p:nvPr/>
        </p:nvSpPr>
        <p:spPr>
          <a:xfrm>
            <a:off x="8706306" y="2431922"/>
            <a:ext cx="1084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Rieleggano i politici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B9D015F-0667-4A68-A577-C3DEE6CB29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383" y="4523539"/>
            <a:ext cx="661523" cy="66152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C9EA960-6D6E-437F-B4CD-868DE37AA5B6}"/>
              </a:ext>
            </a:extLst>
          </p:cNvPr>
          <p:cNvSpPr txBox="1"/>
          <p:nvPr/>
        </p:nvSpPr>
        <p:spPr>
          <a:xfrm>
            <a:off x="5583492" y="3966520"/>
            <a:ext cx="1084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ELETTORI</a:t>
            </a:r>
          </a:p>
        </p:txBody>
      </p:sp>
      <p:cxnSp>
        <p:nvCxnSpPr>
          <p:cNvPr id="19" name="Connettore a gomito 18">
            <a:extLst>
              <a:ext uri="{FF2B5EF4-FFF2-40B4-BE49-F238E27FC236}">
                <a16:creationId xmlns:a16="http://schemas.microsoft.com/office/drawing/2014/main" id="{7EFE8D1C-5CCA-436A-8E7D-5599C336ED6A}"/>
              </a:ext>
            </a:extLst>
          </p:cNvPr>
          <p:cNvCxnSpPr>
            <a:stCxn id="5" idx="2"/>
            <a:endCxn id="15" idx="0"/>
          </p:cNvCxnSpPr>
          <p:nvPr/>
        </p:nvCxnSpPr>
        <p:spPr>
          <a:xfrm rot="16200000" flipH="1">
            <a:off x="10342435" y="3310829"/>
            <a:ext cx="1136844" cy="128857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28E1BF3-FCC8-4A70-A4E0-00B3EB299AF3}"/>
              </a:ext>
            </a:extLst>
          </p:cNvPr>
          <p:cNvSpPr txBox="1"/>
          <p:nvPr/>
        </p:nvSpPr>
        <p:spPr>
          <a:xfrm>
            <a:off x="10929723" y="5349096"/>
            <a:ext cx="1250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Producono il vantaggio privato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F9AB76-24B0-4BAF-B98A-DAFA68E1E374}"/>
              </a:ext>
            </a:extLst>
          </p:cNvPr>
          <p:cNvSpPr txBox="1"/>
          <p:nvPr/>
        </p:nvSpPr>
        <p:spPr>
          <a:xfrm>
            <a:off x="57844" y="2764184"/>
            <a:ext cx="23245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sz="1400" b="1" dirty="0"/>
              <a:t>Interessi non allineati tra elettori e rappresentanti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400" b="1" dirty="0">
                <a:solidFill>
                  <a:schemeClr val="accent2"/>
                </a:solidFill>
              </a:rPr>
              <a:t>Problema informativo</a:t>
            </a:r>
          </a:p>
        </p:txBody>
      </p:sp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DBFF9D62-8005-44F4-B71B-2B7745D017A7}"/>
              </a:ext>
            </a:extLst>
          </p:cNvPr>
          <p:cNvCxnSpPr>
            <a:cxnSpLocks/>
            <a:stCxn id="20" idx="2"/>
          </p:cNvCxnSpPr>
          <p:nvPr/>
        </p:nvCxnSpPr>
        <p:spPr>
          <a:xfrm rot="5400000" flipH="1">
            <a:off x="6542465" y="1075080"/>
            <a:ext cx="50947" cy="9974412"/>
          </a:xfrm>
          <a:prstGeom prst="bentConnector4">
            <a:avLst>
              <a:gd name="adj1" fmla="val -448702"/>
              <a:gd name="adj2" fmla="val 53135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Elemento grafico 22" descr="Secchio e straccio con riempimento a tinta unita">
            <a:extLst>
              <a:ext uri="{FF2B5EF4-FFF2-40B4-BE49-F238E27FC236}">
                <a16:creationId xmlns:a16="http://schemas.microsoft.com/office/drawing/2014/main" id="{23089DDD-4578-4BB3-8058-856EF38EF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4973" y="5566574"/>
            <a:ext cx="443404" cy="44340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C8608EFA-EDD9-433A-B12A-B88223081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900000">
            <a:off x="698856" y="5645315"/>
            <a:ext cx="309458" cy="609678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3E75A9A-0026-4FE2-9755-9AE75DD8EDA5}"/>
              </a:ext>
            </a:extLst>
          </p:cNvPr>
          <p:cNvSpPr txBox="1"/>
          <p:nvPr/>
        </p:nvSpPr>
        <p:spPr>
          <a:xfrm>
            <a:off x="811047" y="5003273"/>
            <a:ext cx="949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Non viene rieletto</a:t>
            </a:r>
          </a:p>
        </p:txBody>
      </p:sp>
      <p:sp>
        <p:nvSpPr>
          <p:cNvPr id="17" name="Titolo 16">
            <a:extLst>
              <a:ext uri="{FF2B5EF4-FFF2-40B4-BE49-F238E27FC236}">
                <a16:creationId xmlns:a16="http://schemas.microsoft.com/office/drawing/2014/main" id="{A73D4DB4-FA4E-4242-B478-ABC1154B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TORNIAMO ALLA TRASPARENZA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363CF4C-59D5-4CE6-B82A-AB1048ECFF45}"/>
              </a:ext>
            </a:extLst>
          </p:cNvPr>
          <p:cNvSpPr/>
          <p:nvPr/>
        </p:nvSpPr>
        <p:spPr>
          <a:xfrm>
            <a:off x="8266765" y="3568397"/>
            <a:ext cx="3761542" cy="2659258"/>
          </a:xfrm>
          <a:prstGeom prst="rect">
            <a:avLst/>
          </a:prstGeom>
          <a:solidFill>
            <a:schemeClr val="bg2">
              <a:alpha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</a:rPr>
              <a:t>Le informazioni sulla qualità e tipologia di beni prodotti sono opache (poco trasparenti)</a:t>
            </a:r>
          </a:p>
        </p:txBody>
      </p:sp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id="{96F558D3-6B8E-4555-925E-964CD88144F2}"/>
              </a:ext>
            </a:extLst>
          </p:cNvPr>
          <p:cNvCxnSpPr>
            <a:stCxn id="26" idx="1"/>
          </p:cNvCxnSpPr>
          <p:nvPr/>
        </p:nvCxnSpPr>
        <p:spPr>
          <a:xfrm rot="10800000">
            <a:off x="3094893" y="3386694"/>
            <a:ext cx="5171873" cy="1511332"/>
          </a:xfrm>
          <a:prstGeom prst="bentConnector3">
            <a:avLst>
              <a:gd name="adj1" fmla="val 9986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86F3933D-E2A4-4856-9CAB-74B8B4D1B25E}"/>
              </a:ext>
            </a:extLst>
          </p:cNvPr>
          <p:cNvSpPr/>
          <p:nvPr/>
        </p:nvSpPr>
        <p:spPr>
          <a:xfrm>
            <a:off x="2382431" y="2084832"/>
            <a:ext cx="3394502" cy="12616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NORMATIVE SULLA TRASPARENZA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88A4F5B2-A891-4F59-8B1F-3384C9E62C49}"/>
              </a:ext>
            </a:extLst>
          </p:cNvPr>
          <p:cNvSpPr txBox="1"/>
          <p:nvPr/>
        </p:nvSpPr>
        <p:spPr>
          <a:xfrm>
            <a:off x="10612302" y="3096483"/>
            <a:ext cx="160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POLITICI</a:t>
            </a:r>
          </a:p>
        </p:txBody>
      </p:sp>
    </p:spTree>
    <p:extLst>
      <p:ext uri="{BB962C8B-B14F-4D97-AF65-F5344CB8AC3E}">
        <p14:creationId xmlns:p14="http://schemas.microsoft.com/office/powerpoint/2010/main" val="4967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8AD1FA-5135-450E-B5D9-201226C34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it-IT" dirty="0"/>
              <a:t>COSA DICE LA LETTERATURA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1B13D0-5FF9-4329-97CC-75B46BEC0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Risultati contrastanti (Effetti positivi, a volte piccoli, a volte nulli)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err="1"/>
              <a:t>Metaketa</a:t>
            </a:r>
            <a:r>
              <a:rPr lang="it-IT" dirty="0"/>
              <a:t> </a:t>
            </a:r>
            <a:r>
              <a:rPr lang="it-IT" dirty="0" err="1"/>
              <a:t>Initiative</a:t>
            </a:r>
            <a:r>
              <a:rPr lang="it-IT" dirty="0"/>
              <a:t> 1 – Information and Accountability (8 esperimenti coordinati in vari paesi del mondo)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LIMITI DA COLMARE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/>
              <a:t>Paesi in via di sviluppo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it-IT" dirty="0"/>
              <a:t>Informazione che riguarda la «performance» dei politici. Basata sul modello di «</a:t>
            </a:r>
            <a:r>
              <a:rPr lang="it-IT" dirty="0" err="1"/>
              <a:t>sanctioning</a:t>
            </a:r>
            <a:r>
              <a:rPr lang="it-IT" dirty="0"/>
              <a:t>» «</a:t>
            </a:r>
            <a:r>
              <a:rPr lang="it-IT" dirty="0" err="1"/>
              <a:t>retrospective</a:t>
            </a:r>
            <a:r>
              <a:rPr lang="it-IT" dirty="0"/>
              <a:t> </a:t>
            </a:r>
            <a:r>
              <a:rPr lang="it-IT" dirty="0" err="1"/>
              <a:t>voting</a:t>
            </a:r>
            <a:r>
              <a:rPr lang="it-IT" dirty="0"/>
              <a:t>»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178855A-0015-4545-8E70-741F015DB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2267" y="788348"/>
            <a:ext cx="3999654" cy="247978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10D2812-C2C6-4336-BCB4-CAFD9B94A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267" y="3589867"/>
            <a:ext cx="3999654" cy="2279802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769DFAC7-D477-4447-9AE5-B56F026D1DAA}"/>
              </a:ext>
            </a:extLst>
          </p:cNvPr>
          <p:cNvSpPr/>
          <p:nvPr/>
        </p:nvSpPr>
        <p:spPr>
          <a:xfrm rot="20700000">
            <a:off x="3768761" y="3670878"/>
            <a:ext cx="5645728" cy="4816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E1497D-5743-4FB7-BBF0-ABEE3341E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426" y="-174003"/>
            <a:ext cx="9720072" cy="1499616"/>
          </a:xfrm>
        </p:spPr>
        <p:txBody>
          <a:bodyPr>
            <a:normAutofit/>
          </a:bodyPr>
          <a:lstStyle/>
          <a:p>
            <a:r>
              <a:rPr lang="it-IT" sz="3600" dirty="0"/>
              <a:t>SANZIONE VS SELEZIONE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8DC10D-E591-4AE2-BF31-E16CCF86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1913" y="2178493"/>
            <a:ext cx="3295290" cy="999217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CC0741E1-BD81-455C-A98E-0970ECB65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84"/>
          <a:stretch/>
        </p:blipFill>
        <p:spPr>
          <a:xfrm>
            <a:off x="7470653" y="2166155"/>
            <a:ext cx="530347" cy="1009875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C61E388-ED58-48DD-8324-427BFE99B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268" y="3463918"/>
            <a:ext cx="683732" cy="683732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55D3F7D5-1033-4C98-9C4A-C5D8C357B823}"/>
              </a:ext>
            </a:extLst>
          </p:cNvPr>
          <p:cNvCxnSpPr>
            <a:stCxn id="4" idx="1"/>
            <a:endCxn id="5" idx="1"/>
          </p:cNvCxnSpPr>
          <p:nvPr/>
        </p:nvCxnSpPr>
        <p:spPr>
          <a:xfrm flipV="1">
            <a:off x="5367203" y="2671093"/>
            <a:ext cx="2103450" cy="7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4CB2630D-0471-4038-8C9A-1F3D08DF051F}"/>
              </a:ext>
            </a:extLst>
          </p:cNvPr>
          <p:cNvCxnSpPr>
            <a:stCxn id="5" idx="3"/>
            <a:endCxn id="6" idx="3"/>
          </p:cNvCxnSpPr>
          <p:nvPr/>
        </p:nvCxnSpPr>
        <p:spPr>
          <a:xfrm>
            <a:off x="8001000" y="2671093"/>
            <a:ext cx="12700" cy="1134691"/>
          </a:xfrm>
          <a:prstGeom prst="bentConnector3">
            <a:avLst>
              <a:gd name="adj1" fmla="val 180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0A9E0701-32F2-41A4-94F9-25CD28E14D1F}"/>
              </a:ext>
            </a:extLst>
          </p:cNvPr>
          <p:cNvCxnSpPr>
            <a:stCxn id="6" idx="1"/>
            <a:endCxn id="4" idx="2"/>
          </p:cNvCxnSpPr>
          <p:nvPr/>
        </p:nvCxnSpPr>
        <p:spPr>
          <a:xfrm rot="10800000">
            <a:off x="3719558" y="3177710"/>
            <a:ext cx="3597710" cy="628074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a gomito 13">
            <a:extLst>
              <a:ext uri="{FF2B5EF4-FFF2-40B4-BE49-F238E27FC236}">
                <a16:creationId xmlns:a16="http://schemas.microsoft.com/office/drawing/2014/main" id="{60C2CBFE-D727-4615-ADA8-49DBEF9939C3}"/>
              </a:ext>
            </a:extLst>
          </p:cNvPr>
          <p:cNvCxnSpPr>
            <a:stCxn id="4" idx="0"/>
            <a:endCxn id="5" idx="0"/>
          </p:cNvCxnSpPr>
          <p:nvPr/>
        </p:nvCxnSpPr>
        <p:spPr>
          <a:xfrm rot="5400000" flipH="1" flipV="1">
            <a:off x="5721523" y="164190"/>
            <a:ext cx="12338" cy="4016269"/>
          </a:xfrm>
          <a:prstGeom prst="bentConnector3">
            <a:avLst>
              <a:gd name="adj1" fmla="val 195281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478EA4A-CBA2-435E-A1C8-7DCDD9C02C47}"/>
              </a:ext>
            </a:extLst>
          </p:cNvPr>
          <p:cNvSpPr txBox="1"/>
          <p:nvPr/>
        </p:nvSpPr>
        <p:spPr>
          <a:xfrm>
            <a:off x="5289691" y="2302686"/>
            <a:ext cx="1195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delega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42E3D2F-F260-4A0F-BCFB-2AC1A7CA6964}"/>
              </a:ext>
            </a:extLst>
          </p:cNvPr>
          <p:cNvSpPr txBox="1"/>
          <p:nvPr/>
        </p:nvSpPr>
        <p:spPr>
          <a:xfrm>
            <a:off x="3807932" y="3422720"/>
            <a:ext cx="325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Valutazione della performance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9E73C44-0490-4B3D-B369-8D7504380688}"/>
              </a:ext>
            </a:extLst>
          </p:cNvPr>
          <p:cNvSpPr txBox="1"/>
          <p:nvPr/>
        </p:nvSpPr>
        <p:spPr>
          <a:xfrm>
            <a:off x="3807931" y="1573854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promosso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FB25B72-CD0B-465E-80A9-729BD23EAB78}"/>
              </a:ext>
            </a:extLst>
          </p:cNvPr>
          <p:cNvSpPr txBox="1"/>
          <p:nvPr/>
        </p:nvSpPr>
        <p:spPr>
          <a:xfrm>
            <a:off x="3807931" y="1142889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bocciato</a:t>
            </a:r>
          </a:p>
        </p:txBody>
      </p:sp>
      <p:pic>
        <p:nvPicPr>
          <p:cNvPr id="20" name="Segnaposto contenuto 10">
            <a:extLst>
              <a:ext uri="{FF2B5EF4-FFF2-40B4-BE49-F238E27FC236}">
                <a16:creationId xmlns:a16="http://schemas.microsoft.com/office/drawing/2014/main" id="{BC9AB95C-0CAD-4963-B7EF-36CE0B6020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2" r="2254"/>
          <a:stretch/>
        </p:blipFill>
        <p:spPr>
          <a:xfrm>
            <a:off x="8604635" y="2041963"/>
            <a:ext cx="513664" cy="1009875"/>
          </a:xfrm>
          <a:prstGeom prst="rect">
            <a:avLst/>
          </a:prstGeom>
        </p:spPr>
      </p:pic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48531A0F-3BDA-41AE-83CF-9A074FE82866}"/>
              </a:ext>
            </a:extLst>
          </p:cNvPr>
          <p:cNvCxnSpPr>
            <a:stCxn id="4" idx="0"/>
            <a:endCxn id="20" idx="0"/>
          </p:cNvCxnSpPr>
          <p:nvPr/>
        </p:nvCxnSpPr>
        <p:spPr>
          <a:xfrm rot="5400000" flipH="1" flipV="1">
            <a:off x="6222247" y="-460726"/>
            <a:ext cx="136530" cy="5141909"/>
          </a:xfrm>
          <a:prstGeom prst="bentConnector3">
            <a:avLst>
              <a:gd name="adj1" fmla="val 522996"/>
            </a:avLst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4523B57-EAA4-4EDB-AFCC-BD77F996CD98}"/>
              </a:ext>
            </a:extLst>
          </p:cNvPr>
          <p:cNvSpPr txBox="1"/>
          <p:nvPr/>
        </p:nvSpPr>
        <p:spPr>
          <a:xfrm>
            <a:off x="8263802" y="3252105"/>
            <a:ext cx="140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produzione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3340093-3E14-4D56-B5C4-6B030F9F85A4}"/>
              </a:ext>
            </a:extLst>
          </p:cNvPr>
          <p:cNvSpPr txBox="1"/>
          <p:nvPr/>
        </p:nvSpPr>
        <p:spPr>
          <a:xfrm>
            <a:off x="6537632" y="1548439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riconferma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BA51F3B-1D89-45A7-8A0C-D1667094D9DB}"/>
              </a:ext>
            </a:extLst>
          </p:cNvPr>
          <p:cNvSpPr txBox="1"/>
          <p:nvPr/>
        </p:nvSpPr>
        <p:spPr>
          <a:xfrm>
            <a:off x="6537632" y="1095057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NO riconferma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B4DCD1E-B69F-4D2C-8403-8FE581E2DDFB}"/>
              </a:ext>
            </a:extLst>
          </p:cNvPr>
          <p:cNvSpPr txBox="1"/>
          <p:nvPr/>
        </p:nvSpPr>
        <p:spPr>
          <a:xfrm>
            <a:off x="731426" y="2178963"/>
            <a:ext cx="1997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MODELLO SANZIONE</a:t>
            </a:r>
          </a:p>
          <a:p>
            <a:r>
              <a:rPr lang="it-IT" b="1" dirty="0"/>
              <a:t>«</a:t>
            </a:r>
            <a:r>
              <a:rPr lang="it-IT" b="1" dirty="0" err="1"/>
              <a:t>retrospective</a:t>
            </a:r>
            <a:r>
              <a:rPr lang="it-IT" b="1" dirty="0"/>
              <a:t> </a:t>
            </a:r>
            <a:r>
              <a:rPr lang="it-IT" b="1" dirty="0" err="1"/>
              <a:t>voting</a:t>
            </a:r>
            <a:r>
              <a:rPr lang="it-IT" b="1" dirty="0"/>
              <a:t>»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A10895C-A42E-4EA0-B1EB-B92B0A3D9C54}"/>
              </a:ext>
            </a:extLst>
          </p:cNvPr>
          <p:cNvSpPr txBox="1"/>
          <p:nvPr/>
        </p:nvSpPr>
        <p:spPr>
          <a:xfrm>
            <a:off x="731426" y="4740307"/>
            <a:ext cx="199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MODELLO SELEZIONE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4E8118D8-E791-4B25-B1C6-9C9812A35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2405" y="4868773"/>
            <a:ext cx="3295290" cy="999217"/>
          </a:xfrm>
          <a:prstGeom prst="rect">
            <a:avLst/>
          </a:prstGeom>
        </p:spPr>
      </p:pic>
      <p:pic>
        <p:nvPicPr>
          <p:cNvPr id="30" name="Segnaposto contenuto 10">
            <a:extLst>
              <a:ext uri="{FF2B5EF4-FFF2-40B4-BE49-F238E27FC236}">
                <a16:creationId xmlns:a16="http://schemas.microsoft.com/office/drawing/2014/main" id="{A698DE99-6AD8-464C-85D2-36E4F715B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84"/>
          <a:stretch/>
        </p:blipFill>
        <p:spPr>
          <a:xfrm>
            <a:off x="9921151" y="4358506"/>
            <a:ext cx="530347" cy="1009875"/>
          </a:xfrm>
          <a:prstGeom prst="rect">
            <a:avLst/>
          </a:prstGeom>
        </p:spPr>
      </p:pic>
      <p:pic>
        <p:nvPicPr>
          <p:cNvPr id="31" name="Segnaposto contenuto 10">
            <a:extLst>
              <a:ext uri="{FF2B5EF4-FFF2-40B4-BE49-F238E27FC236}">
                <a16:creationId xmlns:a16="http://schemas.microsoft.com/office/drawing/2014/main" id="{2E316257-8C8C-4819-9DDA-4BC7FE7868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2" r="2254"/>
          <a:stretch/>
        </p:blipFill>
        <p:spPr>
          <a:xfrm>
            <a:off x="9834421" y="5594136"/>
            <a:ext cx="513664" cy="1009875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9C9D0161-958E-465F-8233-37472826A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7" y="4684649"/>
            <a:ext cx="683732" cy="683732"/>
          </a:xfrm>
          <a:prstGeom prst="rect">
            <a:avLst/>
          </a:prstGeom>
          <a:ln w="76200">
            <a:solidFill>
              <a:schemeClr val="accent2"/>
            </a:solidFill>
          </a:ln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D07A4587-DCD9-431B-855B-8EA227F8C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7" y="5757208"/>
            <a:ext cx="683732" cy="68373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cxnSp>
        <p:nvCxnSpPr>
          <p:cNvPr id="35" name="Connettore a gomito 34">
            <a:extLst>
              <a:ext uri="{FF2B5EF4-FFF2-40B4-BE49-F238E27FC236}">
                <a16:creationId xmlns:a16="http://schemas.microsoft.com/office/drawing/2014/main" id="{031D11AB-6A39-48F4-BDCA-5CA1FCCB5CF0}"/>
              </a:ext>
            </a:extLst>
          </p:cNvPr>
          <p:cNvCxnSpPr>
            <a:stCxn id="29" idx="1"/>
            <a:endCxn id="33" idx="1"/>
          </p:cNvCxnSpPr>
          <p:nvPr/>
        </p:nvCxnSpPr>
        <p:spPr>
          <a:xfrm>
            <a:off x="5387695" y="5368382"/>
            <a:ext cx="3473772" cy="730692"/>
          </a:xfrm>
          <a:prstGeom prst="bentConnector3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a gomito 35">
            <a:extLst>
              <a:ext uri="{FF2B5EF4-FFF2-40B4-BE49-F238E27FC236}">
                <a16:creationId xmlns:a16="http://schemas.microsoft.com/office/drawing/2014/main" id="{EB4A17F6-6DBD-4A35-8BC0-A76A529ADDEA}"/>
              </a:ext>
            </a:extLst>
          </p:cNvPr>
          <p:cNvCxnSpPr>
            <a:cxnSpLocks/>
            <a:endCxn id="32" idx="1"/>
          </p:cNvCxnSpPr>
          <p:nvPr/>
        </p:nvCxnSpPr>
        <p:spPr>
          <a:xfrm flipV="1">
            <a:off x="5367202" y="5026515"/>
            <a:ext cx="3494265" cy="483559"/>
          </a:xfrm>
          <a:prstGeom prst="bentConnector3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E0A6097-C454-4ABF-870B-9497C75B885D}"/>
              </a:ext>
            </a:extLst>
          </p:cNvPr>
          <p:cNvSpPr txBox="1"/>
          <p:nvPr/>
        </p:nvSpPr>
        <p:spPr>
          <a:xfrm>
            <a:off x="2734677" y="5840149"/>
            <a:ext cx="3259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Valutano contemporaneamente i candidati e «selezionano» quello che gli piace di più</a:t>
            </a:r>
          </a:p>
        </p:txBody>
      </p:sp>
    </p:spTree>
    <p:extLst>
      <p:ext uri="{BB962C8B-B14F-4D97-AF65-F5344CB8AC3E}">
        <p14:creationId xmlns:p14="http://schemas.microsoft.com/office/powerpoint/2010/main" val="181027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4" grpId="0"/>
      <p:bldP spid="25" grpId="0"/>
      <p:bldP spid="26" grpId="0"/>
      <p:bldP spid="27" grpId="0"/>
      <p:bldP spid="2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E1497D-5743-4FB7-BBF0-ABEE3341E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426" y="-174003"/>
            <a:ext cx="9720072" cy="1499616"/>
          </a:xfrm>
        </p:spPr>
        <p:txBody>
          <a:bodyPr>
            <a:normAutofit/>
          </a:bodyPr>
          <a:lstStyle/>
          <a:p>
            <a:r>
              <a:rPr lang="it-IT" sz="3600" dirty="0"/>
              <a:t>SANZIONE VS SELEZIONE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8DC10D-E591-4AE2-BF31-E16CCF860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1913" y="2178493"/>
            <a:ext cx="3295290" cy="999217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CC0741E1-BD81-455C-A98E-0970ECB651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84"/>
          <a:stretch/>
        </p:blipFill>
        <p:spPr>
          <a:xfrm>
            <a:off x="7470653" y="2166155"/>
            <a:ext cx="530347" cy="1009875"/>
          </a:xfr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C61E388-ED58-48DD-8324-427BFE99B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268" y="3463918"/>
            <a:ext cx="683732" cy="683732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55D3F7D5-1033-4C98-9C4A-C5D8C357B823}"/>
              </a:ext>
            </a:extLst>
          </p:cNvPr>
          <p:cNvCxnSpPr>
            <a:stCxn id="4" idx="1"/>
            <a:endCxn id="5" idx="1"/>
          </p:cNvCxnSpPr>
          <p:nvPr/>
        </p:nvCxnSpPr>
        <p:spPr>
          <a:xfrm flipV="1">
            <a:off x="5367203" y="2671093"/>
            <a:ext cx="2103450" cy="7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4CB2630D-0471-4038-8C9A-1F3D08DF051F}"/>
              </a:ext>
            </a:extLst>
          </p:cNvPr>
          <p:cNvCxnSpPr>
            <a:stCxn id="5" idx="3"/>
            <a:endCxn id="6" idx="3"/>
          </p:cNvCxnSpPr>
          <p:nvPr/>
        </p:nvCxnSpPr>
        <p:spPr>
          <a:xfrm>
            <a:off x="8001000" y="2671093"/>
            <a:ext cx="12700" cy="1134691"/>
          </a:xfrm>
          <a:prstGeom prst="bentConnector3">
            <a:avLst>
              <a:gd name="adj1" fmla="val 180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0A9E0701-32F2-41A4-94F9-25CD28E14D1F}"/>
              </a:ext>
            </a:extLst>
          </p:cNvPr>
          <p:cNvCxnSpPr>
            <a:stCxn id="6" idx="1"/>
            <a:endCxn id="4" idx="2"/>
          </p:cNvCxnSpPr>
          <p:nvPr/>
        </p:nvCxnSpPr>
        <p:spPr>
          <a:xfrm rot="10800000">
            <a:off x="3719558" y="3177710"/>
            <a:ext cx="3597710" cy="628074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a gomito 13">
            <a:extLst>
              <a:ext uri="{FF2B5EF4-FFF2-40B4-BE49-F238E27FC236}">
                <a16:creationId xmlns:a16="http://schemas.microsoft.com/office/drawing/2014/main" id="{60C2CBFE-D727-4615-ADA8-49DBEF9939C3}"/>
              </a:ext>
            </a:extLst>
          </p:cNvPr>
          <p:cNvCxnSpPr>
            <a:stCxn id="4" idx="0"/>
            <a:endCxn id="5" idx="0"/>
          </p:cNvCxnSpPr>
          <p:nvPr/>
        </p:nvCxnSpPr>
        <p:spPr>
          <a:xfrm rot="5400000" flipH="1" flipV="1">
            <a:off x="5721523" y="164190"/>
            <a:ext cx="12338" cy="4016269"/>
          </a:xfrm>
          <a:prstGeom prst="bentConnector3">
            <a:avLst>
              <a:gd name="adj1" fmla="val 1952812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478EA4A-CBA2-435E-A1C8-7DCDD9C02C47}"/>
              </a:ext>
            </a:extLst>
          </p:cNvPr>
          <p:cNvSpPr txBox="1"/>
          <p:nvPr/>
        </p:nvSpPr>
        <p:spPr>
          <a:xfrm>
            <a:off x="5289691" y="2302686"/>
            <a:ext cx="1195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delega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42E3D2F-F260-4A0F-BCFB-2AC1A7CA6964}"/>
              </a:ext>
            </a:extLst>
          </p:cNvPr>
          <p:cNvSpPr txBox="1"/>
          <p:nvPr/>
        </p:nvSpPr>
        <p:spPr>
          <a:xfrm>
            <a:off x="3807932" y="3422720"/>
            <a:ext cx="325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Valutazione della performance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C9E73C44-0490-4B3D-B369-8D7504380688}"/>
              </a:ext>
            </a:extLst>
          </p:cNvPr>
          <p:cNvSpPr txBox="1"/>
          <p:nvPr/>
        </p:nvSpPr>
        <p:spPr>
          <a:xfrm>
            <a:off x="3807931" y="1573854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promosso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FB25B72-CD0B-465E-80A9-729BD23EAB78}"/>
              </a:ext>
            </a:extLst>
          </p:cNvPr>
          <p:cNvSpPr txBox="1"/>
          <p:nvPr/>
        </p:nvSpPr>
        <p:spPr>
          <a:xfrm>
            <a:off x="3807931" y="1142889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bocciato</a:t>
            </a:r>
          </a:p>
        </p:txBody>
      </p:sp>
      <p:pic>
        <p:nvPicPr>
          <p:cNvPr id="20" name="Segnaposto contenuto 10">
            <a:extLst>
              <a:ext uri="{FF2B5EF4-FFF2-40B4-BE49-F238E27FC236}">
                <a16:creationId xmlns:a16="http://schemas.microsoft.com/office/drawing/2014/main" id="{BC9AB95C-0CAD-4963-B7EF-36CE0B6020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2" r="2254"/>
          <a:stretch/>
        </p:blipFill>
        <p:spPr>
          <a:xfrm>
            <a:off x="8604635" y="2041963"/>
            <a:ext cx="513664" cy="1009875"/>
          </a:xfrm>
          <a:prstGeom prst="rect">
            <a:avLst/>
          </a:prstGeom>
        </p:spPr>
      </p:pic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48531A0F-3BDA-41AE-83CF-9A074FE82866}"/>
              </a:ext>
            </a:extLst>
          </p:cNvPr>
          <p:cNvCxnSpPr>
            <a:stCxn id="4" idx="0"/>
            <a:endCxn id="20" idx="0"/>
          </p:cNvCxnSpPr>
          <p:nvPr/>
        </p:nvCxnSpPr>
        <p:spPr>
          <a:xfrm rot="5400000" flipH="1" flipV="1">
            <a:off x="6222247" y="-460726"/>
            <a:ext cx="136530" cy="5141909"/>
          </a:xfrm>
          <a:prstGeom prst="bentConnector3">
            <a:avLst>
              <a:gd name="adj1" fmla="val 522996"/>
            </a:avLst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4523B57-EAA4-4EDB-AFCC-BD77F996CD98}"/>
              </a:ext>
            </a:extLst>
          </p:cNvPr>
          <p:cNvSpPr txBox="1"/>
          <p:nvPr/>
        </p:nvSpPr>
        <p:spPr>
          <a:xfrm>
            <a:off x="8263802" y="3252105"/>
            <a:ext cx="1408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produzione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3340093-3E14-4D56-B5C4-6B030F9F85A4}"/>
              </a:ext>
            </a:extLst>
          </p:cNvPr>
          <p:cNvSpPr txBox="1"/>
          <p:nvPr/>
        </p:nvSpPr>
        <p:spPr>
          <a:xfrm>
            <a:off x="6537632" y="1548439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riconferma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BA51F3B-1D89-45A7-8A0C-D1667094D9DB}"/>
              </a:ext>
            </a:extLst>
          </p:cNvPr>
          <p:cNvSpPr txBox="1"/>
          <p:nvPr/>
        </p:nvSpPr>
        <p:spPr>
          <a:xfrm>
            <a:off x="6537632" y="1095057"/>
            <a:ext cx="155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NO riconferma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B4DCD1E-B69F-4D2C-8403-8FE581E2DDFB}"/>
              </a:ext>
            </a:extLst>
          </p:cNvPr>
          <p:cNvSpPr txBox="1"/>
          <p:nvPr/>
        </p:nvSpPr>
        <p:spPr>
          <a:xfrm>
            <a:off x="731426" y="2178963"/>
            <a:ext cx="1997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MODELLO SANZIONE</a:t>
            </a:r>
          </a:p>
          <a:p>
            <a:r>
              <a:rPr lang="it-IT" b="1" dirty="0"/>
              <a:t>«</a:t>
            </a:r>
            <a:r>
              <a:rPr lang="it-IT" b="1" dirty="0" err="1"/>
              <a:t>retrospective</a:t>
            </a:r>
            <a:r>
              <a:rPr lang="it-IT" b="1" dirty="0"/>
              <a:t> </a:t>
            </a:r>
            <a:r>
              <a:rPr lang="it-IT" b="1" dirty="0" err="1"/>
              <a:t>voting</a:t>
            </a:r>
            <a:r>
              <a:rPr lang="it-IT" b="1" dirty="0"/>
              <a:t>»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A10895C-A42E-4EA0-B1EB-B92B0A3D9C54}"/>
              </a:ext>
            </a:extLst>
          </p:cNvPr>
          <p:cNvSpPr txBox="1"/>
          <p:nvPr/>
        </p:nvSpPr>
        <p:spPr>
          <a:xfrm>
            <a:off x="731426" y="4740307"/>
            <a:ext cx="199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MODELLO SELEZIONE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4E8118D8-E791-4B25-B1C6-9C9812A35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2405" y="4868773"/>
            <a:ext cx="3295290" cy="999217"/>
          </a:xfrm>
          <a:prstGeom prst="rect">
            <a:avLst/>
          </a:prstGeom>
        </p:spPr>
      </p:pic>
      <p:pic>
        <p:nvPicPr>
          <p:cNvPr id="30" name="Segnaposto contenuto 10">
            <a:extLst>
              <a:ext uri="{FF2B5EF4-FFF2-40B4-BE49-F238E27FC236}">
                <a16:creationId xmlns:a16="http://schemas.microsoft.com/office/drawing/2014/main" id="{A698DE99-6AD8-464C-85D2-36E4F715BD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84"/>
          <a:stretch/>
        </p:blipFill>
        <p:spPr>
          <a:xfrm>
            <a:off x="9921151" y="4358506"/>
            <a:ext cx="530347" cy="1009875"/>
          </a:xfrm>
          <a:prstGeom prst="rect">
            <a:avLst/>
          </a:prstGeom>
        </p:spPr>
      </p:pic>
      <p:pic>
        <p:nvPicPr>
          <p:cNvPr id="31" name="Segnaposto contenuto 10">
            <a:extLst>
              <a:ext uri="{FF2B5EF4-FFF2-40B4-BE49-F238E27FC236}">
                <a16:creationId xmlns:a16="http://schemas.microsoft.com/office/drawing/2014/main" id="{2E316257-8C8C-4819-9DDA-4BC7FE7868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2" r="2254"/>
          <a:stretch/>
        </p:blipFill>
        <p:spPr>
          <a:xfrm>
            <a:off x="9834421" y="5594136"/>
            <a:ext cx="513664" cy="1009875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9C9D0161-958E-465F-8233-37472826A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7" y="4684649"/>
            <a:ext cx="683732" cy="683732"/>
          </a:xfrm>
          <a:prstGeom prst="rect">
            <a:avLst/>
          </a:prstGeom>
          <a:ln w="76200">
            <a:solidFill>
              <a:schemeClr val="accent2"/>
            </a:solidFill>
          </a:ln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D07A4587-DCD9-431B-855B-8EA227F8C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7" y="5757208"/>
            <a:ext cx="683732" cy="68373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cxnSp>
        <p:nvCxnSpPr>
          <p:cNvPr id="35" name="Connettore a gomito 34">
            <a:extLst>
              <a:ext uri="{FF2B5EF4-FFF2-40B4-BE49-F238E27FC236}">
                <a16:creationId xmlns:a16="http://schemas.microsoft.com/office/drawing/2014/main" id="{031D11AB-6A39-48F4-BDCA-5CA1FCCB5CF0}"/>
              </a:ext>
            </a:extLst>
          </p:cNvPr>
          <p:cNvCxnSpPr>
            <a:stCxn id="29" idx="1"/>
            <a:endCxn id="33" idx="1"/>
          </p:cNvCxnSpPr>
          <p:nvPr/>
        </p:nvCxnSpPr>
        <p:spPr>
          <a:xfrm>
            <a:off x="5387695" y="5368382"/>
            <a:ext cx="3473772" cy="730692"/>
          </a:xfrm>
          <a:prstGeom prst="bentConnector3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a gomito 35">
            <a:extLst>
              <a:ext uri="{FF2B5EF4-FFF2-40B4-BE49-F238E27FC236}">
                <a16:creationId xmlns:a16="http://schemas.microsoft.com/office/drawing/2014/main" id="{EB4A17F6-6DBD-4A35-8BC0-A76A529ADDEA}"/>
              </a:ext>
            </a:extLst>
          </p:cNvPr>
          <p:cNvCxnSpPr>
            <a:cxnSpLocks/>
            <a:endCxn id="32" idx="1"/>
          </p:cNvCxnSpPr>
          <p:nvPr/>
        </p:nvCxnSpPr>
        <p:spPr>
          <a:xfrm flipV="1">
            <a:off x="5367202" y="5026515"/>
            <a:ext cx="3494265" cy="483559"/>
          </a:xfrm>
          <a:prstGeom prst="bentConnector3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E0A6097-C454-4ABF-870B-9497C75B885D}"/>
              </a:ext>
            </a:extLst>
          </p:cNvPr>
          <p:cNvSpPr txBox="1"/>
          <p:nvPr/>
        </p:nvSpPr>
        <p:spPr>
          <a:xfrm>
            <a:off x="2734677" y="5840149"/>
            <a:ext cx="3259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Valutano contemporaneamente i candidati e «selezionano» quello che gli piace di più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FDC6F1A-E26F-446D-85DD-B76773FB4A8B}"/>
              </a:ext>
            </a:extLst>
          </p:cNvPr>
          <p:cNvSpPr/>
          <p:nvPr/>
        </p:nvSpPr>
        <p:spPr>
          <a:xfrm>
            <a:off x="1961147" y="1095057"/>
            <a:ext cx="8710864" cy="5185427"/>
          </a:xfrm>
          <a:prstGeom prst="rect">
            <a:avLst/>
          </a:prstGeom>
          <a:solidFill>
            <a:schemeClr val="accent1"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5400" dirty="0"/>
              <a:t>Quale è il modello giusto ?</a:t>
            </a:r>
          </a:p>
          <a:p>
            <a:pPr algn="ctr"/>
            <a:r>
              <a:rPr lang="it-IT" sz="5400" dirty="0"/>
              <a:t>ENTRAMBI</a:t>
            </a:r>
          </a:p>
        </p:txBody>
      </p:sp>
    </p:spTree>
    <p:extLst>
      <p:ext uri="{BB962C8B-B14F-4D97-AF65-F5344CB8AC3E}">
        <p14:creationId xmlns:p14="http://schemas.microsoft.com/office/powerpoint/2010/main" val="360683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25E0AC-C7FE-4415-9734-00DA06F2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NORMATIVE SULLA TRASPARENZA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E5A0C9-F515-4CD0-B3C0-3355D461C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it-IT" dirty="0"/>
              <a:t>Freedom Of Information Act - FOIA (USA, 1966)</a:t>
            </a:r>
          </a:p>
          <a:p>
            <a:pPr marL="0" indent="0">
              <a:buNone/>
            </a:pPr>
            <a:r>
              <a:rPr lang="it-IT" dirty="0"/>
              <a:t>…. 50 anni dopo…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dirty="0"/>
              <a:t>FOIA (ITALIA, 2016) - decreto legislativo n. 97 del 2016 </a:t>
            </a:r>
          </a:p>
        </p:txBody>
      </p:sp>
      <p:sp>
        <p:nvSpPr>
          <p:cNvPr id="4" name="Freccia in giù 3">
            <a:extLst>
              <a:ext uri="{FF2B5EF4-FFF2-40B4-BE49-F238E27FC236}">
                <a16:creationId xmlns:a16="http://schemas.microsoft.com/office/drawing/2014/main" id="{20A1E18E-02D7-489D-B015-7621D77DD012}"/>
              </a:ext>
            </a:extLst>
          </p:cNvPr>
          <p:cNvSpPr/>
          <p:nvPr/>
        </p:nvSpPr>
        <p:spPr>
          <a:xfrm>
            <a:off x="1447799" y="4118645"/>
            <a:ext cx="814138" cy="927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E537351-8893-4ED6-B4C5-26F8DACC4A51}"/>
              </a:ext>
            </a:extLst>
          </p:cNvPr>
          <p:cNvSpPr txBox="1"/>
          <p:nvPr/>
        </p:nvSpPr>
        <p:spPr>
          <a:xfrm>
            <a:off x="1024128" y="5246861"/>
            <a:ext cx="1012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TRASPARENZA AMMINISTRATIVA (funzionari, ministeri, amministrazione pubbliche, </a:t>
            </a:r>
            <a:r>
              <a:rPr lang="it-IT" b="1" dirty="0" err="1"/>
              <a:t>etc</a:t>
            </a:r>
            <a:r>
              <a:rPr lang="it-IT" b="1" dirty="0"/>
              <a:t>…)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3E5725D-801D-49CE-BEE0-B285B768F89E}"/>
              </a:ext>
            </a:extLst>
          </p:cNvPr>
          <p:cNvSpPr txBox="1"/>
          <p:nvPr/>
        </p:nvSpPr>
        <p:spPr>
          <a:xfrm>
            <a:off x="8224186" y="1776124"/>
            <a:ext cx="3693696" cy="2246769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3 tipologie di trasparenza: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 err="1"/>
              <a:t>Trasp</a:t>
            </a:r>
            <a:r>
              <a:rPr lang="it-IT" sz="2800" dirty="0"/>
              <a:t>. Amministrativa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 err="1"/>
              <a:t>Trasp</a:t>
            </a:r>
            <a:r>
              <a:rPr lang="it-IT" sz="2800" dirty="0"/>
              <a:t>. Finanziaria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dirty="0" err="1"/>
              <a:t>Trasp</a:t>
            </a:r>
            <a:r>
              <a:rPr lang="it-IT" sz="2800" dirty="0"/>
              <a:t>. Politica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2376A44-1E93-4C3C-BA0F-5B297DD18DDE}"/>
              </a:ext>
            </a:extLst>
          </p:cNvPr>
          <p:cNvSpPr/>
          <p:nvPr/>
        </p:nvSpPr>
        <p:spPr>
          <a:xfrm>
            <a:off x="8061157" y="3549316"/>
            <a:ext cx="3091709" cy="5693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739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25E0AC-C7FE-4415-9734-00DA06F2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TRASPARENZA POLITICA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E5A0C9-F515-4CD0-B3C0-3355D461C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149961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it-IT" dirty="0"/>
              <a:t>Legge </a:t>
            </a:r>
            <a:r>
              <a:rPr lang="it-IT" i="1" dirty="0" err="1"/>
              <a:t>spazzacorrotti</a:t>
            </a:r>
            <a:r>
              <a:rPr lang="it-IT" i="1" dirty="0"/>
              <a:t> , L. 9 gennaio 2019 </a:t>
            </a:r>
            <a:r>
              <a:rPr lang="it-IT" dirty="0"/>
              <a:t>(a firma del Ministro pentastellato Bonafede)</a:t>
            </a:r>
          </a:p>
        </p:txBody>
      </p: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570EB6ED-D169-4C4A-9156-289BC64243CA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4525109" y="2860430"/>
            <a:ext cx="1049215" cy="56857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043A9BA-D6C7-47D3-AA98-201740486857}"/>
              </a:ext>
            </a:extLst>
          </p:cNvPr>
          <p:cNvSpPr txBox="1"/>
          <p:nvPr/>
        </p:nvSpPr>
        <p:spPr>
          <a:xfrm>
            <a:off x="4220308" y="3429000"/>
            <a:ext cx="2708031" cy="83099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Norme contro la corruzione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C473E51-2D2A-429E-90C9-0265AF3660AC}"/>
              </a:ext>
            </a:extLst>
          </p:cNvPr>
          <p:cNvSpPr txBox="1"/>
          <p:nvPr/>
        </p:nvSpPr>
        <p:spPr>
          <a:xfrm>
            <a:off x="8115300" y="3648670"/>
            <a:ext cx="325901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Norme per la trasparenza </a:t>
            </a:r>
          </a:p>
          <a:p>
            <a:pPr algn="ctr"/>
            <a:r>
              <a:rPr lang="it-IT" sz="2400" dirty="0"/>
              <a:t>(per prevenire la corruzione)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7B03B43E-A4F7-46B4-A29B-B890625B0C38}"/>
              </a:ext>
            </a:extLst>
          </p:cNvPr>
          <p:cNvCxnSpPr>
            <a:cxnSpLocks/>
            <a:endCxn id="12" idx="0"/>
          </p:cNvCxnSpPr>
          <p:nvPr/>
        </p:nvCxnSpPr>
        <p:spPr>
          <a:xfrm rot="16200000" flipH="1">
            <a:off x="8994599" y="2898461"/>
            <a:ext cx="788240" cy="71217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19F00BC-55EB-41D2-9393-9D7270BD05BA}"/>
              </a:ext>
            </a:extLst>
          </p:cNvPr>
          <p:cNvSpPr txBox="1"/>
          <p:nvPr/>
        </p:nvSpPr>
        <p:spPr>
          <a:xfrm>
            <a:off x="3469261" y="4942677"/>
            <a:ext cx="3259016" cy="1200329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Pubblicazione di Curriculum e Certificati Penali di tutti i candidati</a:t>
            </a:r>
          </a:p>
        </p:txBody>
      </p: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8D76E296-71CF-4C7A-9B4E-AF720E59946E}"/>
              </a:ext>
            </a:extLst>
          </p:cNvPr>
          <p:cNvCxnSpPr>
            <a:cxnSpLocks/>
            <a:stCxn id="12" idx="1"/>
            <a:endCxn id="16" idx="3"/>
          </p:cNvCxnSpPr>
          <p:nvPr/>
        </p:nvCxnSpPr>
        <p:spPr>
          <a:xfrm rot="10800000" flipV="1">
            <a:off x="6728278" y="4433500"/>
            <a:ext cx="1387023" cy="110934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magine 22" descr="Immagine che contiene persona, tuta, posando&#10;&#10;Descrizione generata automaticamente">
            <a:extLst>
              <a:ext uri="{FF2B5EF4-FFF2-40B4-BE49-F238E27FC236}">
                <a16:creationId xmlns:a16="http://schemas.microsoft.com/office/drawing/2014/main" id="{7EA7038B-5BE7-4315-ADB6-7C8E3DA9A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16" y="3155574"/>
            <a:ext cx="5538536" cy="3307736"/>
          </a:xfrm>
          <a:prstGeom prst="rect">
            <a:avLst/>
          </a:prstGeom>
        </p:spPr>
      </p:pic>
      <p:grpSp>
        <p:nvGrpSpPr>
          <p:cNvPr id="27" name="Gruppo 26">
            <a:extLst>
              <a:ext uri="{FF2B5EF4-FFF2-40B4-BE49-F238E27FC236}">
                <a16:creationId xmlns:a16="http://schemas.microsoft.com/office/drawing/2014/main" id="{5CE3041F-F8DD-409D-8D76-8A70EA247D54}"/>
              </a:ext>
            </a:extLst>
          </p:cNvPr>
          <p:cNvGrpSpPr/>
          <p:nvPr/>
        </p:nvGrpSpPr>
        <p:grpSpPr>
          <a:xfrm>
            <a:off x="5778552" y="2643074"/>
            <a:ext cx="6122814" cy="3717798"/>
            <a:chOff x="5802615" y="2914270"/>
            <a:chExt cx="6122814" cy="3717798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0ED04BFB-E54E-48B2-8873-9BF1773A2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02615" y="2914270"/>
              <a:ext cx="6122814" cy="3717798"/>
            </a:xfrm>
            <a:prstGeom prst="rect">
              <a:avLst/>
            </a:prstGeom>
          </p:spPr>
        </p:pic>
        <p:sp>
          <p:nvSpPr>
            <p:cNvPr id="26" name="Rettangolo 25">
              <a:extLst>
                <a:ext uri="{FF2B5EF4-FFF2-40B4-BE49-F238E27FC236}">
                  <a16:creationId xmlns:a16="http://schemas.microsoft.com/office/drawing/2014/main" id="{EA49CC5E-ABE0-477C-94F3-E08FB379D040}"/>
                </a:ext>
              </a:extLst>
            </p:cNvPr>
            <p:cNvSpPr/>
            <p:nvPr/>
          </p:nvSpPr>
          <p:spPr>
            <a:xfrm>
              <a:off x="6208295" y="3254550"/>
              <a:ext cx="5132856" cy="44796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0578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4EE13-5B92-463A-B8C4-22176F53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RATIO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B137FB-AE69-44E3-A4F0-423E992E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1807" y="3473741"/>
            <a:ext cx="3264606" cy="989913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0524129A-2D4D-4DD7-84ED-700CF5D1F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139822" y="2747776"/>
            <a:ext cx="530334" cy="1034654"/>
          </a:xfrm>
          <a:prstGeom prst="rect">
            <a:avLst/>
          </a:prstGeom>
        </p:spPr>
      </p:pic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65C3B22-FE16-48CA-8E38-4655D5408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8098236" y="4002697"/>
            <a:ext cx="530334" cy="103465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BA7ACA6-0472-44BD-9EBC-FF4C9D51C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03" y="4125669"/>
            <a:ext cx="771006" cy="77100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0FC658A-928D-4414-8E0A-873BFEB5E6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29" r="40152"/>
          <a:stretch/>
        </p:blipFill>
        <p:spPr>
          <a:xfrm>
            <a:off x="9767999" y="2756910"/>
            <a:ext cx="530334" cy="1011327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D55A7E49-0265-4130-8FED-50B1A1F0D16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8670156" y="3262574"/>
            <a:ext cx="1097843" cy="2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D33B8C7B-A543-4675-9853-B787DDA11B5F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 flipV="1">
            <a:off x="8628570" y="4511172"/>
            <a:ext cx="981633" cy="885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a gomito 19">
            <a:extLst>
              <a:ext uri="{FF2B5EF4-FFF2-40B4-BE49-F238E27FC236}">
                <a16:creationId xmlns:a16="http://schemas.microsoft.com/office/drawing/2014/main" id="{CB9B91D5-CD8D-44D6-9054-81880D479012}"/>
              </a:ext>
            </a:extLst>
          </p:cNvPr>
          <p:cNvCxnSpPr>
            <a:stCxn id="4" idx="0"/>
            <a:endCxn id="5" idx="1"/>
          </p:cNvCxnSpPr>
          <p:nvPr/>
        </p:nvCxnSpPr>
        <p:spPr>
          <a:xfrm rot="5400000" flipH="1" flipV="1">
            <a:off x="5177647" y="511566"/>
            <a:ext cx="208638" cy="5715712"/>
          </a:xfrm>
          <a:prstGeom prst="bentConnector2">
            <a:avLst/>
          </a:prstGeom>
          <a:ln w="76200">
            <a:prstDash val="solid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Connettore a gomito 21">
            <a:extLst>
              <a:ext uri="{FF2B5EF4-FFF2-40B4-BE49-F238E27FC236}">
                <a16:creationId xmlns:a16="http://schemas.microsoft.com/office/drawing/2014/main" id="{E13D946C-83FB-454C-8CCD-902906144D6A}"/>
              </a:ext>
            </a:extLst>
          </p:cNvPr>
          <p:cNvCxnSpPr>
            <a:stCxn id="4" idx="2"/>
            <a:endCxn id="11" idx="2"/>
          </p:cNvCxnSpPr>
          <p:nvPr/>
        </p:nvCxnSpPr>
        <p:spPr>
          <a:xfrm rot="16200000" flipH="1">
            <a:off x="5106908" y="1780855"/>
            <a:ext cx="573697" cy="5939293"/>
          </a:xfrm>
          <a:prstGeom prst="bentConnector3">
            <a:avLst>
              <a:gd name="adj1" fmla="val 139847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9CCB561-1008-46F2-9BBD-7F5EEED692A0}"/>
              </a:ext>
            </a:extLst>
          </p:cNvPr>
          <p:cNvSpPr txBox="1"/>
          <p:nvPr/>
        </p:nvSpPr>
        <p:spPr>
          <a:xfrm>
            <a:off x="6096000" y="2834884"/>
            <a:ext cx="750277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80%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54D67DF-05AC-40DB-88F9-7B3E866B9AA4}"/>
              </a:ext>
            </a:extLst>
          </p:cNvPr>
          <p:cNvSpPr txBox="1"/>
          <p:nvPr/>
        </p:nvSpPr>
        <p:spPr>
          <a:xfrm>
            <a:off x="6156669" y="4817466"/>
            <a:ext cx="750277" cy="3693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20%</a:t>
            </a:r>
          </a:p>
        </p:txBody>
      </p:sp>
      <p:pic>
        <p:nvPicPr>
          <p:cNvPr id="28" name="Segnaposto contenuto 10">
            <a:extLst>
              <a:ext uri="{FF2B5EF4-FFF2-40B4-BE49-F238E27FC236}">
                <a16:creationId xmlns:a16="http://schemas.microsoft.com/office/drawing/2014/main" id="{5407CA8B-1A24-4E9E-AD39-D0A796DF93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544108" y="2156376"/>
            <a:ext cx="530334" cy="1034654"/>
          </a:xfrm>
          <a:prstGeom prst="rect">
            <a:avLst/>
          </a:prstGeom>
        </p:spPr>
      </p:pic>
      <p:pic>
        <p:nvPicPr>
          <p:cNvPr id="29" name="Segnaposto contenuto 10">
            <a:extLst>
              <a:ext uri="{FF2B5EF4-FFF2-40B4-BE49-F238E27FC236}">
                <a16:creationId xmlns:a16="http://schemas.microsoft.com/office/drawing/2014/main" id="{DDA131A2-CAA5-493C-9693-809F59B7A6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33069" y="2031894"/>
            <a:ext cx="530334" cy="1034654"/>
          </a:xfrm>
          <a:prstGeom prst="rect">
            <a:avLst/>
          </a:prstGeom>
        </p:spPr>
      </p:pic>
      <p:pic>
        <p:nvPicPr>
          <p:cNvPr id="30" name="Segnaposto contenuto 10">
            <a:extLst>
              <a:ext uri="{FF2B5EF4-FFF2-40B4-BE49-F238E27FC236}">
                <a16:creationId xmlns:a16="http://schemas.microsoft.com/office/drawing/2014/main" id="{12731EEE-0FA9-4CFB-9DC8-8DC977C464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565546" y="3006440"/>
            <a:ext cx="530334" cy="1034654"/>
          </a:xfrm>
          <a:prstGeom prst="rect">
            <a:avLst/>
          </a:prstGeom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E8280184-5AC0-4E58-A20F-8FAB46D99020}"/>
              </a:ext>
            </a:extLst>
          </p:cNvPr>
          <p:cNvSpPr txBox="1"/>
          <p:nvPr/>
        </p:nvSpPr>
        <p:spPr>
          <a:xfrm>
            <a:off x="7893982" y="1582885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CORROTTI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54CE740-7031-4B4C-8F74-9D37EF63A3B9}"/>
              </a:ext>
            </a:extLst>
          </p:cNvPr>
          <p:cNvSpPr txBox="1"/>
          <p:nvPr/>
        </p:nvSpPr>
        <p:spPr>
          <a:xfrm>
            <a:off x="7915420" y="5284801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ONESTI</a:t>
            </a:r>
          </a:p>
        </p:txBody>
      </p:sp>
    </p:spTree>
    <p:extLst>
      <p:ext uri="{BB962C8B-B14F-4D97-AF65-F5344CB8AC3E}">
        <p14:creationId xmlns:p14="http://schemas.microsoft.com/office/powerpoint/2010/main" val="264695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4EE13-5B92-463A-B8C4-22176F53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RATIO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B137FB-AE69-44E3-A4F0-423E992E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2674" y="3570062"/>
            <a:ext cx="3264606" cy="989913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0524129A-2D4D-4DD7-84ED-700CF5D1F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70422" y="2481969"/>
            <a:ext cx="530334" cy="1034654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6F713D47-82CD-41A0-B8EE-C7565D8748C3}"/>
              </a:ext>
            </a:extLst>
          </p:cNvPr>
          <p:cNvSpPr/>
          <p:nvPr/>
        </p:nvSpPr>
        <p:spPr>
          <a:xfrm>
            <a:off x="3745731" y="2716737"/>
            <a:ext cx="1418492" cy="776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Curriculum Vitae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5BCD405-F3D1-424C-921F-A4C3A55128F0}"/>
              </a:ext>
            </a:extLst>
          </p:cNvPr>
          <p:cNvSpPr/>
          <p:nvPr/>
        </p:nvSpPr>
        <p:spPr>
          <a:xfrm>
            <a:off x="3745731" y="4721747"/>
            <a:ext cx="1418492" cy="77656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Curriculum Vitae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65C3B22-FE16-48CA-8E38-4655D5408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7926544" y="4463653"/>
            <a:ext cx="530334" cy="103465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BA7ACA6-0472-44BD-9EBC-FF4C9D51C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03" y="4595477"/>
            <a:ext cx="771006" cy="77100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0FC658A-928D-4414-8E0A-873BFEB5E6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29" r="40152"/>
          <a:stretch/>
        </p:blipFill>
        <p:spPr>
          <a:xfrm>
            <a:off x="9767999" y="2481970"/>
            <a:ext cx="530334" cy="1011327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D55A7E49-0265-4130-8FED-50B1A1F0D16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8400756" y="2987634"/>
            <a:ext cx="1367243" cy="11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D33B8C7B-A543-4675-9853-B787DDA11B5F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8456878" y="4980980"/>
            <a:ext cx="115332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a gomito 25">
            <a:extLst>
              <a:ext uri="{FF2B5EF4-FFF2-40B4-BE49-F238E27FC236}">
                <a16:creationId xmlns:a16="http://schemas.microsoft.com/office/drawing/2014/main" id="{49C5A95A-0710-42B9-A840-62087A1EC9E5}"/>
              </a:ext>
            </a:extLst>
          </p:cNvPr>
          <p:cNvCxnSpPr>
            <a:stCxn id="4" idx="3"/>
            <a:endCxn id="9" idx="1"/>
          </p:cNvCxnSpPr>
          <p:nvPr/>
        </p:nvCxnSpPr>
        <p:spPr>
          <a:xfrm rot="10800000" flipH="1">
            <a:off x="2822673" y="3105017"/>
            <a:ext cx="923057" cy="960002"/>
          </a:xfrm>
          <a:prstGeom prst="bentConnector3">
            <a:avLst>
              <a:gd name="adj1" fmla="val -247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a gomito 27">
            <a:extLst>
              <a:ext uri="{FF2B5EF4-FFF2-40B4-BE49-F238E27FC236}">
                <a16:creationId xmlns:a16="http://schemas.microsoft.com/office/drawing/2014/main" id="{254FA98B-5D47-4CFA-8D68-0F7B21212EBE}"/>
              </a:ext>
            </a:extLst>
          </p:cNvPr>
          <p:cNvCxnSpPr>
            <a:stCxn id="4" idx="3"/>
            <a:endCxn id="10" idx="1"/>
          </p:cNvCxnSpPr>
          <p:nvPr/>
        </p:nvCxnSpPr>
        <p:spPr>
          <a:xfrm rot="10800000" flipH="1" flipV="1">
            <a:off x="2822673" y="4065019"/>
            <a:ext cx="923057" cy="1045008"/>
          </a:xfrm>
          <a:prstGeom prst="bentConnector3">
            <a:avLst>
              <a:gd name="adj1" fmla="val -2476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50F666E1-AC1A-4C2C-9B3C-62A6BF94E223}"/>
              </a:ext>
            </a:extLst>
          </p:cNvPr>
          <p:cNvCxnSpPr>
            <a:stCxn id="10" idx="3"/>
          </p:cNvCxnSpPr>
          <p:nvPr/>
        </p:nvCxnSpPr>
        <p:spPr>
          <a:xfrm>
            <a:off x="5164223" y="5110027"/>
            <a:ext cx="2762321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59AEC15E-4261-4894-8024-9B016EC6F6FC}"/>
              </a:ext>
            </a:extLst>
          </p:cNvPr>
          <p:cNvCxnSpPr>
            <a:stCxn id="9" idx="3"/>
          </p:cNvCxnSpPr>
          <p:nvPr/>
        </p:nvCxnSpPr>
        <p:spPr>
          <a:xfrm>
            <a:off x="5164223" y="3105017"/>
            <a:ext cx="27623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2D66523-203A-4727-981F-1B1CECEF73C1}"/>
              </a:ext>
            </a:extLst>
          </p:cNvPr>
          <p:cNvSpPr txBox="1"/>
          <p:nvPr/>
        </p:nvSpPr>
        <p:spPr>
          <a:xfrm>
            <a:off x="6304759" y="2625038"/>
            <a:ext cx="750277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20%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E4BA703-8E08-47FD-B7E4-4FC387354864}"/>
              </a:ext>
            </a:extLst>
          </p:cNvPr>
          <p:cNvSpPr txBox="1"/>
          <p:nvPr/>
        </p:nvSpPr>
        <p:spPr>
          <a:xfrm>
            <a:off x="6405261" y="4613329"/>
            <a:ext cx="750277" cy="3693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80%</a:t>
            </a:r>
          </a:p>
        </p:txBody>
      </p:sp>
      <p:pic>
        <p:nvPicPr>
          <p:cNvPr id="35" name="Segnaposto contenuto 10">
            <a:extLst>
              <a:ext uri="{FF2B5EF4-FFF2-40B4-BE49-F238E27FC236}">
                <a16:creationId xmlns:a16="http://schemas.microsoft.com/office/drawing/2014/main" id="{A8907D39-6986-4A63-8E8C-2B3090193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7605255" y="3968444"/>
            <a:ext cx="530334" cy="1034654"/>
          </a:xfrm>
          <a:prstGeom prst="rect">
            <a:avLst/>
          </a:prstGeom>
        </p:spPr>
      </p:pic>
      <p:pic>
        <p:nvPicPr>
          <p:cNvPr id="36" name="Segnaposto contenuto 10">
            <a:extLst>
              <a:ext uri="{FF2B5EF4-FFF2-40B4-BE49-F238E27FC236}">
                <a16:creationId xmlns:a16="http://schemas.microsoft.com/office/drawing/2014/main" id="{2DB15309-C23F-449E-ACEF-2886EFDD3A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8273968" y="3911135"/>
            <a:ext cx="530334" cy="1034654"/>
          </a:xfrm>
          <a:prstGeom prst="rect">
            <a:avLst/>
          </a:prstGeom>
        </p:spPr>
      </p:pic>
      <p:pic>
        <p:nvPicPr>
          <p:cNvPr id="37" name="Segnaposto contenuto 10">
            <a:extLst>
              <a:ext uri="{FF2B5EF4-FFF2-40B4-BE49-F238E27FC236}">
                <a16:creationId xmlns:a16="http://schemas.microsoft.com/office/drawing/2014/main" id="{FAA81142-EAE5-4A21-9734-30FF894425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8357276" y="4945789"/>
            <a:ext cx="530334" cy="1034654"/>
          </a:xfrm>
          <a:prstGeom prst="rect">
            <a:avLst/>
          </a:prstGeom>
        </p:spPr>
      </p:pic>
      <p:pic>
        <p:nvPicPr>
          <p:cNvPr id="38" name="Segnaposto contenuto 10">
            <a:extLst>
              <a:ext uri="{FF2B5EF4-FFF2-40B4-BE49-F238E27FC236}">
                <a16:creationId xmlns:a16="http://schemas.microsoft.com/office/drawing/2014/main" id="{CA289916-50BB-4FCA-B58D-AF6E0C6B0E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7730813" y="5130464"/>
            <a:ext cx="530334" cy="1034654"/>
          </a:xfrm>
          <a:prstGeom prst="rect">
            <a:avLst/>
          </a:prstGeom>
        </p:spPr>
      </p:pic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A450BF38-6529-4611-8FD1-E1966348AABB}"/>
              </a:ext>
            </a:extLst>
          </p:cNvPr>
          <p:cNvSpPr txBox="1"/>
          <p:nvPr/>
        </p:nvSpPr>
        <p:spPr>
          <a:xfrm>
            <a:off x="7578577" y="2086181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CORROTTI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0BC7E65-849F-488D-89EB-3DEF888532D3}"/>
              </a:ext>
            </a:extLst>
          </p:cNvPr>
          <p:cNvSpPr txBox="1"/>
          <p:nvPr/>
        </p:nvSpPr>
        <p:spPr>
          <a:xfrm>
            <a:off x="7874902" y="6185554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ONESTI</a:t>
            </a:r>
          </a:p>
        </p:txBody>
      </p:sp>
    </p:spTree>
    <p:extLst>
      <p:ext uri="{BB962C8B-B14F-4D97-AF65-F5344CB8AC3E}">
        <p14:creationId xmlns:p14="http://schemas.microsoft.com/office/powerpoint/2010/main" val="4747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3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4EE13-5B92-463A-B8C4-22176F53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RATIO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B137FB-AE69-44E3-A4F0-423E992E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2674" y="3570062"/>
            <a:ext cx="3264606" cy="989913"/>
          </a:xfrm>
          <a:prstGeom prst="rect">
            <a:avLst/>
          </a:prstGeom>
        </p:spPr>
      </p:pic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0524129A-2D4D-4DD7-84ED-700CF5D1F4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70422" y="2481969"/>
            <a:ext cx="530334" cy="1034654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6F713D47-82CD-41A0-B8EE-C7565D8748C3}"/>
              </a:ext>
            </a:extLst>
          </p:cNvPr>
          <p:cNvSpPr/>
          <p:nvPr/>
        </p:nvSpPr>
        <p:spPr>
          <a:xfrm>
            <a:off x="3745731" y="2716737"/>
            <a:ext cx="1418492" cy="7765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Curriculum Vitae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5BCD405-F3D1-424C-921F-A4C3A55128F0}"/>
              </a:ext>
            </a:extLst>
          </p:cNvPr>
          <p:cNvSpPr/>
          <p:nvPr/>
        </p:nvSpPr>
        <p:spPr>
          <a:xfrm>
            <a:off x="3745731" y="4721747"/>
            <a:ext cx="1418492" cy="77656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Curriculum Vitae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D65C3B22-FE16-48CA-8E38-4655D54087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7926544" y="4463653"/>
            <a:ext cx="530334" cy="103465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BA7ACA6-0472-44BD-9EBC-FF4C9D51C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203" y="4595477"/>
            <a:ext cx="771006" cy="77100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0FC658A-928D-4414-8E0A-873BFEB5E6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129" r="40152"/>
          <a:stretch/>
        </p:blipFill>
        <p:spPr>
          <a:xfrm>
            <a:off x="9767999" y="2481970"/>
            <a:ext cx="530334" cy="1011327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D55A7E49-0265-4130-8FED-50B1A1F0D162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8400756" y="2987634"/>
            <a:ext cx="1367243" cy="11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D33B8C7B-A543-4675-9853-B787DDA11B5F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8456878" y="4980980"/>
            <a:ext cx="1153325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a gomito 25">
            <a:extLst>
              <a:ext uri="{FF2B5EF4-FFF2-40B4-BE49-F238E27FC236}">
                <a16:creationId xmlns:a16="http://schemas.microsoft.com/office/drawing/2014/main" id="{49C5A95A-0710-42B9-A840-62087A1EC9E5}"/>
              </a:ext>
            </a:extLst>
          </p:cNvPr>
          <p:cNvCxnSpPr>
            <a:stCxn id="4" idx="3"/>
            <a:endCxn id="9" idx="1"/>
          </p:cNvCxnSpPr>
          <p:nvPr/>
        </p:nvCxnSpPr>
        <p:spPr>
          <a:xfrm rot="10800000" flipH="1">
            <a:off x="2822673" y="3105017"/>
            <a:ext cx="923057" cy="960002"/>
          </a:xfrm>
          <a:prstGeom prst="bentConnector3">
            <a:avLst>
              <a:gd name="adj1" fmla="val -2476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a gomito 27">
            <a:extLst>
              <a:ext uri="{FF2B5EF4-FFF2-40B4-BE49-F238E27FC236}">
                <a16:creationId xmlns:a16="http://schemas.microsoft.com/office/drawing/2014/main" id="{254FA98B-5D47-4CFA-8D68-0F7B21212EBE}"/>
              </a:ext>
            </a:extLst>
          </p:cNvPr>
          <p:cNvCxnSpPr>
            <a:stCxn id="4" idx="3"/>
            <a:endCxn id="10" idx="1"/>
          </p:cNvCxnSpPr>
          <p:nvPr/>
        </p:nvCxnSpPr>
        <p:spPr>
          <a:xfrm rot="10800000" flipH="1" flipV="1">
            <a:off x="2822673" y="4065019"/>
            <a:ext cx="923057" cy="1045008"/>
          </a:xfrm>
          <a:prstGeom prst="bentConnector3">
            <a:avLst>
              <a:gd name="adj1" fmla="val -2476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50F666E1-AC1A-4C2C-9B3C-62A6BF94E223}"/>
              </a:ext>
            </a:extLst>
          </p:cNvPr>
          <p:cNvCxnSpPr>
            <a:stCxn id="10" idx="3"/>
          </p:cNvCxnSpPr>
          <p:nvPr/>
        </p:nvCxnSpPr>
        <p:spPr>
          <a:xfrm>
            <a:off x="5164223" y="5110027"/>
            <a:ext cx="2762321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59AEC15E-4261-4894-8024-9B016EC6F6FC}"/>
              </a:ext>
            </a:extLst>
          </p:cNvPr>
          <p:cNvCxnSpPr>
            <a:stCxn id="9" idx="3"/>
          </p:cNvCxnSpPr>
          <p:nvPr/>
        </p:nvCxnSpPr>
        <p:spPr>
          <a:xfrm>
            <a:off x="5164223" y="3105017"/>
            <a:ext cx="27623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2D66523-203A-4727-981F-1B1CECEF73C1}"/>
              </a:ext>
            </a:extLst>
          </p:cNvPr>
          <p:cNvSpPr txBox="1"/>
          <p:nvPr/>
        </p:nvSpPr>
        <p:spPr>
          <a:xfrm>
            <a:off x="6304759" y="2625038"/>
            <a:ext cx="750277" cy="369332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20%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E4BA703-8E08-47FD-B7E4-4FC387354864}"/>
              </a:ext>
            </a:extLst>
          </p:cNvPr>
          <p:cNvSpPr txBox="1"/>
          <p:nvPr/>
        </p:nvSpPr>
        <p:spPr>
          <a:xfrm>
            <a:off x="6405261" y="4613329"/>
            <a:ext cx="750277" cy="3693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80%</a:t>
            </a:r>
          </a:p>
        </p:txBody>
      </p:sp>
      <p:pic>
        <p:nvPicPr>
          <p:cNvPr id="35" name="Segnaposto contenuto 10">
            <a:extLst>
              <a:ext uri="{FF2B5EF4-FFF2-40B4-BE49-F238E27FC236}">
                <a16:creationId xmlns:a16="http://schemas.microsoft.com/office/drawing/2014/main" id="{A8907D39-6986-4A63-8E8C-2B30901938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7605255" y="3968444"/>
            <a:ext cx="530334" cy="1034654"/>
          </a:xfrm>
          <a:prstGeom prst="rect">
            <a:avLst/>
          </a:prstGeom>
        </p:spPr>
      </p:pic>
      <p:pic>
        <p:nvPicPr>
          <p:cNvPr id="36" name="Segnaposto contenuto 10">
            <a:extLst>
              <a:ext uri="{FF2B5EF4-FFF2-40B4-BE49-F238E27FC236}">
                <a16:creationId xmlns:a16="http://schemas.microsoft.com/office/drawing/2014/main" id="{2DB15309-C23F-449E-ACEF-2886EFDD3A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8273968" y="3911135"/>
            <a:ext cx="530334" cy="1034654"/>
          </a:xfrm>
          <a:prstGeom prst="rect">
            <a:avLst/>
          </a:prstGeom>
        </p:spPr>
      </p:pic>
      <p:pic>
        <p:nvPicPr>
          <p:cNvPr id="37" name="Segnaposto contenuto 10">
            <a:extLst>
              <a:ext uri="{FF2B5EF4-FFF2-40B4-BE49-F238E27FC236}">
                <a16:creationId xmlns:a16="http://schemas.microsoft.com/office/drawing/2014/main" id="{FAA81142-EAE5-4A21-9734-30FF894425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8357276" y="4945789"/>
            <a:ext cx="530334" cy="1034654"/>
          </a:xfrm>
          <a:prstGeom prst="rect">
            <a:avLst/>
          </a:prstGeom>
        </p:spPr>
      </p:pic>
      <p:pic>
        <p:nvPicPr>
          <p:cNvPr id="38" name="Segnaposto contenuto 10">
            <a:extLst>
              <a:ext uri="{FF2B5EF4-FFF2-40B4-BE49-F238E27FC236}">
                <a16:creationId xmlns:a16="http://schemas.microsoft.com/office/drawing/2014/main" id="{CA289916-50BB-4FCA-B58D-AF6E0C6B0E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3"/>
          <a:stretch/>
        </p:blipFill>
        <p:spPr>
          <a:xfrm>
            <a:off x="7730813" y="5130464"/>
            <a:ext cx="530334" cy="1034654"/>
          </a:xfrm>
          <a:prstGeom prst="rect">
            <a:avLst/>
          </a:prstGeom>
        </p:spPr>
      </p:pic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A450BF38-6529-4611-8FD1-E1966348AABB}"/>
              </a:ext>
            </a:extLst>
          </p:cNvPr>
          <p:cNvSpPr txBox="1"/>
          <p:nvPr/>
        </p:nvSpPr>
        <p:spPr>
          <a:xfrm>
            <a:off x="7578577" y="2086181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CORROTTI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F0BC7E65-849F-488D-89EB-3DEF888532D3}"/>
              </a:ext>
            </a:extLst>
          </p:cNvPr>
          <p:cNvSpPr txBox="1"/>
          <p:nvPr/>
        </p:nvSpPr>
        <p:spPr>
          <a:xfrm>
            <a:off x="7874902" y="6185554"/>
            <a:ext cx="1495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ONESTI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789432-A330-4F2B-BF5B-05E142E65E4D}"/>
              </a:ext>
            </a:extLst>
          </p:cNvPr>
          <p:cNvSpPr txBox="1"/>
          <p:nvPr/>
        </p:nvSpPr>
        <p:spPr>
          <a:xfrm>
            <a:off x="7479323" y="748850"/>
            <a:ext cx="456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facciamo a valutare se la politica di trasparenza può essere efficace?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E610951-3A15-44F8-B7CB-E732713B9F1A}"/>
              </a:ext>
            </a:extLst>
          </p:cNvPr>
          <p:cNvSpPr/>
          <p:nvPr/>
        </p:nvSpPr>
        <p:spPr>
          <a:xfrm>
            <a:off x="1758462" y="2270847"/>
            <a:ext cx="5792913" cy="3894271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08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8369-2197-4F9A-8221-503DA786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PROBLEMA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83DCE-B574-483F-BF5D-8225C4D4B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Noi</a:t>
            </a:r>
            <a:r>
              <a:rPr lang="en-GB" dirty="0"/>
              <a:t> non </a:t>
            </a:r>
            <a:r>
              <a:rPr lang="en-GB" dirty="0" err="1"/>
              <a:t>sappiamo</a:t>
            </a:r>
            <a:r>
              <a:rPr lang="en-GB" dirty="0"/>
              <a:t> chi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politici</a:t>
            </a:r>
            <a:r>
              <a:rPr lang="en-GB" dirty="0"/>
              <a:t> </a:t>
            </a:r>
            <a:r>
              <a:rPr lang="en-GB" dirty="0" err="1"/>
              <a:t>corrotti</a:t>
            </a:r>
            <a:r>
              <a:rPr lang="en-GB" dirty="0"/>
              <a:t> e </a:t>
            </a:r>
            <a:r>
              <a:rPr lang="en-GB" dirty="0" err="1"/>
              <a:t>quali</a:t>
            </a:r>
            <a:r>
              <a:rPr lang="en-GB" dirty="0"/>
              <a:t> no.</a:t>
            </a:r>
          </a:p>
          <a:p>
            <a:r>
              <a:rPr lang="en-GB" dirty="0" err="1"/>
              <a:t>Però</a:t>
            </a:r>
            <a:r>
              <a:rPr lang="en-GB" dirty="0"/>
              <a:t>, </a:t>
            </a:r>
            <a:r>
              <a:rPr lang="en-GB" dirty="0" err="1"/>
              <a:t>sappiamo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condizione</a:t>
            </a:r>
            <a:r>
              <a:rPr lang="en-GB" dirty="0"/>
              <a:t> NECESSARIA (ma non SUFFICIENTE) è </a:t>
            </a:r>
            <a:r>
              <a:rPr lang="en-GB" dirty="0" err="1"/>
              <a:t>che</a:t>
            </a:r>
            <a:r>
              <a:rPr lang="en-GB" dirty="0"/>
              <a:t> la </a:t>
            </a:r>
            <a:r>
              <a:rPr lang="en-GB" dirty="0" err="1"/>
              <a:t>trasparenza</a:t>
            </a:r>
            <a:r>
              <a:rPr lang="en-GB" dirty="0"/>
              <a:t> </a:t>
            </a:r>
            <a:r>
              <a:rPr lang="en-GB" dirty="0" err="1"/>
              <a:t>abbia</a:t>
            </a:r>
            <a:r>
              <a:rPr lang="en-GB" dirty="0"/>
              <a:t> un </a:t>
            </a:r>
            <a:r>
              <a:rPr lang="en-GB" dirty="0" err="1"/>
              <a:t>impatto</a:t>
            </a:r>
            <a:r>
              <a:rPr lang="en-GB" dirty="0"/>
              <a:t> </a:t>
            </a:r>
            <a:r>
              <a:rPr lang="en-GB" dirty="0" err="1"/>
              <a:t>sulle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 </a:t>
            </a:r>
            <a:r>
              <a:rPr lang="en-GB" dirty="0" err="1"/>
              <a:t>voto</a:t>
            </a:r>
            <a:r>
              <a:rPr lang="en-GB" dirty="0"/>
              <a:t>.</a:t>
            </a:r>
          </a:p>
          <a:p>
            <a:r>
              <a:rPr lang="en-GB" dirty="0" err="1"/>
              <a:t>Infatti</a:t>
            </a:r>
            <a:r>
              <a:rPr lang="en-GB" dirty="0"/>
              <a:t>:</a:t>
            </a:r>
          </a:p>
          <a:p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8206F93-5A7E-45F5-A82C-52D775A9E2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3163816"/>
              </p:ext>
            </p:extLst>
          </p:nvPr>
        </p:nvGraphicFramePr>
        <p:xfrm>
          <a:off x="2041330" y="3311338"/>
          <a:ext cx="9351347" cy="3199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ultiplication Sign 4">
            <a:extLst>
              <a:ext uri="{FF2B5EF4-FFF2-40B4-BE49-F238E27FC236}">
                <a16:creationId xmlns:a16="http://schemas.microsoft.com/office/drawing/2014/main" id="{EE3B3919-21AB-46E7-997C-FD9EE501C6C9}"/>
              </a:ext>
            </a:extLst>
          </p:cNvPr>
          <p:cNvSpPr/>
          <p:nvPr/>
        </p:nvSpPr>
        <p:spPr>
          <a:xfrm>
            <a:off x="5325708" y="4708226"/>
            <a:ext cx="979715" cy="724757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Multiplication Sign 5">
            <a:extLst>
              <a:ext uri="{FF2B5EF4-FFF2-40B4-BE49-F238E27FC236}">
                <a16:creationId xmlns:a16="http://schemas.microsoft.com/office/drawing/2014/main" id="{1CE14B33-752B-4C9A-884A-BD5E099F6FFC}"/>
              </a:ext>
            </a:extLst>
          </p:cNvPr>
          <p:cNvSpPr/>
          <p:nvPr/>
        </p:nvSpPr>
        <p:spPr>
          <a:xfrm>
            <a:off x="6376435" y="4186176"/>
            <a:ext cx="979715" cy="724757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BDA9A6F6-8BB1-4FE9-9EB4-DB05FF38A546}"/>
              </a:ext>
            </a:extLst>
          </p:cNvPr>
          <p:cNvSpPr/>
          <p:nvPr/>
        </p:nvSpPr>
        <p:spPr>
          <a:xfrm>
            <a:off x="7636585" y="3935301"/>
            <a:ext cx="979715" cy="724757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94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4EE13-5B92-463A-B8C4-22176F53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TEST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B137FB-AE69-44E3-A4F0-423E992E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2674" y="3570062"/>
            <a:ext cx="3264606" cy="98991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6F713D47-82CD-41A0-B8EE-C7565D8748C3}"/>
              </a:ext>
            </a:extLst>
          </p:cNvPr>
          <p:cNvSpPr/>
          <p:nvPr/>
        </p:nvSpPr>
        <p:spPr>
          <a:xfrm>
            <a:off x="3745731" y="2579789"/>
            <a:ext cx="1418492" cy="77656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Curriculum Vitae</a:t>
            </a:r>
          </a:p>
        </p:txBody>
      </p:sp>
      <p:cxnSp>
        <p:nvCxnSpPr>
          <p:cNvPr id="26" name="Connettore a gomito 25">
            <a:extLst>
              <a:ext uri="{FF2B5EF4-FFF2-40B4-BE49-F238E27FC236}">
                <a16:creationId xmlns:a16="http://schemas.microsoft.com/office/drawing/2014/main" id="{49C5A95A-0710-42B9-A840-62087A1EC9E5}"/>
              </a:ext>
            </a:extLst>
          </p:cNvPr>
          <p:cNvCxnSpPr>
            <a:cxnSpLocks/>
            <a:stCxn id="4" idx="0"/>
            <a:endCxn id="9" idx="1"/>
          </p:cNvCxnSpPr>
          <p:nvPr/>
        </p:nvCxnSpPr>
        <p:spPr>
          <a:xfrm rot="16200000" flipV="1">
            <a:off x="3799358" y="2914443"/>
            <a:ext cx="601993" cy="709246"/>
          </a:xfrm>
          <a:prstGeom prst="bentConnector4">
            <a:avLst>
              <a:gd name="adj1" fmla="val 17750"/>
              <a:gd name="adj2" fmla="val 26237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a gomito 27">
            <a:extLst>
              <a:ext uri="{FF2B5EF4-FFF2-40B4-BE49-F238E27FC236}">
                <a16:creationId xmlns:a16="http://schemas.microsoft.com/office/drawing/2014/main" id="{254FA98B-5D47-4CFA-8D68-0F7B21212EBE}"/>
              </a:ext>
            </a:extLst>
          </p:cNvPr>
          <p:cNvCxnSpPr>
            <a:cxnSpLocks/>
            <a:stCxn id="4" idx="3"/>
          </p:cNvCxnSpPr>
          <p:nvPr/>
        </p:nvCxnSpPr>
        <p:spPr>
          <a:xfrm rot="10800000" flipH="1" flipV="1">
            <a:off x="2822673" y="4065018"/>
            <a:ext cx="4999219" cy="775023"/>
          </a:xfrm>
          <a:prstGeom prst="bentConnector3">
            <a:avLst>
              <a:gd name="adj1" fmla="val -4573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789432-A330-4F2B-BF5B-05E142E65E4D}"/>
              </a:ext>
            </a:extLst>
          </p:cNvPr>
          <p:cNvSpPr txBox="1"/>
          <p:nvPr/>
        </p:nvSpPr>
        <p:spPr>
          <a:xfrm>
            <a:off x="7479323" y="748850"/>
            <a:ext cx="456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facciamo a valutare se la politica di trasparenza può essere efficace?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E610951-3A15-44F8-B7CB-E732713B9F1A}"/>
              </a:ext>
            </a:extLst>
          </p:cNvPr>
          <p:cNvSpPr/>
          <p:nvPr/>
        </p:nvSpPr>
        <p:spPr>
          <a:xfrm>
            <a:off x="1758462" y="2270847"/>
            <a:ext cx="5792913" cy="3894271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Segnaposto contenuto 10">
            <a:extLst>
              <a:ext uri="{FF2B5EF4-FFF2-40B4-BE49-F238E27FC236}">
                <a16:creationId xmlns:a16="http://schemas.microsoft.com/office/drawing/2014/main" id="{6F6BC456-1B7E-459D-85F4-69470F9B8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37192" y="2452483"/>
            <a:ext cx="530334" cy="1034654"/>
          </a:xfrm>
          <a:prstGeom prst="rect">
            <a:avLst/>
          </a:prstGeom>
        </p:spPr>
      </p:pic>
      <p:pic>
        <p:nvPicPr>
          <p:cNvPr id="27" name="Segnaposto contenuto 10">
            <a:extLst>
              <a:ext uri="{FF2B5EF4-FFF2-40B4-BE49-F238E27FC236}">
                <a16:creationId xmlns:a16="http://schemas.microsoft.com/office/drawing/2014/main" id="{A78529C6-E7CE-440C-ADB7-B6739A7CE1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330339" y="2450742"/>
            <a:ext cx="512823" cy="1034654"/>
          </a:xfrm>
          <a:prstGeom prst="rect">
            <a:avLst/>
          </a:prstGeom>
        </p:spPr>
      </p:pic>
      <p:pic>
        <p:nvPicPr>
          <p:cNvPr id="31" name="Segnaposto contenuto 10">
            <a:extLst>
              <a:ext uri="{FF2B5EF4-FFF2-40B4-BE49-F238E27FC236}">
                <a16:creationId xmlns:a16="http://schemas.microsoft.com/office/drawing/2014/main" id="{D0E03BF0-8E00-4AF2-A8FF-ED63EA2661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890078" y="2434317"/>
            <a:ext cx="512823" cy="1034654"/>
          </a:xfrm>
          <a:prstGeom prst="rect">
            <a:avLst/>
          </a:prstGeom>
        </p:spPr>
      </p:pic>
      <p:pic>
        <p:nvPicPr>
          <p:cNvPr id="35" name="Segnaposto contenuto 10">
            <a:extLst>
              <a:ext uri="{FF2B5EF4-FFF2-40B4-BE49-F238E27FC236}">
                <a16:creationId xmlns:a16="http://schemas.microsoft.com/office/drawing/2014/main" id="{F83E0F09-5BC8-4F16-B5C4-BDD47B28BF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9412630" y="2423684"/>
            <a:ext cx="512823" cy="103465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8E1987A-0EE8-4415-9079-5E553DC885C9}"/>
              </a:ext>
            </a:extLst>
          </p:cNvPr>
          <p:cNvCxnSpPr>
            <a:stCxn id="9" idx="3"/>
            <a:endCxn id="25" idx="1"/>
          </p:cNvCxnSpPr>
          <p:nvPr/>
        </p:nvCxnSpPr>
        <p:spPr>
          <a:xfrm>
            <a:off x="5164223" y="2968069"/>
            <a:ext cx="2672969" cy="1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Segnaposto contenuto 10">
            <a:extLst>
              <a:ext uri="{FF2B5EF4-FFF2-40B4-BE49-F238E27FC236}">
                <a16:creationId xmlns:a16="http://schemas.microsoft.com/office/drawing/2014/main" id="{5C5C1D10-7E12-49A2-B365-54233FDB3F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46921" y="4200418"/>
            <a:ext cx="530334" cy="1034654"/>
          </a:xfrm>
          <a:prstGeom prst="rect">
            <a:avLst/>
          </a:prstGeom>
        </p:spPr>
      </p:pic>
      <p:pic>
        <p:nvPicPr>
          <p:cNvPr id="37" name="Segnaposto contenuto 10">
            <a:extLst>
              <a:ext uri="{FF2B5EF4-FFF2-40B4-BE49-F238E27FC236}">
                <a16:creationId xmlns:a16="http://schemas.microsoft.com/office/drawing/2014/main" id="{83493DC2-37CE-4671-9ABD-B4F8525D7D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340068" y="4198677"/>
            <a:ext cx="512823" cy="1034654"/>
          </a:xfrm>
          <a:prstGeom prst="rect">
            <a:avLst/>
          </a:prstGeom>
        </p:spPr>
      </p:pic>
      <p:pic>
        <p:nvPicPr>
          <p:cNvPr id="38" name="Segnaposto contenuto 10">
            <a:extLst>
              <a:ext uri="{FF2B5EF4-FFF2-40B4-BE49-F238E27FC236}">
                <a16:creationId xmlns:a16="http://schemas.microsoft.com/office/drawing/2014/main" id="{567AC394-E004-4785-BEBA-6BA0424967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899807" y="4182252"/>
            <a:ext cx="512823" cy="1034654"/>
          </a:xfrm>
          <a:prstGeom prst="rect">
            <a:avLst/>
          </a:prstGeom>
        </p:spPr>
      </p:pic>
      <p:pic>
        <p:nvPicPr>
          <p:cNvPr id="40" name="Segnaposto contenuto 10">
            <a:extLst>
              <a:ext uri="{FF2B5EF4-FFF2-40B4-BE49-F238E27FC236}">
                <a16:creationId xmlns:a16="http://schemas.microsoft.com/office/drawing/2014/main" id="{EAB55B16-0291-4052-8162-A111C94690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9422359" y="4171619"/>
            <a:ext cx="512823" cy="10346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4BEED2-0E55-46A2-8612-7F706C1884F4}"/>
              </a:ext>
            </a:extLst>
          </p:cNvPr>
          <p:cNvSpPr txBox="1"/>
          <p:nvPr/>
        </p:nvSpPr>
        <p:spPr>
          <a:xfrm>
            <a:off x="7837192" y="1959429"/>
            <a:ext cx="224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25% blue </a:t>
            </a:r>
            <a:r>
              <a:rPr lang="en-GB" dirty="0"/>
              <a:t>– </a:t>
            </a:r>
            <a:r>
              <a:rPr lang="en-GB" dirty="0">
                <a:solidFill>
                  <a:srgbClr val="FF0000"/>
                </a:solidFill>
              </a:rPr>
              <a:t>75% red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0B0C897-4535-43F3-BBCD-A51D8E9ECAD2}"/>
              </a:ext>
            </a:extLst>
          </p:cNvPr>
          <p:cNvSpPr txBox="1"/>
          <p:nvPr/>
        </p:nvSpPr>
        <p:spPr>
          <a:xfrm>
            <a:off x="7821892" y="3811179"/>
            <a:ext cx="224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25% blue </a:t>
            </a:r>
            <a:r>
              <a:rPr lang="en-GB" dirty="0"/>
              <a:t>– </a:t>
            </a:r>
            <a:r>
              <a:rPr lang="en-GB" dirty="0">
                <a:solidFill>
                  <a:srgbClr val="FF0000"/>
                </a:solidFill>
              </a:rPr>
              <a:t>75% 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506B67-5782-4373-B242-271E51CE7B02}"/>
              </a:ext>
            </a:extLst>
          </p:cNvPr>
          <p:cNvSpPr txBox="1"/>
          <p:nvPr/>
        </p:nvSpPr>
        <p:spPr>
          <a:xfrm>
            <a:off x="10217020" y="3247053"/>
            <a:ext cx="18225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 EFFETTO,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votato</a:t>
            </a:r>
            <a:r>
              <a:rPr lang="en-GB" dirty="0"/>
              <a:t> in modo </a:t>
            </a:r>
            <a:r>
              <a:rPr lang="en-GB" dirty="0" err="1"/>
              <a:t>eguale</a:t>
            </a:r>
            <a:r>
              <a:rPr lang="en-GB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501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41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4EE13-5B92-463A-B8C4-22176F53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TEST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4B137FB-AE69-44E3-A4F0-423E992E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2674" y="3570062"/>
            <a:ext cx="3264606" cy="989913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6F713D47-82CD-41A0-B8EE-C7565D8748C3}"/>
              </a:ext>
            </a:extLst>
          </p:cNvPr>
          <p:cNvSpPr/>
          <p:nvPr/>
        </p:nvSpPr>
        <p:spPr>
          <a:xfrm>
            <a:off x="3745731" y="2579789"/>
            <a:ext cx="1418492" cy="77656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/>
              <a:t>Curriculum Vitae</a:t>
            </a:r>
          </a:p>
        </p:txBody>
      </p:sp>
      <p:cxnSp>
        <p:nvCxnSpPr>
          <p:cNvPr id="26" name="Connettore a gomito 25">
            <a:extLst>
              <a:ext uri="{FF2B5EF4-FFF2-40B4-BE49-F238E27FC236}">
                <a16:creationId xmlns:a16="http://schemas.microsoft.com/office/drawing/2014/main" id="{49C5A95A-0710-42B9-A840-62087A1EC9E5}"/>
              </a:ext>
            </a:extLst>
          </p:cNvPr>
          <p:cNvCxnSpPr>
            <a:cxnSpLocks/>
            <a:stCxn id="4" idx="0"/>
            <a:endCxn id="9" idx="1"/>
          </p:cNvCxnSpPr>
          <p:nvPr/>
        </p:nvCxnSpPr>
        <p:spPr>
          <a:xfrm rot="16200000" flipV="1">
            <a:off x="3799358" y="2914443"/>
            <a:ext cx="601993" cy="709246"/>
          </a:xfrm>
          <a:prstGeom prst="bentConnector4">
            <a:avLst>
              <a:gd name="adj1" fmla="val 17750"/>
              <a:gd name="adj2" fmla="val 26237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a gomito 27">
            <a:extLst>
              <a:ext uri="{FF2B5EF4-FFF2-40B4-BE49-F238E27FC236}">
                <a16:creationId xmlns:a16="http://schemas.microsoft.com/office/drawing/2014/main" id="{254FA98B-5D47-4CFA-8D68-0F7B21212EBE}"/>
              </a:ext>
            </a:extLst>
          </p:cNvPr>
          <p:cNvCxnSpPr>
            <a:cxnSpLocks/>
            <a:stCxn id="4" idx="3"/>
          </p:cNvCxnSpPr>
          <p:nvPr/>
        </p:nvCxnSpPr>
        <p:spPr>
          <a:xfrm rot="10800000" flipH="1" flipV="1">
            <a:off x="2822673" y="4065018"/>
            <a:ext cx="4999219" cy="775023"/>
          </a:xfrm>
          <a:prstGeom prst="bentConnector3">
            <a:avLst>
              <a:gd name="adj1" fmla="val -4573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789432-A330-4F2B-BF5B-05E142E65E4D}"/>
              </a:ext>
            </a:extLst>
          </p:cNvPr>
          <p:cNvSpPr txBox="1"/>
          <p:nvPr/>
        </p:nvSpPr>
        <p:spPr>
          <a:xfrm>
            <a:off x="7479323" y="748850"/>
            <a:ext cx="4560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facciamo a valutare se la politica di trasparenza può essere efficace?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E610951-3A15-44F8-B7CB-E732713B9F1A}"/>
              </a:ext>
            </a:extLst>
          </p:cNvPr>
          <p:cNvSpPr/>
          <p:nvPr/>
        </p:nvSpPr>
        <p:spPr>
          <a:xfrm>
            <a:off x="1758462" y="2270847"/>
            <a:ext cx="5792913" cy="3894271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Segnaposto contenuto 10">
            <a:extLst>
              <a:ext uri="{FF2B5EF4-FFF2-40B4-BE49-F238E27FC236}">
                <a16:creationId xmlns:a16="http://schemas.microsoft.com/office/drawing/2014/main" id="{6F6BC456-1B7E-459D-85F4-69470F9B8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37192" y="2452483"/>
            <a:ext cx="530334" cy="1034654"/>
          </a:xfrm>
          <a:prstGeom prst="rect">
            <a:avLst/>
          </a:prstGeom>
        </p:spPr>
      </p:pic>
      <p:pic>
        <p:nvPicPr>
          <p:cNvPr id="27" name="Segnaposto contenuto 10">
            <a:extLst>
              <a:ext uri="{FF2B5EF4-FFF2-40B4-BE49-F238E27FC236}">
                <a16:creationId xmlns:a16="http://schemas.microsoft.com/office/drawing/2014/main" id="{A78529C6-E7CE-440C-ADB7-B6739A7CE1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330339" y="2450742"/>
            <a:ext cx="512823" cy="1034654"/>
          </a:xfrm>
          <a:prstGeom prst="rect">
            <a:avLst/>
          </a:prstGeom>
        </p:spPr>
      </p:pic>
      <p:pic>
        <p:nvPicPr>
          <p:cNvPr id="31" name="Segnaposto contenuto 10">
            <a:extLst>
              <a:ext uri="{FF2B5EF4-FFF2-40B4-BE49-F238E27FC236}">
                <a16:creationId xmlns:a16="http://schemas.microsoft.com/office/drawing/2014/main" id="{D0E03BF0-8E00-4AF2-A8FF-ED63EA2661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890078" y="2434317"/>
            <a:ext cx="512823" cy="1034654"/>
          </a:xfrm>
          <a:prstGeom prst="rect">
            <a:avLst/>
          </a:prstGeom>
        </p:spPr>
      </p:pic>
      <p:pic>
        <p:nvPicPr>
          <p:cNvPr id="35" name="Segnaposto contenuto 10">
            <a:extLst>
              <a:ext uri="{FF2B5EF4-FFF2-40B4-BE49-F238E27FC236}">
                <a16:creationId xmlns:a16="http://schemas.microsoft.com/office/drawing/2014/main" id="{F83E0F09-5BC8-4F16-B5C4-BDD47B28BF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9412630" y="2423684"/>
            <a:ext cx="512823" cy="103465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8E1987A-0EE8-4415-9079-5E553DC885C9}"/>
              </a:ext>
            </a:extLst>
          </p:cNvPr>
          <p:cNvCxnSpPr>
            <a:stCxn id="9" idx="3"/>
            <a:endCxn id="25" idx="1"/>
          </p:cNvCxnSpPr>
          <p:nvPr/>
        </p:nvCxnSpPr>
        <p:spPr>
          <a:xfrm>
            <a:off x="5164223" y="2968069"/>
            <a:ext cx="2672969" cy="1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Segnaposto contenuto 10">
            <a:extLst>
              <a:ext uri="{FF2B5EF4-FFF2-40B4-BE49-F238E27FC236}">
                <a16:creationId xmlns:a16="http://schemas.microsoft.com/office/drawing/2014/main" id="{5C5C1D10-7E12-49A2-B365-54233FDB3F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7846921" y="4200418"/>
            <a:ext cx="530334" cy="1034654"/>
          </a:xfrm>
          <a:prstGeom prst="rect">
            <a:avLst/>
          </a:prstGeom>
        </p:spPr>
      </p:pic>
      <p:pic>
        <p:nvPicPr>
          <p:cNvPr id="38" name="Segnaposto contenuto 10">
            <a:extLst>
              <a:ext uri="{FF2B5EF4-FFF2-40B4-BE49-F238E27FC236}">
                <a16:creationId xmlns:a16="http://schemas.microsoft.com/office/drawing/2014/main" id="{567AC394-E004-4785-BEBA-6BA0424967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8899807" y="4182252"/>
            <a:ext cx="512823" cy="1034654"/>
          </a:xfrm>
          <a:prstGeom prst="rect">
            <a:avLst/>
          </a:prstGeom>
        </p:spPr>
      </p:pic>
      <p:pic>
        <p:nvPicPr>
          <p:cNvPr id="40" name="Segnaposto contenuto 10">
            <a:extLst>
              <a:ext uri="{FF2B5EF4-FFF2-40B4-BE49-F238E27FC236}">
                <a16:creationId xmlns:a16="http://schemas.microsoft.com/office/drawing/2014/main" id="{EAB55B16-0291-4052-8162-A111C94690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3" r="1343"/>
          <a:stretch/>
        </p:blipFill>
        <p:spPr>
          <a:xfrm>
            <a:off x="9422359" y="4171619"/>
            <a:ext cx="512823" cy="10346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4BEED2-0E55-46A2-8612-7F706C1884F4}"/>
              </a:ext>
            </a:extLst>
          </p:cNvPr>
          <p:cNvSpPr txBox="1"/>
          <p:nvPr/>
        </p:nvSpPr>
        <p:spPr>
          <a:xfrm>
            <a:off x="7837192" y="1959429"/>
            <a:ext cx="224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25% blue </a:t>
            </a:r>
            <a:r>
              <a:rPr lang="en-GB" dirty="0"/>
              <a:t>– </a:t>
            </a:r>
            <a:r>
              <a:rPr lang="en-GB" dirty="0">
                <a:solidFill>
                  <a:srgbClr val="FF0000"/>
                </a:solidFill>
              </a:rPr>
              <a:t>75% red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0B0C897-4535-43F3-BBCD-A51D8E9ECAD2}"/>
              </a:ext>
            </a:extLst>
          </p:cNvPr>
          <p:cNvSpPr txBox="1"/>
          <p:nvPr/>
        </p:nvSpPr>
        <p:spPr>
          <a:xfrm>
            <a:off x="7821892" y="3811179"/>
            <a:ext cx="224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50% blue </a:t>
            </a:r>
            <a:r>
              <a:rPr lang="en-GB" dirty="0"/>
              <a:t>– </a:t>
            </a:r>
            <a:r>
              <a:rPr lang="en-GB" dirty="0">
                <a:solidFill>
                  <a:srgbClr val="FF0000"/>
                </a:solidFill>
              </a:rPr>
              <a:t>50% 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506B67-5782-4373-B242-271E51CE7B02}"/>
              </a:ext>
            </a:extLst>
          </p:cNvPr>
          <p:cNvSpPr txBox="1"/>
          <p:nvPr/>
        </p:nvSpPr>
        <p:spPr>
          <a:xfrm>
            <a:off x="10217020" y="3247053"/>
            <a:ext cx="1822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 EFFETTO, </a:t>
            </a:r>
            <a:r>
              <a:rPr lang="en-GB" dirty="0" err="1"/>
              <a:t>hanno</a:t>
            </a:r>
            <a:r>
              <a:rPr lang="en-GB" dirty="0"/>
              <a:t> </a:t>
            </a:r>
            <a:r>
              <a:rPr lang="en-GB" dirty="0" err="1"/>
              <a:t>votato</a:t>
            </a:r>
            <a:r>
              <a:rPr lang="en-GB" dirty="0"/>
              <a:t> in modo NON </a:t>
            </a:r>
            <a:r>
              <a:rPr lang="en-GB" dirty="0" err="1"/>
              <a:t>eguale</a:t>
            </a:r>
            <a:r>
              <a:rPr lang="en-GB" dirty="0"/>
              <a:t>!</a:t>
            </a:r>
          </a:p>
        </p:txBody>
      </p:sp>
      <p:pic>
        <p:nvPicPr>
          <p:cNvPr id="21" name="Segnaposto contenuto 10">
            <a:extLst>
              <a:ext uri="{FF2B5EF4-FFF2-40B4-BE49-F238E27FC236}">
                <a16:creationId xmlns:a16="http://schemas.microsoft.com/office/drawing/2014/main" id="{89BA6518-D992-4EC9-BD13-03E0035E6E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3"/>
          <a:stretch/>
        </p:blipFill>
        <p:spPr>
          <a:xfrm>
            <a:off x="8373364" y="4200418"/>
            <a:ext cx="530334" cy="10346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71E1AF-8442-4C29-B950-475768BCC38B}"/>
              </a:ext>
            </a:extLst>
          </p:cNvPr>
          <p:cNvSpPr txBox="1"/>
          <p:nvPr/>
        </p:nvSpPr>
        <p:spPr>
          <a:xfrm>
            <a:off x="7846920" y="5564953"/>
            <a:ext cx="4192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La </a:t>
            </a:r>
            <a:r>
              <a:rPr lang="en-GB" dirty="0" err="1"/>
              <a:t>condizione</a:t>
            </a:r>
            <a:r>
              <a:rPr lang="en-GB" dirty="0"/>
              <a:t> NECESSARIA (ma non </a:t>
            </a:r>
            <a:r>
              <a:rPr lang="en-GB" dirty="0" err="1"/>
              <a:t>sufficiente</a:t>
            </a:r>
            <a:r>
              <a:rPr lang="en-GB" dirty="0"/>
              <a:t>) è </a:t>
            </a:r>
            <a:r>
              <a:rPr lang="en-GB" dirty="0" err="1"/>
              <a:t>verificata</a:t>
            </a:r>
            <a:r>
              <a:rPr lang="en-GB" dirty="0"/>
              <a:t>. La </a:t>
            </a:r>
            <a:r>
              <a:rPr lang="en-GB" dirty="0" err="1"/>
              <a:t>trasparenza</a:t>
            </a:r>
            <a:r>
              <a:rPr lang="en-GB" dirty="0"/>
              <a:t> ha un </a:t>
            </a:r>
            <a:r>
              <a:rPr lang="en-GB" dirty="0" err="1"/>
              <a:t>impatto</a:t>
            </a:r>
            <a:r>
              <a:rPr lang="en-GB" dirty="0"/>
              <a:t> </a:t>
            </a:r>
            <a:r>
              <a:rPr lang="en-GB" dirty="0" err="1"/>
              <a:t>sulle</a:t>
            </a:r>
            <a:r>
              <a:rPr lang="en-GB" dirty="0"/>
              <a:t> </a:t>
            </a:r>
            <a:r>
              <a:rPr lang="en-GB" dirty="0" err="1"/>
              <a:t>scelte</a:t>
            </a:r>
            <a:r>
              <a:rPr lang="en-GB" dirty="0"/>
              <a:t> di </a:t>
            </a:r>
            <a:r>
              <a:rPr lang="en-GB" dirty="0" err="1"/>
              <a:t>voto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10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41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055B9B-4712-4449-9FC6-C835220A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DOMANDA DI RICERCA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13970C-8DF4-46C9-B738-7064C5315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La trasparenza politica ha un effetto sulle scelte di voto?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A5DFA41-8F69-4873-8AEA-BF85BD095A5F}"/>
              </a:ext>
            </a:extLst>
          </p:cNvPr>
          <p:cNvSpPr/>
          <p:nvPr/>
        </p:nvSpPr>
        <p:spPr>
          <a:xfrm>
            <a:off x="1979917" y="2286000"/>
            <a:ext cx="5672168" cy="745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2D0F64A-A35A-4FB9-9651-0EE5EE953813}"/>
              </a:ext>
            </a:extLst>
          </p:cNvPr>
          <p:cNvSpPr/>
          <p:nvPr/>
        </p:nvSpPr>
        <p:spPr>
          <a:xfrm>
            <a:off x="3136993" y="3144892"/>
            <a:ext cx="5494341" cy="745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8F14819-7456-40CE-91BA-ABCC59503A1B}"/>
              </a:ext>
            </a:extLst>
          </p:cNvPr>
          <p:cNvSpPr/>
          <p:nvPr/>
        </p:nvSpPr>
        <p:spPr>
          <a:xfrm>
            <a:off x="1024127" y="3123557"/>
            <a:ext cx="2007832" cy="74595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8" name="Connettore a gomito 7">
            <a:extLst>
              <a:ext uri="{FF2B5EF4-FFF2-40B4-BE49-F238E27FC236}">
                <a16:creationId xmlns:a16="http://schemas.microsoft.com/office/drawing/2014/main" id="{275805D0-3018-4E95-B21A-1B751A833982}"/>
              </a:ext>
            </a:extLst>
          </p:cNvPr>
          <p:cNvCxnSpPr>
            <a:cxnSpLocks/>
            <a:stCxn id="4" idx="0"/>
            <a:endCxn id="9" idx="1"/>
          </p:cNvCxnSpPr>
          <p:nvPr/>
        </p:nvCxnSpPr>
        <p:spPr>
          <a:xfrm rot="5400000" flipH="1" flipV="1">
            <a:off x="6244993" y="157014"/>
            <a:ext cx="699994" cy="355797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B5204BD-D279-490B-922D-87B7F12FFFE5}"/>
              </a:ext>
            </a:extLst>
          </p:cNvPr>
          <p:cNvSpPr txBox="1"/>
          <p:nvPr/>
        </p:nvSpPr>
        <p:spPr>
          <a:xfrm>
            <a:off x="8373979" y="1262840"/>
            <a:ext cx="3248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Le informazioni sui candidati (il sito internet)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C7E20AB-6731-42A0-A1CC-398651BEE622}"/>
              </a:ext>
            </a:extLst>
          </p:cNvPr>
          <p:cNvSpPr txBox="1"/>
          <p:nvPr/>
        </p:nvSpPr>
        <p:spPr>
          <a:xfrm>
            <a:off x="8177464" y="4450003"/>
            <a:ext cx="324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 candidati che hanno votato</a:t>
            </a:r>
          </a:p>
        </p:txBody>
      </p: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FFC0A557-6703-401D-91FC-4ABE93B71950}"/>
              </a:ext>
            </a:extLst>
          </p:cNvPr>
          <p:cNvCxnSpPr>
            <a:cxnSpLocks/>
            <a:stCxn id="5" idx="2"/>
            <a:endCxn id="11" idx="1"/>
          </p:cNvCxnSpPr>
          <p:nvPr/>
        </p:nvCxnSpPr>
        <p:spPr>
          <a:xfrm rot="16200000" flipH="1">
            <a:off x="6658905" y="3116109"/>
            <a:ext cx="743819" cy="22933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40BCB4E-C341-49F4-8959-0E7257603EDB}"/>
              </a:ext>
            </a:extLst>
          </p:cNvPr>
          <p:cNvSpPr txBox="1"/>
          <p:nvPr/>
        </p:nvSpPr>
        <p:spPr>
          <a:xfrm>
            <a:off x="1352270" y="4819335"/>
            <a:ext cx="3248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facciamo a stimare l’effetto causale ?</a:t>
            </a:r>
          </a:p>
        </p:txBody>
      </p: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2D34062E-E388-4A58-8A6E-E4EEC0842158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5400000">
            <a:off x="1053664" y="4168122"/>
            <a:ext cx="1272986" cy="675773"/>
          </a:xfrm>
          <a:prstGeom prst="bentConnector4">
            <a:avLst>
              <a:gd name="adj1" fmla="val 37307"/>
              <a:gd name="adj2" fmla="val 133828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7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/>
      <p:bldP spid="11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80B929-F868-4C05-AC53-1DF7677F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EFFETTO CAUSALE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4E62C391-D567-4CDE-8CFF-5AB4FFCEA9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7459675"/>
              </p:ext>
            </p:extLst>
          </p:nvPr>
        </p:nvGraphicFramePr>
        <p:xfrm>
          <a:off x="894348" y="2029969"/>
          <a:ext cx="383406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45880B-F1A4-4EBB-AA9C-1C410821F330}"/>
              </a:ext>
            </a:extLst>
          </p:cNvPr>
          <p:cNvSpPr txBox="1"/>
          <p:nvPr/>
        </p:nvSpPr>
        <p:spPr>
          <a:xfrm>
            <a:off x="1024128" y="4957011"/>
            <a:ext cx="493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lettura frequente di giornali </a:t>
            </a:r>
            <a:r>
              <a:rPr lang="it-IT" b="1" dirty="0"/>
              <a:t>causa </a:t>
            </a:r>
            <a:r>
              <a:rPr lang="it-IT" dirty="0"/>
              <a:t>una maggiore propensione a votare partiti di sinistra</a:t>
            </a:r>
            <a:endParaRPr lang="it-IT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9B48569-1ABA-41CC-81F8-F5C28A215B5A}"/>
              </a:ext>
            </a:extLst>
          </p:cNvPr>
          <p:cNvSpPr txBox="1"/>
          <p:nvPr/>
        </p:nvSpPr>
        <p:spPr>
          <a:xfrm>
            <a:off x="3007895" y="6054877"/>
            <a:ext cx="4352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C00000"/>
                </a:solidFill>
              </a:rPr>
              <a:t>SBAGLIATO</a:t>
            </a:r>
          </a:p>
        </p:txBody>
      </p:sp>
      <p:sp>
        <p:nvSpPr>
          <p:cNvPr id="9" name="Segno di moltiplicazione 8">
            <a:extLst>
              <a:ext uri="{FF2B5EF4-FFF2-40B4-BE49-F238E27FC236}">
                <a16:creationId xmlns:a16="http://schemas.microsoft.com/office/drawing/2014/main" id="{6546D8DF-8A9F-4736-9AA0-027682F0B087}"/>
              </a:ext>
            </a:extLst>
          </p:cNvPr>
          <p:cNvSpPr/>
          <p:nvPr/>
        </p:nvSpPr>
        <p:spPr>
          <a:xfrm>
            <a:off x="2526632" y="4773169"/>
            <a:ext cx="2310063" cy="1254652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489DB32-2CAB-401D-A161-632981029DCD}"/>
              </a:ext>
            </a:extLst>
          </p:cNvPr>
          <p:cNvSpPr txBox="1"/>
          <p:nvPr/>
        </p:nvSpPr>
        <p:spPr>
          <a:xfrm>
            <a:off x="6220326" y="1070811"/>
            <a:ext cx="55465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RELAZIONE  != RAPPORTO CAUSA-EFFETTO</a:t>
            </a:r>
          </a:p>
          <a:p>
            <a:endParaRPr lang="it-IT" dirty="0"/>
          </a:p>
          <a:p>
            <a:r>
              <a:rPr lang="it-IT" dirty="0"/>
              <a:t>Il fatto che </a:t>
            </a:r>
            <a:r>
              <a:rPr lang="it-IT" b="1" dirty="0"/>
              <a:t>esiste una relazione </a:t>
            </a:r>
            <a:r>
              <a:rPr lang="it-IT" dirty="0"/>
              <a:t>tra la lettura di giornali  ed il voto a sinistra non è </a:t>
            </a:r>
            <a:r>
              <a:rPr lang="it-IT" b="1" dirty="0"/>
              <a:t>una prova di un rapporto causa effetto.</a:t>
            </a:r>
          </a:p>
          <a:p>
            <a:endParaRPr lang="it-IT" dirty="0"/>
          </a:p>
          <a:p>
            <a:r>
              <a:rPr lang="it-IT" dirty="0"/>
              <a:t>Tra la lettura di giornali, e il voto a sinistra, ci sono molti fattori omessi, quali: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Livello d’istruzione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Interesse per la politica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Reddito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..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00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80B929-F868-4C05-AC53-1DF7677F8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EFFETTO CAUSALE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45880B-F1A4-4EBB-AA9C-1C410821F330}"/>
              </a:ext>
            </a:extLst>
          </p:cNvPr>
          <p:cNvSpPr txBox="1"/>
          <p:nvPr/>
        </p:nvSpPr>
        <p:spPr>
          <a:xfrm>
            <a:off x="1024128" y="4957011"/>
            <a:ext cx="493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cittadinanza straniera </a:t>
            </a:r>
            <a:r>
              <a:rPr lang="it-IT" b="1" dirty="0"/>
              <a:t>causa </a:t>
            </a:r>
            <a:r>
              <a:rPr lang="it-IT" dirty="0"/>
              <a:t>una maggiore a propensione commettere reati</a:t>
            </a:r>
            <a:endParaRPr lang="it-IT" b="1" dirty="0"/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72FF5FA2-3461-4A65-A7B5-507CDD661D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2198817"/>
              </p:ext>
            </p:extLst>
          </p:nvPr>
        </p:nvGraphicFramePr>
        <p:xfrm>
          <a:off x="782053" y="1900989"/>
          <a:ext cx="3946358" cy="2872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72477C8D-745B-4042-8F2B-4CB3D7DBD826}"/>
              </a:ext>
            </a:extLst>
          </p:cNvPr>
          <p:cNvSpPr txBox="1"/>
          <p:nvPr/>
        </p:nvSpPr>
        <p:spPr>
          <a:xfrm>
            <a:off x="5955632" y="1053497"/>
            <a:ext cx="609399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Anche se </a:t>
            </a:r>
            <a:r>
              <a:rPr lang="it-IT" b="1" dirty="0"/>
              <a:t>esiste una relazione </a:t>
            </a:r>
            <a:r>
              <a:rPr lang="it-IT" dirty="0"/>
              <a:t>tra la cittadinanza di chi commette reati, non si può dimostrare che ci sia un rapporto di causa effetto tra cittadinanza e propensione a commettere reati,</a:t>
            </a:r>
            <a:endParaRPr lang="it-IT" b="1" dirty="0"/>
          </a:p>
          <a:p>
            <a:endParaRPr lang="it-IT" dirty="0"/>
          </a:p>
          <a:p>
            <a:r>
              <a:rPr lang="it-IT" dirty="0"/>
              <a:t>Tra la cittadinanza, e la propensione a commettere reati, ci sono molti fattori omessi, ad esempio: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Livello d’istruzione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Interesse per la politica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Reddito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…</a:t>
            </a:r>
          </a:p>
          <a:p>
            <a:r>
              <a:rPr lang="it-IT" b="1" dirty="0"/>
              <a:t>Qual è il rischio di confondere relazioni con rapporti causa-effetto ?</a:t>
            </a:r>
          </a:p>
          <a:p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4DC45AF-A350-4BBC-B687-3D0B1FEC0E35}"/>
              </a:ext>
            </a:extLst>
          </p:cNvPr>
          <p:cNvSpPr txBox="1"/>
          <p:nvPr/>
        </p:nvSpPr>
        <p:spPr>
          <a:xfrm>
            <a:off x="142374" y="6272784"/>
            <a:ext cx="3443037" cy="38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*fonte: rapporto Antigone 2019</a:t>
            </a:r>
          </a:p>
        </p:txBody>
      </p:sp>
    </p:spTree>
    <p:extLst>
      <p:ext uri="{BB962C8B-B14F-4D97-AF65-F5344CB8AC3E}">
        <p14:creationId xmlns:p14="http://schemas.microsoft.com/office/powerpoint/2010/main" val="172349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60C9E0-366E-455D-85E4-750CF0E7E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https://www.tylervigen.com/spurious-correlations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2B46ED1-530B-47EF-8071-1AA63A23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366" y="2239377"/>
            <a:ext cx="91916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20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B02F0D-8C76-487C-B2DC-F003E0629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POSSIAMO STIMARE UN RAPPORTO DI CAUSA-EFFETTO 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B87394-A73A-4ED0-B4F8-B06D49E31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Creare delle condizioni sperimentali! </a:t>
            </a:r>
          </a:p>
          <a:p>
            <a:r>
              <a:rPr lang="it-IT" dirty="0"/>
              <a:t>Trattamento (intervento) – Controllo (placebo)</a:t>
            </a:r>
          </a:p>
          <a:p>
            <a:r>
              <a:rPr lang="it-IT" dirty="0"/>
              <a:t>Come si fa nella pratica ?</a:t>
            </a:r>
          </a:p>
          <a:p>
            <a:r>
              <a:rPr lang="it-IT" b="1" dirty="0"/>
              <a:t>Metodi più popolari: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err="1"/>
              <a:t>Regression</a:t>
            </a:r>
            <a:r>
              <a:rPr lang="it-IT" dirty="0"/>
              <a:t> </a:t>
            </a:r>
            <a:r>
              <a:rPr lang="it-IT" dirty="0" err="1"/>
              <a:t>Discontinuity</a:t>
            </a:r>
            <a:r>
              <a:rPr lang="it-IT" dirty="0"/>
              <a:t> Design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Matching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Diff-In-Diff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 err="1"/>
              <a:t>Randomized</a:t>
            </a:r>
            <a:r>
              <a:rPr lang="it-IT" dirty="0"/>
              <a:t> Control Trial (RCT)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07743D9-1560-4BF8-B20C-8FE6E6D3C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917" y="3589020"/>
            <a:ext cx="2006263" cy="2811780"/>
          </a:xfrm>
          <a:prstGeom prst="rect">
            <a:avLst/>
          </a:prstGeom>
        </p:spPr>
      </p:pic>
      <p:pic>
        <p:nvPicPr>
          <p:cNvPr id="7" name="Immagine 6" descr="Immagine che contiene testo, uomo, persona, indossando&#10;&#10;Descrizione generata automaticamente">
            <a:extLst>
              <a:ext uri="{FF2B5EF4-FFF2-40B4-BE49-F238E27FC236}">
                <a16:creationId xmlns:a16="http://schemas.microsoft.com/office/drawing/2014/main" id="{26509A7E-619A-4CCA-8F4C-DB3C71B4D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850" y="4860322"/>
            <a:ext cx="2933700" cy="165020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FE55596-7771-405C-AD1D-E334868CB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869" y="4710720"/>
            <a:ext cx="1187491" cy="1690080"/>
          </a:xfrm>
          <a:prstGeom prst="rect">
            <a:avLst/>
          </a:prstGeom>
        </p:spPr>
      </p:pic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A95D3B18-2042-47E2-AE07-F659F9C0D9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1" r="19082" b="5300"/>
          <a:stretch/>
        </p:blipFill>
        <p:spPr>
          <a:xfrm>
            <a:off x="9785526" y="2735737"/>
            <a:ext cx="2235024" cy="2046160"/>
          </a:xfrm>
          <a:prstGeom prst="rect">
            <a:avLst/>
          </a:prstGeom>
        </p:spPr>
      </p:pic>
      <p:pic>
        <p:nvPicPr>
          <p:cNvPr id="13" name="Immagine 12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8B5062DF-3AC5-4B54-88C2-07D51AD3C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711" y="1429858"/>
            <a:ext cx="1999142" cy="1999142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6390610-9812-4E2B-BF77-1692B44A8EBA}"/>
              </a:ext>
            </a:extLst>
          </p:cNvPr>
          <p:cNvSpPr txBox="1"/>
          <p:nvPr/>
        </p:nvSpPr>
        <p:spPr>
          <a:xfrm>
            <a:off x="9785526" y="2084832"/>
            <a:ext cx="2235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Una critica dei RCT</a:t>
            </a:r>
          </a:p>
        </p:txBody>
      </p:sp>
      <p:sp>
        <p:nvSpPr>
          <p:cNvPr id="17" name="Freccia a destra 16">
            <a:extLst>
              <a:ext uri="{FF2B5EF4-FFF2-40B4-BE49-F238E27FC236}">
                <a16:creationId xmlns:a16="http://schemas.microsoft.com/office/drawing/2014/main" id="{E8A9FFFB-A7E9-4957-A92B-D36DE8A30D19}"/>
              </a:ext>
            </a:extLst>
          </p:cNvPr>
          <p:cNvSpPr/>
          <p:nvPr/>
        </p:nvSpPr>
        <p:spPr>
          <a:xfrm rot="5400000">
            <a:off x="10812799" y="2381466"/>
            <a:ext cx="180474" cy="47332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 descr="Immagine che contiene moneta&#10;&#10;Descrizione generata automaticamente">
            <a:extLst>
              <a:ext uri="{FF2B5EF4-FFF2-40B4-BE49-F238E27FC236}">
                <a16:creationId xmlns:a16="http://schemas.microsoft.com/office/drawing/2014/main" id="{DF9C8F2A-1637-4B5C-A25D-8E5FEC50E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392" y="3456824"/>
            <a:ext cx="1274284" cy="125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3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0EACCC-53AE-4265-9FB1-8EDF5BD6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867061" cy="1499616"/>
          </a:xfrm>
        </p:spPr>
        <p:txBody>
          <a:bodyPr>
            <a:normAutofit/>
          </a:bodyPr>
          <a:lstStyle/>
          <a:p>
            <a:r>
              <a:rPr lang="it-IT" dirty="0"/>
              <a:t>L’esperimento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5CFA6F2-C096-4093-8805-6F5FE09FD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647" y="2286000"/>
            <a:ext cx="5822022" cy="38862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4D39DB-AFA4-47BA-A7F2-13A71D210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0FD9B0-2500-4B22-89C4-1BD4012BF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490" y="585216"/>
            <a:ext cx="3527043" cy="5586984"/>
          </a:xfrm>
        </p:spPr>
        <p:txBody>
          <a:bodyPr anchor="ctr">
            <a:norm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Periodo</a:t>
            </a:r>
            <a:r>
              <a:rPr lang="en-US" sz="2000" dirty="0">
                <a:solidFill>
                  <a:srgbClr val="FFFFFF"/>
                </a:solidFill>
              </a:rPr>
              <a:t>:</a:t>
            </a:r>
          </a:p>
          <a:p>
            <a:r>
              <a:rPr lang="en-US" sz="2000" b="1" dirty="0" err="1">
                <a:solidFill>
                  <a:srgbClr val="FFFFFF"/>
                </a:solidFill>
              </a:rPr>
              <a:t>Elezioni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comunali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roma</a:t>
            </a:r>
            <a:r>
              <a:rPr lang="en-US" sz="2000" b="1" dirty="0">
                <a:solidFill>
                  <a:srgbClr val="FFFFFF"/>
                </a:solidFill>
              </a:rPr>
              <a:t> 2021</a:t>
            </a:r>
          </a:p>
          <a:p>
            <a:r>
              <a:rPr lang="en-US" sz="2000" dirty="0" err="1">
                <a:solidFill>
                  <a:srgbClr val="FFFFFF"/>
                </a:solidFill>
              </a:rPr>
              <a:t>Strumenti</a:t>
            </a:r>
            <a:r>
              <a:rPr lang="en-US" sz="2000" dirty="0">
                <a:solidFill>
                  <a:srgbClr val="FFFFFF"/>
                </a:solidFill>
              </a:rPr>
              <a:t> e </a:t>
            </a:r>
            <a:r>
              <a:rPr lang="en-US" sz="2000" dirty="0" err="1">
                <a:solidFill>
                  <a:srgbClr val="FFFFFF"/>
                </a:solidFill>
              </a:rPr>
              <a:t>metodo</a:t>
            </a:r>
            <a:r>
              <a:rPr lang="en-US" sz="2000" dirty="0">
                <a:solidFill>
                  <a:srgbClr val="FFFFFF"/>
                </a:solidFill>
              </a:rPr>
              <a:t>:</a:t>
            </a:r>
          </a:p>
          <a:p>
            <a:r>
              <a:rPr lang="en-US" sz="2000" b="1" dirty="0" err="1">
                <a:solidFill>
                  <a:srgbClr val="FFFFFF"/>
                </a:solidFill>
              </a:rPr>
              <a:t>Indagine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r>
              <a:rPr lang="en-US" sz="2000" b="1" dirty="0" err="1">
                <a:solidFill>
                  <a:srgbClr val="FFFFFF"/>
                </a:solidFill>
              </a:rPr>
              <a:t>campionaria</a:t>
            </a:r>
            <a:endParaRPr lang="en-US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73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69827DA3-C0A4-428B-94D8-4D0DF25103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946" y="787580"/>
            <a:ext cx="3817436" cy="5282839"/>
          </a:xfrm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D6BD8951-B0E5-4927-88D4-8DE9BF89BA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7072092" y="1813981"/>
            <a:ext cx="4380999" cy="2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05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newspaper, booth, sign&#10;&#10;Description automatically generated">
            <a:extLst>
              <a:ext uri="{FF2B5EF4-FFF2-40B4-BE49-F238E27FC236}">
                <a16:creationId xmlns:a16="http://schemas.microsoft.com/office/drawing/2014/main" id="{BDD4DEF6-ADAB-4B87-9544-10BFF943B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199" y="1742735"/>
            <a:ext cx="5993693" cy="3511930"/>
          </a:xfrm>
          <a:prstGeom prst="rect">
            <a:avLst/>
          </a:prstGeom>
        </p:spPr>
      </p:pic>
      <p:pic>
        <p:nvPicPr>
          <p:cNvPr id="5" name="Picture 4" descr="A collage of people&#10;&#10;Description automatically generated with medium confidence">
            <a:extLst>
              <a:ext uri="{FF2B5EF4-FFF2-40B4-BE49-F238E27FC236}">
                <a16:creationId xmlns:a16="http://schemas.microsoft.com/office/drawing/2014/main" id="{630A2851-72CE-4293-BBF9-4BA17758F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2" y="4300194"/>
            <a:ext cx="3991623" cy="2247284"/>
          </a:xfrm>
          <a:prstGeom prst="rect">
            <a:avLst/>
          </a:prstGeom>
        </p:spPr>
      </p:pic>
      <p:pic>
        <p:nvPicPr>
          <p:cNvPr id="6" name="Picture 5" descr="A picture containing indoor, person, window, scene&#10;&#10;Description automatically generated">
            <a:extLst>
              <a:ext uri="{FF2B5EF4-FFF2-40B4-BE49-F238E27FC236}">
                <a16:creationId xmlns:a16="http://schemas.microsoft.com/office/drawing/2014/main" id="{0EDDA310-2CCC-4A78-BBA1-39D119C6AC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2" y="1742735"/>
            <a:ext cx="4094521" cy="2317443"/>
          </a:xfrm>
          <a:prstGeom prst="rect">
            <a:avLst/>
          </a:prstGeom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E04EA39E-19C4-4FAA-9D90-FEE74A5D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431436" cy="1499616"/>
          </a:xfrm>
        </p:spPr>
        <p:txBody>
          <a:bodyPr>
            <a:normAutofit/>
          </a:bodyPr>
          <a:lstStyle/>
          <a:p>
            <a:r>
              <a:rPr lang="it-IT" dirty="0"/>
              <a:t>CANDIDATI CONSIGLIO COMUNALE</a:t>
            </a:r>
          </a:p>
        </p:txBody>
      </p:sp>
    </p:spTree>
    <p:extLst>
      <p:ext uri="{BB962C8B-B14F-4D97-AF65-F5344CB8AC3E}">
        <p14:creationId xmlns:p14="http://schemas.microsoft.com/office/powerpoint/2010/main" val="1773040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bar chart&#10;&#10;Description automatically generated">
            <a:extLst>
              <a:ext uri="{FF2B5EF4-FFF2-40B4-BE49-F238E27FC236}">
                <a16:creationId xmlns:a16="http://schemas.microsoft.com/office/drawing/2014/main" id="{FDEC6E32-63C3-4A35-8E72-1D4255F9F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1" y="387499"/>
            <a:ext cx="5658292" cy="2781865"/>
          </a:xfrm>
          <a:prstGeom prst="rect">
            <a:avLst/>
          </a:prstGeom>
        </p:spPr>
      </p:pic>
      <p:pic>
        <p:nvPicPr>
          <p:cNvPr id="11" name="Picture 10" descr="Chart, bar chart&#10;&#10;Description automatically generated">
            <a:extLst>
              <a:ext uri="{FF2B5EF4-FFF2-40B4-BE49-F238E27FC236}">
                <a16:creationId xmlns:a16="http://schemas.microsoft.com/office/drawing/2014/main" id="{B7DD4509-611E-41C8-9E1E-CE8CE57A7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2" y="387499"/>
            <a:ext cx="5658292" cy="2599339"/>
          </a:xfrm>
          <a:prstGeom prst="rect">
            <a:avLst/>
          </a:prstGeom>
        </p:spPr>
      </p:pic>
      <p:pic>
        <p:nvPicPr>
          <p:cNvPr id="14" name="Picture 13" descr="Chart&#10;&#10;Description automatically generated">
            <a:extLst>
              <a:ext uri="{FF2B5EF4-FFF2-40B4-BE49-F238E27FC236}">
                <a16:creationId xmlns:a16="http://schemas.microsoft.com/office/drawing/2014/main" id="{0B935575-D3D2-4861-BE74-EDB749F06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272" y="3402419"/>
            <a:ext cx="8503091" cy="316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72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592194-2E4F-4342-A6B6-59E0A1A52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trattamento</a:t>
            </a:r>
          </a:p>
        </p:txBody>
      </p:sp>
      <p:pic>
        <p:nvPicPr>
          <p:cNvPr id="5" name="Segnaposto contenuto 4" descr="Immagine che contiene testo, persona, uomo&#10;&#10;Descrizione generata automaticamente">
            <a:extLst>
              <a:ext uri="{FF2B5EF4-FFF2-40B4-BE49-F238E27FC236}">
                <a16:creationId xmlns:a16="http://schemas.microsoft.com/office/drawing/2014/main" id="{BF1DE033-8B55-4753-8DA8-842C3F046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619" y="2084832"/>
            <a:ext cx="3379089" cy="4022725"/>
          </a:xfrm>
        </p:spPr>
      </p:pic>
      <p:cxnSp>
        <p:nvCxnSpPr>
          <p:cNvPr id="7" name="Connettore a gomito 6">
            <a:extLst>
              <a:ext uri="{FF2B5EF4-FFF2-40B4-BE49-F238E27FC236}">
                <a16:creationId xmlns:a16="http://schemas.microsoft.com/office/drawing/2014/main" id="{8D4C7563-0AE2-4F1A-A298-30A448E148DF}"/>
              </a:ext>
            </a:extLst>
          </p:cNvPr>
          <p:cNvCxnSpPr>
            <a:cxnSpLocks/>
            <a:stCxn id="5" idx="3"/>
            <a:endCxn id="8" idx="2"/>
          </p:cNvCxnSpPr>
          <p:nvPr/>
        </p:nvCxnSpPr>
        <p:spPr>
          <a:xfrm flipV="1">
            <a:off x="7573708" y="2927366"/>
            <a:ext cx="2907361" cy="11688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719EC81-DD1B-4C1F-A3F1-FB779BBE4E30}"/>
              </a:ext>
            </a:extLst>
          </p:cNvPr>
          <p:cNvSpPr txBox="1"/>
          <p:nvPr/>
        </p:nvSpPr>
        <p:spPr>
          <a:xfrm>
            <a:off x="9007200" y="2558034"/>
            <a:ext cx="294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Visitano il sito internet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DFFEC5D-C254-48B0-847A-633DAB880226}"/>
              </a:ext>
            </a:extLst>
          </p:cNvPr>
          <p:cNvSpPr txBox="1"/>
          <p:nvPr/>
        </p:nvSpPr>
        <p:spPr>
          <a:xfrm>
            <a:off x="617179" y="2558034"/>
            <a:ext cx="294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NON visitano il sito internet</a:t>
            </a:r>
          </a:p>
        </p:txBody>
      </p: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4ECB522B-A6F4-48AD-B451-80B11F2B8441}"/>
              </a:ext>
            </a:extLst>
          </p:cNvPr>
          <p:cNvCxnSpPr>
            <a:cxnSpLocks/>
            <a:stCxn id="5" idx="1"/>
            <a:endCxn id="9" idx="2"/>
          </p:cNvCxnSpPr>
          <p:nvPr/>
        </p:nvCxnSpPr>
        <p:spPr>
          <a:xfrm rot="10800000">
            <a:off x="2091049" y="2927367"/>
            <a:ext cx="2103571" cy="11688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29ADA59-B0D9-4597-BB09-2EDBB280DBFE}"/>
              </a:ext>
            </a:extLst>
          </p:cNvPr>
          <p:cNvSpPr txBox="1"/>
          <p:nvPr/>
        </p:nvSpPr>
        <p:spPr>
          <a:xfrm>
            <a:off x="4406455" y="6292223"/>
            <a:ext cx="3379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u="sng" dirty="0">
                <a:solidFill>
                  <a:schemeClr val="accent2"/>
                </a:solidFill>
              </a:rPr>
              <a:t>www.elezionitrasparentiroma.it</a:t>
            </a:r>
          </a:p>
        </p:txBody>
      </p:sp>
    </p:spTree>
    <p:extLst>
      <p:ext uri="{BB962C8B-B14F-4D97-AF65-F5344CB8AC3E}">
        <p14:creationId xmlns:p14="http://schemas.microsoft.com/office/powerpoint/2010/main" val="18033600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7A9496-88F6-4654-BF2B-06A4CB00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027048" cy="1499616"/>
          </a:xfrm>
        </p:spPr>
        <p:txBody>
          <a:bodyPr>
            <a:normAutofit/>
          </a:bodyPr>
          <a:lstStyle/>
          <a:p>
            <a:r>
              <a:rPr lang="it-IT"/>
              <a:t>IL SITO INTERNET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2D46A206-8EC3-47C0-BDF5-9E315A7CB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386" y="2008608"/>
            <a:ext cx="5027048" cy="975336"/>
          </a:xfrm>
        </p:spPr>
        <p:txBody>
          <a:bodyPr>
            <a:normAutofit/>
          </a:bodyPr>
          <a:lstStyle/>
          <a:p>
            <a:r>
              <a:rPr lang="en-US" sz="2000" dirty="0"/>
              <a:t>Un </a:t>
            </a:r>
            <a:r>
              <a:rPr lang="en-US" sz="2000" dirty="0" err="1"/>
              <a:t>sito</a:t>
            </a:r>
            <a:r>
              <a:rPr lang="en-US" sz="2000" dirty="0"/>
              <a:t> web dove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possono</a:t>
            </a:r>
            <a:r>
              <a:rPr lang="en-US" sz="2000" dirty="0"/>
              <a:t> </a:t>
            </a:r>
            <a:r>
              <a:rPr lang="en-US" sz="2000" dirty="0" err="1"/>
              <a:t>consultare</a:t>
            </a:r>
            <a:r>
              <a:rPr lang="en-US" sz="2000" dirty="0"/>
              <a:t> </a:t>
            </a:r>
            <a:r>
              <a:rPr lang="en-US" sz="2000" dirty="0" err="1"/>
              <a:t>facilmente</a:t>
            </a:r>
            <a:r>
              <a:rPr lang="en-US" sz="2000" dirty="0"/>
              <a:t> </a:t>
            </a:r>
            <a:r>
              <a:rPr lang="en-US" sz="2000" dirty="0" err="1"/>
              <a:t>tutte</a:t>
            </a:r>
            <a:r>
              <a:rPr lang="en-US" sz="2000" dirty="0"/>
              <a:t> le </a:t>
            </a:r>
            <a:r>
              <a:rPr lang="en-US" sz="2000" dirty="0" err="1"/>
              <a:t>informazioni</a:t>
            </a:r>
            <a:r>
              <a:rPr lang="en-US" sz="2000" dirty="0"/>
              <a:t> </a:t>
            </a:r>
            <a:r>
              <a:rPr lang="en-US" sz="2000" dirty="0" err="1"/>
              <a:t>degli</a:t>
            </a:r>
            <a:r>
              <a:rPr lang="en-US" sz="2000" dirty="0"/>
              <a:t> </a:t>
            </a:r>
            <a:r>
              <a:rPr lang="en-US" sz="2000" dirty="0" err="1"/>
              <a:t>oltre</a:t>
            </a:r>
            <a:r>
              <a:rPr lang="en-US" sz="2000" dirty="0"/>
              <a:t> 1400 </a:t>
            </a:r>
            <a:r>
              <a:rPr lang="en-US" sz="2000" dirty="0" err="1"/>
              <a:t>candidati</a:t>
            </a:r>
            <a:r>
              <a:rPr lang="en-US" sz="2000" dirty="0"/>
              <a:t>/e al </a:t>
            </a:r>
            <a:r>
              <a:rPr lang="en-US" sz="2000" dirty="0" err="1"/>
              <a:t>comune</a:t>
            </a:r>
            <a:r>
              <a:rPr lang="en-US" sz="2000" dirty="0"/>
              <a:t> di </a:t>
            </a:r>
            <a:r>
              <a:rPr lang="en-US" sz="2000" dirty="0" err="1"/>
              <a:t>roma</a:t>
            </a:r>
            <a:endParaRPr lang="en-US" sz="2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8B73F8C-1DAC-4E7E-94D0-688DE7D80F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5" r="22190" b="6"/>
          <a:stretch/>
        </p:blipFill>
        <p:spPr>
          <a:xfrm>
            <a:off x="6408277" y="481265"/>
            <a:ext cx="2213811" cy="285579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A31BD9-9CA6-4951-937C-93314AFAF6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154" r="9210" b="4"/>
          <a:stretch/>
        </p:blipFill>
        <p:spPr>
          <a:xfrm>
            <a:off x="8776090" y="476166"/>
            <a:ext cx="2931277" cy="1862970"/>
          </a:xfrm>
          <a:prstGeom prst="rect">
            <a:avLst/>
          </a:prstGeom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CD0C7C4-B161-428B-ACE8-667935E405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13" r="37619" b="2"/>
          <a:stretch/>
        </p:blipFill>
        <p:spPr>
          <a:xfrm>
            <a:off x="6398651" y="3497931"/>
            <a:ext cx="2223437" cy="290286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C111327-EC9B-46E4-B486-96D964C545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651" b="3"/>
          <a:stretch/>
        </p:blipFill>
        <p:spPr>
          <a:xfrm>
            <a:off x="8776091" y="2503727"/>
            <a:ext cx="2931277" cy="389707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B7B7D5E-FF32-4944-9AC2-D52A575BB7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210" y="2983944"/>
            <a:ext cx="5079400" cy="102797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ECC7331-C72C-403E-A4C3-66BC96BF1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439" y="4025101"/>
            <a:ext cx="4894942" cy="237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79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1E71070-4617-43D7-938D-285E95314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38130" y="3351200"/>
            <a:ext cx="2560309" cy="776352"/>
          </a:xfrm>
          <a:prstGeom prst="rect">
            <a:avLst/>
          </a:prstGeom>
          <a:ln w="76200">
            <a:solidFill>
              <a:schemeClr val="accent3"/>
            </a:solidFill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769B34B-6DBF-4CCF-9ECD-BDF363BE6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6098" y="5165435"/>
            <a:ext cx="2560309" cy="776352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DD367C1-708D-4704-B6DE-2426730F0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66" y="2526471"/>
            <a:ext cx="2560309" cy="776352"/>
          </a:xfrm>
          <a:prstGeom prst="rect">
            <a:avLst/>
          </a:prstGeom>
          <a:ln w="76200">
            <a:noFill/>
          </a:ln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774BFD8-47FF-4402-83D2-10D3D2AED8D8}"/>
              </a:ext>
            </a:extLst>
          </p:cNvPr>
          <p:cNvSpPr txBox="1"/>
          <p:nvPr/>
        </p:nvSpPr>
        <p:spPr>
          <a:xfrm>
            <a:off x="92842" y="1922189"/>
            <a:ext cx="2152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CAMPIONE DI ELETTORI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9E6D195-53F5-4F7D-9DC9-1A7820B57CF1}"/>
              </a:ext>
            </a:extLst>
          </p:cNvPr>
          <p:cNvSpPr txBox="1"/>
          <p:nvPr/>
        </p:nvSpPr>
        <p:spPr>
          <a:xfrm>
            <a:off x="2495103" y="1228707"/>
            <a:ext cx="3222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Divisione del gruppo con assegnazione </a:t>
            </a:r>
            <a:r>
              <a:rPr lang="it-IT" b="1" dirty="0"/>
              <a:t>casuale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C823BCC-6D3B-4227-853F-4155701DD3C3}"/>
              </a:ext>
            </a:extLst>
          </p:cNvPr>
          <p:cNvSpPr txBox="1"/>
          <p:nvPr/>
        </p:nvSpPr>
        <p:spPr>
          <a:xfrm>
            <a:off x="2556384" y="4145251"/>
            <a:ext cx="322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accent3"/>
                </a:solidFill>
              </a:rPr>
              <a:t>TRATTAMENTO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D101481-575A-4FE3-B1AA-C10E9ECF1AE0}"/>
              </a:ext>
            </a:extLst>
          </p:cNvPr>
          <p:cNvSpPr txBox="1"/>
          <p:nvPr/>
        </p:nvSpPr>
        <p:spPr>
          <a:xfrm>
            <a:off x="2553055" y="4768117"/>
            <a:ext cx="3222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FFC000"/>
                </a:solidFill>
              </a:rPr>
              <a:t>CONTROLLO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1E00FC6-824E-4E55-859D-751BDD436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364" y="3410473"/>
            <a:ext cx="1535642" cy="646330"/>
          </a:xfrm>
          <a:prstGeom prst="rect">
            <a:avLst/>
          </a:prstGeom>
        </p:spPr>
      </p:pic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B1D17D85-9C5D-47FC-B4FF-A11622567642}"/>
              </a:ext>
            </a:extLst>
          </p:cNvPr>
          <p:cNvCxnSpPr>
            <a:cxnSpLocks/>
            <a:stCxn id="4" idx="1"/>
          </p:cNvCxnSpPr>
          <p:nvPr/>
        </p:nvCxnSpPr>
        <p:spPr>
          <a:xfrm>
            <a:off x="5398439" y="3739376"/>
            <a:ext cx="80892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rentesi graffa aperta 21">
            <a:extLst>
              <a:ext uri="{FF2B5EF4-FFF2-40B4-BE49-F238E27FC236}">
                <a16:creationId xmlns:a16="http://schemas.microsoft.com/office/drawing/2014/main" id="{2AE82166-17A4-45F8-9FDE-F7DF5A8FF645}"/>
              </a:ext>
            </a:extLst>
          </p:cNvPr>
          <p:cNvSpPr/>
          <p:nvPr/>
        </p:nvSpPr>
        <p:spPr>
          <a:xfrm rot="5400000">
            <a:off x="10965517" y="190543"/>
            <a:ext cx="351453" cy="1804737"/>
          </a:xfrm>
          <a:prstGeom prst="leftBrace">
            <a:avLst>
              <a:gd name="adj1" fmla="val 32297"/>
              <a:gd name="adj2" fmla="val 518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FA01832-B983-421E-B2BD-F5EAEE84A95F}"/>
              </a:ext>
            </a:extLst>
          </p:cNvPr>
          <p:cNvSpPr txBox="1"/>
          <p:nvPr/>
        </p:nvSpPr>
        <p:spPr>
          <a:xfrm>
            <a:off x="2507135" y="121770"/>
            <a:ext cx="3222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Qualche giorno prima delle elezioni</a:t>
            </a:r>
          </a:p>
        </p:txBody>
      </p:sp>
      <p:sp>
        <p:nvSpPr>
          <p:cNvPr id="27" name="Parentesi graffa aperta 26">
            <a:extLst>
              <a:ext uri="{FF2B5EF4-FFF2-40B4-BE49-F238E27FC236}">
                <a16:creationId xmlns:a16="http://schemas.microsoft.com/office/drawing/2014/main" id="{F076EA24-5E81-4493-B24E-24EFDA59FAFD}"/>
              </a:ext>
            </a:extLst>
          </p:cNvPr>
          <p:cNvSpPr/>
          <p:nvPr/>
        </p:nvSpPr>
        <p:spPr>
          <a:xfrm rot="5400000">
            <a:off x="4208487" y="-2749857"/>
            <a:ext cx="351453" cy="7730878"/>
          </a:xfrm>
          <a:prstGeom prst="leftBrace">
            <a:avLst>
              <a:gd name="adj1" fmla="val 32297"/>
              <a:gd name="adj2" fmla="val 518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22B05A3-BB54-497D-AB0A-8A3B03AE5318}"/>
              </a:ext>
            </a:extLst>
          </p:cNvPr>
          <p:cNvSpPr txBox="1"/>
          <p:nvPr/>
        </p:nvSpPr>
        <p:spPr>
          <a:xfrm>
            <a:off x="10209073" y="521967"/>
            <a:ext cx="186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Dopo le elezioni</a:t>
            </a:r>
          </a:p>
        </p:txBody>
      </p:sp>
      <p:pic>
        <p:nvPicPr>
          <p:cNvPr id="30" name="Elemento grafico 29" descr="Appunti parzialmente selezionati con riempimento a tinta unita">
            <a:extLst>
              <a:ext uri="{FF2B5EF4-FFF2-40B4-BE49-F238E27FC236}">
                <a16:creationId xmlns:a16="http://schemas.microsoft.com/office/drawing/2014/main" id="{AF6040B2-BB14-404C-8D87-0F199AC7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614" y="3582162"/>
            <a:ext cx="914400" cy="914400"/>
          </a:xfrm>
          <a:prstGeom prst="rect">
            <a:avLst/>
          </a:prstGeom>
        </p:spPr>
      </p:pic>
      <p:pic>
        <p:nvPicPr>
          <p:cNvPr id="31" name="Elemento grafico 30" descr="Appunti parzialmente selezionati con riempimento a tinta unita">
            <a:extLst>
              <a:ext uri="{FF2B5EF4-FFF2-40B4-BE49-F238E27FC236}">
                <a16:creationId xmlns:a16="http://schemas.microsoft.com/office/drawing/2014/main" id="{253148D8-5C74-4D74-8BF3-47B992CC4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9623" y="3144848"/>
            <a:ext cx="914400" cy="914400"/>
          </a:xfrm>
          <a:prstGeom prst="rect">
            <a:avLst/>
          </a:prstGeom>
        </p:spPr>
      </p:pic>
      <p:pic>
        <p:nvPicPr>
          <p:cNvPr id="32" name="Elemento grafico 31" descr="Appunti parzialmente selezionati con riempimento a tinta unita">
            <a:extLst>
              <a:ext uri="{FF2B5EF4-FFF2-40B4-BE49-F238E27FC236}">
                <a16:creationId xmlns:a16="http://schemas.microsoft.com/office/drawing/2014/main" id="{FF725D39-67A5-4514-843E-1DD41B7F4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9623" y="4479639"/>
            <a:ext cx="914400" cy="914400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6065D948-9F3F-4CE9-9C86-447E564AE45A}"/>
              </a:ext>
            </a:extLst>
          </p:cNvPr>
          <p:cNvSpPr txBox="1"/>
          <p:nvPr/>
        </p:nvSpPr>
        <p:spPr>
          <a:xfrm>
            <a:off x="10196487" y="2724457"/>
            <a:ext cx="186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Chi avete votato ?</a:t>
            </a:r>
          </a:p>
        </p:txBody>
      </p:sp>
      <p:sp>
        <p:nvSpPr>
          <p:cNvPr id="34" name="Parentesi graffa aperta 33">
            <a:extLst>
              <a:ext uri="{FF2B5EF4-FFF2-40B4-BE49-F238E27FC236}">
                <a16:creationId xmlns:a16="http://schemas.microsoft.com/office/drawing/2014/main" id="{505106FD-94F9-4670-8FA7-7A379AB82A30}"/>
              </a:ext>
            </a:extLst>
          </p:cNvPr>
          <p:cNvSpPr/>
          <p:nvPr/>
        </p:nvSpPr>
        <p:spPr>
          <a:xfrm rot="5400000">
            <a:off x="9088767" y="206738"/>
            <a:ext cx="267430" cy="1864341"/>
          </a:xfrm>
          <a:prstGeom prst="leftBrace">
            <a:avLst>
              <a:gd name="adj1" fmla="val 32297"/>
              <a:gd name="adj2" fmla="val 5189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2EB26831-D56E-4EE3-A8FC-8775DA821EC5}"/>
              </a:ext>
            </a:extLst>
          </p:cNvPr>
          <p:cNvSpPr txBox="1"/>
          <p:nvPr/>
        </p:nvSpPr>
        <p:spPr>
          <a:xfrm>
            <a:off x="8312094" y="521967"/>
            <a:ext cx="1864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ELEZIONI</a:t>
            </a:r>
          </a:p>
        </p:txBody>
      </p:sp>
      <p:pic>
        <p:nvPicPr>
          <p:cNvPr id="41" name="Immagine 40" descr="Immagine che contiene testo&#10;&#10;Descrizione generata automaticamente">
            <a:extLst>
              <a:ext uri="{FF2B5EF4-FFF2-40B4-BE49-F238E27FC236}">
                <a16:creationId xmlns:a16="http://schemas.microsoft.com/office/drawing/2014/main" id="{416BAD0F-A3EB-4BBB-B042-3AEA9CB9D7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61"/>
          <a:stretch/>
        </p:blipFill>
        <p:spPr>
          <a:xfrm>
            <a:off x="8424960" y="3803161"/>
            <a:ext cx="1717662" cy="1194784"/>
          </a:xfrm>
          <a:prstGeom prst="rect">
            <a:avLst/>
          </a:prstGeom>
        </p:spPr>
      </p:pic>
      <p:cxnSp>
        <p:nvCxnSpPr>
          <p:cNvPr id="43" name="Connettore a gomito 42">
            <a:extLst>
              <a:ext uri="{FF2B5EF4-FFF2-40B4-BE49-F238E27FC236}">
                <a16:creationId xmlns:a16="http://schemas.microsoft.com/office/drawing/2014/main" id="{C71BC524-092E-484E-972E-1B39C4D65D10}"/>
              </a:ext>
            </a:extLst>
          </p:cNvPr>
          <p:cNvCxnSpPr>
            <a:cxnSpLocks/>
            <a:stCxn id="5" idx="1"/>
            <a:endCxn id="41" idx="2"/>
          </p:cNvCxnSpPr>
          <p:nvPr/>
        </p:nvCxnSpPr>
        <p:spPr>
          <a:xfrm flipV="1">
            <a:off x="5386407" y="4997945"/>
            <a:ext cx="3897384" cy="555666"/>
          </a:xfrm>
          <a:prstGeom prst="bentConnector2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a gomito 45">
            <a:extLst>
              <a:ext uri="{FF2B5EF4-FFF2-40B4-BE49-F238E27FC236}">
                <a16:creationId xmlns:a16="http://schemas.microsoft.com/office/drawing/2014/main" id="{534C50D0-0E07-4234-BC79-2F05C58F8717}"/>
              </a:ext>
            </a:extLst>
          </p:cNvPr>
          <p:cNvCxnSpPr>
            <a:stCxn id="13" idx="3"/>
            <a:endCxn id="41" idx="1"/>
          </p:cNvCxnSpPr>
          <p:nvPr/>
        </p:nvCxnSpPr>
        <p:spPr>
          <a:xfrm>
            <a:off x="7743006" y="3733638"/>
            <a:ext cx="681954" cy="666915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8" name="Connettore a gomito 47">
            <a:extLst>
              <a:ext uri="{FF2B5EF4-FFF2-40B4-BE49-F238E27FC236}">
                <a16:creationId xmlns:a16="http://schemas.microsoft.com/office/drawing/2014/main" id="{D9C11491-687E-4DE1-9618-FF77D93A4F33}"/>
              </a:ext>
            </a:extLst>
          </p:cNvPr>
          <p:cNvCxnSpPr>
            <a:stCxn id="41" idx="3"/>
            <a:endCxn id="31" idx="1"/>
          </p:cNvCxnSpPr>
          <p:nvPr/>
        </p:nvCxnSpPr>
        <p:spPr>
          <a:xfrm flipV="1">
            <a:off x="10142622" y="3602048"/>
            <a:ext cx="487001" cy="79850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9" name="Connettore a gomito 48">
            <a:extLst>
              <a:ext uri="{FF2B5EF4-FFF2-40B4-BE49-F238E27FC236}">
                <a16:creationId xmlns:a16="http://schemas.microsoft.com/office/drawing/2014/main" id="{3438BC28-F29F-4460-BFB0-1AA7AE6FA626}"/>
              </a:ext>
            </a:extLst>
          </p:cNvPr>
          <p:cNvCxnSpPr>
            <a:cxnSpLocks/>
            <a:stCxn id="41" idx="3"/>
            <a:endCxn id="32" idx="1"/>
          </p:cNvCxnSpPr>
          <p:nvPr/>
        </p:nvCxnSpPr>
        <p:spPr>
          <a:xfrm>
            <a:off x="10142622" y="4400553"/>
            <a:ext cx="487001" cy="536286"/>
          </a:xfrm>
          <a:prstGeom prst="bentConnector3">
            <a:avLst>
              <a:gd name="adj1" fmla="val 50000"/>
            </a:avLst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F5C6A243-CB91-4BA9-B99B-4515364FC32F}"/>
              </a:ext>
            </a:extLst>
          </p:cNvPr>
          <p:cNvSpPr txBox="1"/>
          <p:nvPr/>
        </p:nvSpPr>
        <p:spPr>
          <a:xfrm>
            <a:off x="5979479" y="2724457"/>
            <a:ext cx="1864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Gli abbiamo fatto visitare il sito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C14C8897-BF78-4B4B-819A-35124ED222C9}"/>
              </a:ext>
            </a:extLst>
          </p:cNvPr>
          <p:cNvSpPr txBox="1"/>
          <p:nvPr/>
        </p:nvSpPr>
        <p:spPr>
          <a:xfrm>
            <a:off x="443628" y="4613188"/>
            <a:ext cx="150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Compilano un questionario</a:t>
            </a:r>
          </a:p>
        </p:txBody>
      </p:sp>
      <p:cxnSp>
        <p:nvCxnSpPr>
          <p:cNvPr id="59" name="Connettore a gomito 58">
            <a:extLst>
              <a:ext uri="{FF2B5EF4-FFF2-40B4-BE49-F238E27FC236}">
                <a16:creationId xmlns:a16="http://schemas.microsoft.com/office/drawing/2014/main" id="{DCAEDD76-A901-4ABE-88C0-4BBFBC128082}"/>
              </a:ext>
            </a:extLst>
          </p:cNvPr>
          <p:cNvCxnSpPr>
            <a:cxnSpLocks/>
            <a:stCxn id="57" idx="3"/>
            <a:endCxn id="67" idx="1"/>
          </p:cNvCxnSpPr>
          <p:nvPr/>
        </p:nvCxnSpPr>
        <p:spPr>
          <a:xfrm flipV="1">
            <a:off x="1944988" y="2378589"/>
            <a:ext cx="1653103" cy="2557765"/>
          </a:xfrm>
          <a:prstGeom prst="bentConnector3">
            <a:avLst>
              <a:gd name="adj1" fmla="val 3253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Immagine 66" descr="Immagine che contiene testo&#10;&#10;Descrizione generata automaticamente">
            <a:extLst>
              <a:ext uri="{FF2B5EF4-FFF2-40B4-BE49-F238E27FC236}">
                <a16:creationId xmlns:a16="http://schemas.microsoft.com/office/drawing/2014/main" id="{71C14010-4F0D-4AC9-BE5D-732B8A53DA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91" y="1854013"/>
            <a:ext cx="923710" cy="1049152"/>
          </a:xfrm>
          <a:prstGeom prst="rect">
            <a:avLst/>
          </a:prstGeom>
        </p:spPr>
      </p:pic>
      <p:cxnSp>
        <p:nvCxnSpPr>
          <p:cNvPr id="87" name="Connettore a gomito 86">
            <a:extLst>
              <a:ext uri="{FF2B5EF4-FFF2-40B4-BE49-F238E27FC236}">
                <a16:creationId xmlns:a16="http://schemas.microsoft.com/office/drawing/2014/main" id="{962FF093-390A-47BE-B7E8-ABFA2DEBEC25}"/>
              </a:ext>
            </a:extLst>
          </p:cNvPr>
          <p:cNvCxnSpPr>
            <a:stCxn id="67" idx="2"/>
            <a:endCxn id="4" idx="3"/>
          </p:cNvCxnSpPr>
          <p:nvPr/>
        </p:nvCxnSpPr>
        <p:spPr>
          <a:xfrm rot="5400000">
            <a:off x="3030933" y="2710362"/>
            <a:ext cx="836211" cy="1221816"/>
          </a:xfrm>
          <a:prstGeom prst="bentConnector4">
            <a:avLst>
              <a:gd name="adj1" fmla="val 16044"/>
              <a:gd name="adj2" fmla="val 118710"/>
            </a:avLst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ttore a gomito 92">
            <a:extLst>
              <a:ext uri="{FF2B5EF4-FFF2-40B4-BE49-F238E27FC236}">
                <a16:creationId xmlns:a16="http://schemas.microsoft.com/office/drawing/2014/main" id="{A04DD569-4901-427C-9027-8C5F24E34D3C}"/>
              </a:ext>
            </a:extLst>
          </p:cNvPr>
          <p:cNvCxnSpPr>
            <a:stCxn id="67" idx="2"/>
            <a:endCxn id="5" idx="3"/>
          </p:cNvCxnSpPr>
          <p:nvPr/>
        </p:nvCxnSpPr>
        <p:spPr>
          <a:xfrm rot="5400000">
            <a:off x="2117799" y="3611464"/>
            <a:ext cx="2650446" cy="1233848"/>
          </a:xfrm>
          <a:prstGeom prst="bentConnector4">
            <a:avLst>
              <a:gd name="adj1" fmla="val 9993"/>
              <a:gd name="adj2" fmla="val 118527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01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2" grpId="0" animBg="1"/>
      <p:bldP spid="25" grpId="0"/>
      <p:bldP spid="27" grpId="0" animBg="1"/>
      <p:bldP spid="28" grpId="0"/>
      <p:bldP spid="33" grpId="0"/>
      <p:bldP spid="34" grpId="0" animBg="1"/>
      <p:bldP spid="35" grpId="0"/>
      <p:bldP spid="55" grpId="0"/>
      <p:bldP spid="5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2855DEA-D55A-4D9A-9D5B-2B43D2107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662" y="247650"/>
            <a:ext cx="540067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42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E5C6B-DBCA-4A75-A810-74D47CA1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 poi 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19683-F8D3-41DE-9917-048E100CD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Abbiamo raccolto i dati e confrontato </a:t>
            </a:r>
            <a:r>
              <a:rPr lang="it-IT" sz="4000" b="1" dirty="0"/>
              <a:t>se</a:t>
            </a:r>
            <a:r>
              <a:rPr lang="it-IT" sz="4000" dirty="0"/>
              <a:t> il gruppo di trattamento (quelli a cui abbiamo fatto visitare il sito), </a:t>
            </a:r>
            <a:r>
              <a:rPr lang="it-IT" sz="4000" b="1" dirty="0"/>
              <a:t>hanno votato in modo diverso dal gruppo di controllo </a:t>
            </a:r>
            <a:r>
              <a:rPr lang="it-IT" sz="4000" dirty="0"/>
              <a:t>(quelli a cui NON abbiamo fatto visitare il sito).</a:t>
            </a:r>
          </a:p>
          <a:p>
            <a:endParaRPr lang="it-IT" sz="4000" dirty="0"/>
          </a:p>
          <a:p>
            <a:endParaRPr lang="it-IT" sz="4000" dirty="0"/>
          </a:p>
          <a:p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10234173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031D-1C2E-48CA-A588-D17330C10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7" y="2940449"/>
            <a:ext cx="5033865" cy="1499616"/>
          </a:xfrm>
        </p:spPr>
        <p:txBody>
          <a:bodyPr>
            <a:noAutofit/>
          </a:bodyPr>
          <a:lstStyle/>
          <a:p>
            <a:r>
              <a:rPr lang="en-GB" sz="11500" dirty="0"/>
              <a:t>RISULTATI</a:t>
            </a:r>
          </a:p>
        </p:txBody>
      </p:sp>
    </p:spTree>
    <p:extLst>
      <p:ext uri="{BB962C8B-B14F-4D97-AF65-F5344CB8AC3E}">
        <p14:creationId xmlns:p14="http://schemas.microsoft.com/office/powerpoint/2010/main" val="3920826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1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box and whisker chart&#10;&#10;Description automatically generated">
            <a:extLst>
              <a:ext uri="{FF2B5EF4-FFF2-40B4-BE49-F238E27FC236}">
                <a16:creationId xmlns:a16="http://schemas.microsoft.com/office/drawing/2014/main" id="{F69083D3-45FE-4BEB-A3BE-1A8CFEA2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3" y="496391"/>
            <a:ext cx="3657607" cy="457200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A46693-F4D9-4D6B-8FFF-C990D4826BF5}"/>
              </a:ext>
            </a:extLst>
          </p:cNvPr>
          <p:cNvCxnSpPr/>
          <p:nvPr/>
        </p:nvCxnSpPr>
        <p:spPr>
          <a:xfrm>
            <a:off x="1464540" y="2626563"/>
            <a:ext cx="276186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E827F34-BA41-4CA6-A954-81AD3252C5ED}"/>
              </a:ext>
            </a:extLst>
          </p:cNvPr>
          <p:cNvSpPr txBox="1"/>
          <p:nvPr/>
        </p:nvSpPr>
        <p:spPr>
          <a:xfrm>
            <a:off x="1029430" y="5271870"/>
            <a:ext cx="1996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Linea </a:t>
            </a:r>
            <a:r>
              <a:rPr lang="en-GB" dirty="0" err="1"/>
              <a:t>dello</a:t>
            </a:r>
            <a:r>
              <a:rPr lang="en-GB" dirty="0"/>
              <a:t> zero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8FAB90-8FB5-4485-8DCE-7AC6F028CBCF}"/>
              </a:ext>
            </a:extLst>
          </p:cNvPr>
          <p:cNvSpPr txBox="1"/>
          <p:nvPr/>
        </p:nvSpPr>
        <p:spPr>
          <a:xfrm>
            <a:off x="4324739" y="344882"/>
            <a:ext cx="160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Coefficiente</a:t>
            </a:r>
            <a:endParaRPr lang="en-GB" dirty="0"/>
          </a:p>
          <a:p>
            <a:r>
              <a:rPr lang="en-GB" dirty="0"/>
              <a:t>Medio (-0.10)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8CFFD60-310C-47C2-8A24-268FA473ADA4}"/>
              </a:ext>
            </a:extLst>
          </p:cNvPr>
          <p:cNvCxnSpPr>
            <a:stCxn id="19" idx="2"/>
          </p:cNvCxnSpPr>
          <p:nvPr/>
        </p:nvCxnSpPr>
        <p:spPr>
          <a:xfrm flipH="1">
            <a:off x="4189445" y="991213"/>
            <a:ext cx="940060" cy="17053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eft Brace 22">
            <a:extLst>
              <a:ext uri="{FF2B5EF4-FFF2-40B4-BE49-F238E27FC236}">
                <a16:creationId xmlns:a16="http://schemas.microsoft.com/office/drawing/2014/main" id="{ED32C62F-EB10-41C4-9663-9C53439503CF}"/>
              </a:ext>
            </a:extLst>
          </p:cNvPr>
          <p:cNvSpPr/>
          <p:nvPr/>
        </p:nvSpPr>
        <p:spPr>
          <a:xfrm>
            <a:off x="3026181" y="1987419"/>
            <a:ext cx="940060" cy="1334273"/>
          </a:xfrm>
          <a:prstGeom prst="leftBrace">
            <a:avLst>
              <a:gd name="adj1" fmla="val 16728"/>
              <a:gd name="adj2" fmla="val 38257"/>
            </a:avLst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508819-9D96-4F9E-9962-4CDDF974980F}"/>
              </a:ext>
            </a:extLst>
          </p:cNvPr>
          <p:cNvSpPr txBox="1"/>
          <p:nvPr/>
        </p:nvSpPr>
        <p:spPr>
          <a:xfrm>
            <a:off x="2131975" y="1671682"/>
            <a:ext cx="1609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Intervallo di </a:t>
            </a:r>
            <a:r>
              <a:rPr lang="en-GB" dirty="0" err="1"/>
              <a:t>confidenza</a:t>
            </a:r>
            <a:r>
              <a:rPr lang="en-GB" dirty="0"/>
              <a:t> 95%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F2B6FF-9F74-4588-AAA0-7344AAA742BA}"/>
              </a:ext>
            </a:extLst>
          </p:cNvPr>
          <p:cNvSpPr txBox="1"/>
          <p:nvPr/>
        </p:nvSpPr>
        <p:spPr>
          <a:xfrm>
            <a:off x="6270179" y="344882"/>
            <a:ext cx="499654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 </a:t>
            </a:r>
            <a:r>
              <a:rPr lang="en-GB" b="1" dirty="0" err="1"/>
              <a:t>l’intervallo</a:t>
            </a:r>
            <a:r>
              <a:rPr lang="en-GB" b="1" dirty="0"/>
              <a:t> di </a:t>
            </a:r>
            <a:r>
              <a:rPr lang="en-GB" b="1" dirty="0" err="1"/>
              <a:t>confidenza</a:t>
            </a:r>
            <a:r>
              <a:rPr lang="en-GB" b="1" dirty="0"/>
              <a:t> </a:t>
            </a:r>
            <a:r>
              <a:rPr lang="en-GB" dirty="0" err="1"/>
              <a:t>si</a:t>
            </a:r>
            <a:r>
              <a:rPr lang="en-GB" dirty="0"/>
              <a:t> “</a:t>
            </a:r>
            <a:r>
              <a:rPr lang="en-GB" dirty="0" err="1"/>
              <a:t>incrocia</a:t>
            </a:r>
            <a:r>
              <a:rPr lang="en-GB" dirty="0"/>
              <a:t>” </a:t>
            </a:r>
            <a:r>
              <a:rPr lang="en-GB" b="1" dirty="0">
                <a:solidFill>
                  <a:srgbClr val="FF0000"/>
                </a:solidFill>
              </a:rPr>
              <a:t>con la </a:t>
            </a:r>
            <a:r>
              <a:rPr lang="en-GB" b="1" dirty="0" err="1">
                <a:solidFill>
                  <a:srgbClr val="FF0000"/>
                </a:solidFill>
              </a:rPr>
              <a:t>linea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dello</a:t>
            </a:r>
            <a:r>
              <a:rPr lang="en-GB" b="1" dirty="0">
                <a:solidFill>
                  <a:srgbClr val="FF0000"/>
                </a:solidFill>
              </a:rPr>
              <a:t> zero</a:t>
            </a:r>
            <a:r>
              <a:rPr lang="en-GB" dirty="0"/>
              <a:t>, non </a:t>
            </a:r>
            <a:r>
              <a:rPr lang="en-GB" dirty="0" err="1"/>
              <a:t>possiamo</a:t>
            </a:r>
            <a:r>
              <a:rPr lang="en-GB" dirty="0"/>
              <a:t> </a:t>
            </a:r>
            <a:r>
              <a:rPr lang="en-GB" dirty="0" err="1"/>
              <a:t>rifiutare</a:t>
            </a:r>
            <a:r>
              <a:rPr lang="en-GB" dirty="0"/>
              <a:t> </a:t>
            </a:r>
            <a:r>
              <a:rPr lang="en-GB" dirty="0" err="1"/>
              <a:t>l’ipotesi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il </a:t>
            </a:r>
            <a:r>
              <a:rPr lang="en-GB" dirty="0" err="1"/>
              <a:t>coefficiente</a:t>
            </a:r>
            <a:r>
              <a:rPr lang="en-GB" dirty="0"/>
              <a:t> è </a:t>
            </a:r>
            <a:r>
              <a:rPr lang="en-GB" dirty="0" err="1"/>
              <a:t>diverso</a:t>
            </a:r>
            <a:r>
              <a:rPr lang="en-GB" dirty="0"/>
              <a:t> da </a:t>
            </a:r>
            <a:r>
              <a:rPr lang="en-GB" dirty="0" err="1"/>
              <a:t>zero</a:t>
            </a:r>
            <a:r>
              <a:rPr lang="en-GB" dirty="0" err="1">
                <a:sym typeface="Wingdings" panose="05000000000000000000" pitchFamily="2" charset="2"/>
              </a:rPr>
              <a:t></a:t>
            </a:r>
            <a:r>
              <a:rPr lang="en-GB" sz="2800" dirty="0" err="1">
                <a:sym typeface="Wingdings" panose="05000000000000000000" pitchFamily="2" charset="2"/>
              </a:rPr>
              <a:t>non</a:t>
            </a:r>
            <a:r>
              <a:rPr lang="en-GB" sz="2800" dirty="0">
                <a:sym typeface="Wingdings" panose="05000000000000000000" pitchFamily="2" charset="2"/>
              </a:rPr>
              <a:t> </a:t>
            </a:r>
            <a:r>
              <a:rPr lang="en-GB" sz="2800" dirty="0" err="1">
                <a:sym typeface="Wingdings" panose="05000000000000000000" pitchFamily="2" charset="2"/>
              </a:rPr>
              <a:t>c’è</a:t>
            </a:r>
            <a:r>
              <a:rPr lang="en-GB" sz="2800" dirty="0">
                <a:sym typeface="Wingdings" panose="05000000000000000000" pitchFamily="2" charset="2"/>
              </a:rPr>
              <a:t> </a:t>
            </a:r>
            <a:r>
              <a:rPr lang="en-GB" sz="2800" dirty="0" err="1">
                <a:sym typeface="Wingdings" panose="05000000000000000000" pitchFamily="2" charset="2"/>
              </a:rPr>
              <a:t>nessun</a:t>
            </a:r>
            <a:r>
              <a:rPr lang="en-GB" sz="2800" dirty="0">
                <a:sym typeface="Wingdings" panose="05000000000000000000" pitchFamily="2" charset="2"/>
              </a:rPr>
              <a:t> </a:t>
            </a:r>
            <a:r>
              <a:rPr lang="en-GB" sz="2800" dirty="0" err="1">
                <a:sym typeface="Wingdings" panose="05000000000000000000" pitchFamily="2" charset="2"/>
              </a:rPr>
              <a:t>effetto</a:t>
            </a:r>
            <a:endParaRPr lang="en-GB" dirty="0"/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66B391AF-8EDE-474A-B174-3DA8B94575D9}"/>
              </a:ext>
            </a:extLst>
          </p:cNvPr>
          <p:cNvCxnSpPr>
            <a:endCxn id="15" idx="0"/>
          </p:cNvCxnSpPr>
          <p:nvPr/>
        </p:nvCxnSpPr>
        <p:spPr>
          <a:xfrm rot="5400000">
            <a:off x="1127981" y="3554380"/>
            <a:ext cx="2617315" cy="817664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3DEF63C-EF61-4088-898A-F0B815A4A682}"/>
              </a:ext>
            </a:extLst>
          </p:cNvPr>
          <p:cNvSpPr txBox="1"/>
          <p:nvPr/>
        </p:nvSpPr>
        <p:spPr>
          <a:xfrm>
            <a:off x="6268730" y="2121363"/>
            <a:ext cx="5495729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Attenzione</a:t>
            </a:r>
            <a:r>
              <a:rPr lang="en-GB" dirty="0">
                <a:solidFill>
                  <a:schemeClr val="bg1"/>
                </a:solidFill>
              </a:rPr>
              <a:t> a </a:t>
            </a:r>
            <a:r>
              <a:rPr lang="en-GB" dirty="0" err="1">
                <a:solidFill>
                  <a:schemeClr val="bg1"/>
                </a:solidFill>
              </a:rPr>
              <a:t>l’interpretazione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delle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ipotesi</a:t>
            </a:r>
            <a:r>
              <a:rPr lang="en-GB" dirty="0">
                <a:solidFill>
                  <a:schemeClr val="bg1"/>
                </a:solidFill>
              </a:rPr>
              <a:t> e </a:t>
            </a:r>
            <a:r>
              <a:rPr lang="en-GB" dirty="0" err="1">
                <a:solidFill>
                  <a:schemeClr val="bg1"/>
                </a:solidFill>
              </a:rPr>
              <a:t>degli</a:t>
            </a:r>
            <a:r>
              <a:rPr lang="en-GB" dirty="0">
                <a:solidFill>
                  <a:schemeClr val="bg1"/>
                </a:solidFill>
              </a:rPr>
              <a:t> intervalli di </a:t>
            </a:r>
            <a:r>
              <a:rPr lang="en-GB" dirty="0" err="1">
                <a:solidFill>
                  <a:schemeClr val="bg1"/>
                </a:solidFill>
              </a:rPr>
              <a:t>confidenza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https://www.nature.com/articles/d41586-019-00857-9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781F1-3FB6-468A-8810-A2975F7E1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225" y="3513786"/>
            <a:ext cx="1910879" cy="222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6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3" grpId="0" animBg="1"/>
      <p:bldP spid="24" grpId="0"/>
      <p:bldP spid="28" grpId="0"/>
      <p:bldP spid="3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1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, box and whisker chart&#10;&#10;Description automatically generated">
            <a:extLst>
              <a:ext uri="{FF2B5EF4-FFF2-40B4-BE49-F238E27FC236}">
                <a16:creationId xmlns:a16="http://schemas.microsoft.com/office/drawing/2014/main" id="{F69083D3-45FE-4BEB-A3BE-1A8CFEA2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3" y="496391"/>
            <a:ext cx="3657607" cy="4572009"/>
          </a:xfrm>
          <a:prstGeom prst="rect">
            <a:avLst/>
          </a:prstGeom>
        </p:spPr>
      </p:pic>
      <p:pic>
        <p:nvPicPr>
          <p:cNvPr id="7" name="Picture 6" descr="Chart, timeline, box and whisker chart&#10;&#10;Description automatically generated">
            <a:extLst>
              <a:ext uri="{FF2B5EF4-FFF2-40B4-BE49-F238E27FC236}">
                <a16:creationId xmlns:a16="http://schemas.microsoft.com/office/drawing/2014/main" id="{17EE2710-02C1-4E34-83A9-6EFCD9DAE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204" y="452196"/>
            <a:ext cx="6303277" cy="466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96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2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E91717AA-A8D0-4109-8BC8-81DF0F365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12" y="346044"/>
            <a:ext cx="7772398" cy="4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29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3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Chart, box and whisker chart&#10;&#10;Description automatically generated">
            <a:extLst>
              <a:ext uri="{FF2B5EF4-FFF2-40B4-BE49-F238E27FC236}">
                <a16:creationId xmlns:a16="http://schemas.microsoft.com/office/drawing/2014/main" id="{03DDE286-5B3C-4C32-9E7C-9E71E1CDB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713" y="194055"/>
            <a:ext cx="6400813" cy="4572009"/>
          </a:xfrm>
          <a:prstGeom prst="rect">
            <a:avLst/>
          </a:prstGeom>
        </p:spPr>
      </p:pic>
      <p:pic>
        <p:nvPicPr>
          <p:cNvPr id="13" name="Picture 12" descr="Chart, box and whisker chart&#10;&#10;Description automatically generated">
            <a:extLst>
              <a:ext uri="{FF2B5EF4-FFF2-40B4-BE49-F238E27FC236}">
                <a16:creationId xmlns:a16="http://schemas.microsoft.com/office/drawing/2014/main" id="{3ED4CD80-3572-4D7F-86E4-CFC755516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461"/>
            <a:ext cx="6400813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32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8DC558CC-4432-44B6-A9BF-C9DAA49FB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RISULTATI 4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D6813449-BF1F-4E85-8B2F-58A08F5E4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895" y="541047"/>
            <a:ext cx="5713350" cy="4080964"/>
          </a:xfrm>
          <a:prstGeom prst="rect">
            <a:avLst/>
          </a:prstGeom>
        </p:spPr>
      </p:pic>
      <p:pic>
        <p:nvPicPr>
          <p:cNvPr id="7" name="Picture 6" descr="Chart, box and whisker chart&#10;&#10;Description automatically generated">
            <a:extLst>
              <a:ext uri="{FF2B5EF4-FFF2-40B4-BE49-F238E27FC236}">
                <a16:creationId xmlns:a16="http://schemas.microsoft.com/office/drawing/2014/main" id="{0BFAAFC2-5FE1-4502-9C8F-4D9D89CE4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48" y="501249"/>
            <a:ext cx="5790191" cy="413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09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358D86-6484-4286-ADD7-05D05DB01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4431792" cy="1499616"/>
          </a:xfrm>
        </p:spPr>
        <p:txBody>
          <a:bodyPr>
            <a:normAutofit/>
          </a:bodyPr>
          <a:lstStyle/>
          <a:p>
            <a:r>
              <a:rPr lang="it-IT" dirty="0"/>
              <a:t>Candidato ideale</a:t>
            </a:r>
          </a:p>
        </p:txBody>
      </p:sp>
      <p:pic>
        <p:nvPicPr>
          <p:cNvPr id="4" name="Picture 3" descr="Chart, box and whisker chart&#10;&#10;Description automatically generated">
            <a:extLst>
              <a:ext uri="{FF2B5EF4-FFF2-40B4-BE49-F238E27FC236}">
                <a16:creationId xmlns:a16="http://schemas.microsoft.com/office/drawing/2014/main" id="{AB390111-6E24-4019-9E7B-EFB502009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788886"/>
            <a:ext cx="12192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698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D1A4-8109-4D3D-804B-BB4BD0B4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 le </a:t>
            </a:r>
            <a:r>
              <a:rPr lang="en-GB" dirty="0" err="1"/>
              <a:t>persone</a:t>
            </a:r>
            <a:r>
              <a:rPr lang="en-GB" dirty="0"/>
              <a:t> lo </a:t>
            </a:r>
            <a:r>
              <a:rPr lang="en-GB" dirty="0" err="1"/>
              <a:t>hanno</a:t>
            </a:r>
            <a:r>
              <a:rPr lang="en-GB" dirty="0"/>
              <a:t> visitator il </a:t>
            </a:r>
            <a:r>
              <a:rPr lang="en-GB" dirty="0" err="1"/>
              <a:t>sito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0A175-1659-4CB3-A2B1-36D7BEC7C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Abbiamo</a:t>
            </a:r>
            <a:r>
              <a:rPr lang="en-GB" dirty="0"/>
              <a:t> </a:t>
            </a:r>
            <a:r>
              <a:rPr lang="en-GB" dirty="0" err="1"/>
              <a:t>tracciato</a:t>
            </a:r>
            <a:r>
              <a:rPr lang="en-GB" dirty="0"/>
              <a:t> </a:t>
            </a:r>
            <a:r>
              <a:rPr lang="en-GB" dirty="0" err="1"/>
              <a:t>l’attività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intervistati</a:t>
            </a:r>
            <a:r>
              <a:rPr lang="en-GB" dirty="0"/>
              <a:t> </a:t>
            </a:r>
            <a:r>
              <a:rPr lang="en-GB" dirty="0" err="1"/>
              <a:t>utilizzando</a:t>
            </a:r>
            <a:r>
              <a:rPr lang="en-GB" dirty="0"/>
              <a:t> google analytics</a:t>
            </a:r>
          </a:p>
        </p:txBody>
      </p: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D9BDD593-C8E6-490E-A8AB-CBD882092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128" y="3262997"/>
            <a:ext cx="8501743" cy="292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979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">
            <a:extLst>
              <a:ext uri="{FF2B5EF4-FFF2-40B4-BE49-F238E27FC236}">
                <a16:creationId xmlns:a16="http://schemas.microsoft.com/office/drawing/2014/main" id="{45AB2DC8-B609-442F-B3D3-9DC06FCDC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80" y="3429000"/>
            <a:ext cx="4921721" cy="3281147"/>
          </a:xfrm>
          <a:prstGeom prst="rect">
            <a:avLst/>
          </a:prstGeom>
        </p:spPr>
      </p:pic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E5EF2D67-EF14-4AEE-A7DA-742B28A7E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05" y="0"/>
            <a:ext cx="5486411" cy="3657607"/>
          </a:xfrm>
          <a:prstGeom prst="rect">
            <a:avLst/>
          </a:prstGeom>
        </p:spPr>
      </p:pic>
      <p:pic>
        <p:nvPicPr>
          <p:cNvPr id="8" name="Picture 7" descr="Chart, box and whisker chart&#10;&#10;Description automatically generated">
            <a:extLst>
              <a:ext uri="{FF2B5EF4-FFF2-40B4-BE49-F238E27FC236}">
                <a16:creationId xmlns:a16="http://schemas.microsoft.com/office/drawing/2014/main" id="{D5A61F87-159B-4699-BBF1-61C4CDCA1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589" y="73728"/>
            <a:ext cx="5486411" cy="3657607"/>
          </a:xfrm>
          <a:prstGeom prst="rect">
            <a:avLst/>
          </a:prstGeom>
        </p:spPr>
      </p:pic>
      <p:pic>
        <p:nvPicPr>
          <p:cNvPr id="10" name="Picture 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B5EC4B93-2CF5-4892-B3EA-F7A8084314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24" y="3731335"/>
            <a:ext cx="5486411" cy="32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06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D773A-4055-4743-9185-379D23EF4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9EF3D-45EA-4A42-8E3C-AC7ACA88E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- </a:t>
            </a:r>
            <a:r>
              <a:rPr lang="en-GB" dirty="0" err="1"/>
              <a:t>c’è</a:t>
            </a:r>
            <a:r>
              <a:rPr lang="en-GB" dirty="0"/>
              <a:t> </a:t>
            </a:r>
            <a:r>
              <a:rPr lang="en-GB" dirty="0" err="1"/>
              <a:t>molta</a:t>
            </a:r>
            <a:r>
              <a:rPr lang="en-GB" dirty="0"/>
              <a:t> </a:t>
            </a:r>
            <a:r>
              <a:rPr lang="en-GB" dirty="0" err="1"/>
              <a:t>domanda</a:t>
            </a:r>
            <a:r>
              <a:rPr lang="en-GB" dirty="0"/>
              <a:t> di </a:t>
            </a:r>
            <a:r>
              <a:rPr lang="en-GB" dirty="0" err="1"/>
              <a:t>trasparenza</a:t>
            </a:r>
            <a:r>
              <a:rPr lang="en-GB" dirty="0"/>
              <a:t>, </a:t>
            </a:r>
            <a:r>
              <a:rPr lang="en-GB" dirty="0" err="1"/>
              <a:t>eppur</a:t>
            </a:r>
            <a:r>
              <a:rPr lang="en-GB" dirty="0"/>
              <a:t> non </a:t>
            </a:r>
            <a:r>
              <a:rPr lang="en-GB" dirty="0" err="1"/>
              <a:t>sembrano</a:t>
            </a:r>
            <a:r>
              <a:rPr lang="en-GB" dirty="0"/>
              <a:t> </a:t>
            </a:r>
            <a:r>
              <a:rPr lang="en-GB" dirty="0" err="1"/>
              <a:t>esserci</a:t>
            </a:r>
            <a:r>
              <a:rPr lang="en-GB" dirty="0"/>
              <a:t> </a:t>
            </a:r>
            <a:r>
              <a:rPr lang="en-GB" dirty="0" err="1"/>
              <a:t>grandi</a:t>
            </a:r>
            <a:r>
              <a:rPr lang="en-GB" dirty="0"/>
              <a:t> </a:t>
            </a:r>
            <a:r>
              <a:rPr lang="en-GB" dirty="0" err="1"/>
              <a:t>effetti</a:t>
            </a:r>
            <a:r>
              <a:rPr lang="en-GB" dirty="0"/>
              <a:t> (come </a:t>
            </a:r>
            <a:r>
              <a:rPr lang="en-GB" dirty="0" err="1"/>
              <a:t>confermato</a:t>
            </a:r>
            <a:r>
              <a:rPr lang="en-GB" dirty="0"/>
              <a:t> in </a:t>
            </a:r>
            <a:r>
              <a:rPr lang="en-GB" dirty="0" err="1"/>
              <a:t>altri</a:t>
            </a:r>
            <a:r>
              <a:rPr lang="en-GB" dirty="0"/>
              <a:t> </a:t>
            </a:r>
            <a:r>
              <a:rPr lang="en-GB" dirty="0" err="1"/>
              <a:t>studi</a:t>
            </a:r>
            <a:r>
              <a:rPr lang="en-GB" dirty="0"/>
              <a:t>)</a:t>
            </a:r>
          </a:p>
          <a:p>
            <a:r>
              <a:rPr lang="en-GB" dirty="0"/>
              <a:t>MA:</a:t>
            </a:r>
          </a:p>
          <a:p>
            <a:r>
              <a:rPr lang="en-GB" dirty="0"/>
              <a:t>-in </a:t>
            </a:r>
            <a:r>
              <a:rPr lang="en-GB" dirty="0" err="1"/>
              <a:t>realtà</a:t>
            </a:r>
            <a:r>
              <a:rPr lang="en-GB" dirty="0"/>
              <a:t> </a:t>
            </a:r>
            <a:r>
              <a:rPr lang="en-GB" dirty="0" err="1"/>
              <a:t>abbiamo</a:t>
            </a:r>
            <a:r>
              <a:rPr lang="en-GB" dirty="0"/>
              <a:t> </a:t>
            </a:r>
            <a:r>
              <a:rPr lang="en-GB" dirty="0" err="1"/>
              <a:t>trovato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risultati</a:t>
            </a:r>
            <a:r>
              <a:rPr lang="en-GB" dirty="0"/>
              <a:t>, chi ha </a:t>
            </a:r>
            <a:r>
              <a:rPr lang="en-GB" dirty="0" err="1"/>
              <a:t>ricevuto</a:t>
            </a:r>
            <a:r>
              <a:rPr lang="en-GB" dirty="0"/>
              <a:t> il </a:t>
            </a:r>
            <a:r>
              <a:rPr lang="en-GB" dirty="0" err="1"/>
              <a:t>trattamento</a:t>
            </a:r>
            <a:r>
              <a:rPr lang="en-GB" dirty="0"/>
              <a:t> ha </a:t>
            </a:r>
            <a:r>
              <a:rPr lang="en-GB" dirty="0" err="1"/>
              <a:t>votato</a:t>
            </a:r>
            <a:r>
              <a:rPr lang="en-GB" dirty="0"/>
              <a:t> di </a:t>
            </a:r>
            <a:r>
              <a:rPr lang="en-GB" dirty="0" err="1"/>
              <a:t>più</a:t>
            </a:r>
            <a:r>
              <a:rPr lang="en-GB" dirty="0"/>
              <a:t> per la Raggi…. Con </a:t>
            </a:r>
            <a:r>
              <a:rPr lang="en-GB" dirty="0" err="1"/>
              <a:t>delle</a:t>
            </a:r>
            <a:r>
              <a:rPr lang="en-GB" dirty="0"/>
              <a:t> </a:t>
            </a:r>
            <a:r>
              <a:rPr lang="en-GB" dirty="0" err="1"/>
              <a:t>limitazioni</a:t>
            </a:r>
            <a:r>
              <a:rPr lang="en-GB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1788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C77863-80D7-4794-8ED5-AE0D7E987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it-IT" dirty="0"/>
              <a:t>LIMITAZIONI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097FAB-4D1A-4894-8817-C1069B133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75488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Interpretazione degli effetti (effetto «</a:t>
            </a:r>
            <a:r>
              <a:rPr lang="it-IT" dirty="0" err="1"/>
              <a:t>female</a:t>
            </a:r>
            <a:r>
              <a:rPr lang="it-IT" dirty="0"/>
              <a:t>» o effetto «in carica» o effetto «5stelle» ? 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Rappresentatività del campione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it-IT" dirty="0"/>
              <a:t> qual è la validità «esterna» dell’esperimento (quanto i risultati possono essere «applicati» alla popolazione di riferimento?)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Statistical Power (eventi rari)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Altro ? (suggerimenti – feedbacks ? )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 descr="Immagine che contiene interni&#10;&#10;Descrizione generata automaticamente">
            <a:extLst>
              <a:ext uri="{FF2B5EF4-FFF2-40B4-BE49-F238E27FC236}">
                <a16:creationId xmlns:a16="http://schemas.microsoft.com/office/drawing/2014/main" id="{940E1185-D397-4E87-AA9B-3EC8F1625D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9" b="-1"/>
          <a:stretch/>
        </p:blipFill>
        <p:spPr>
          <a:xfrm>
            <a:off x="6217922" y="2286000"/>
            <a:ext cx="4526278" cy="402336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A0439A2-D10A-41F0-A872-96C831DD3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994" y="200025"/>
            <a:ext cx="2286000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0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39B8C8E5-F3EA-4A31-97F2-A7509F088D02}"/>
              </a:ext>
            </a:extLst>
          </p:cNvPr>
          <p:cNvSpPr txBox="1"/>
          <p:nvPr/>
        </p:nvSpPr>
        <p:spPr>
          <a:xfrm>
            <a:off x="3575538" y="6075100"/>
            <a:ext cx="5040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www.gabrielepinto.it</a:t>
            </a:r>
            <a:r>
              <a:rPr lang="it-IT" dirty="0"/>
              <a:t>	gabriele.pinto@uniroma1.it</a:t>
            </a:r>
          </a:p>
        </p:txBody>
      </p:sp>
      <p:pic>
        <p:nvPicPr>
          <p:cNvPr id="12" name="Immagine 11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44D808F4-A737-43E2-9AFB-BE0DB6776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6" y="360100"/>
            <a:ext cx="496252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6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C73648-4C29-4F2B-9897-CCBA4B9D9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references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27C316-A562-42C8-BE8B-07D56EE86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816767"/>
            <a:ext cx="4281799" cy="4884821"/>
          </a:xfrm>
        </p:spPr>
        <p:txBody>
          <a:bodyPr>
            <a:normAutofit lnSpcReduction="10000"/>
          </a:bodyPr>
          <a:lstStyle/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Ashworth, S. (2012). Electoral Accountability: Recent Theoretical and Empirical Work.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Annual Review of Political Science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15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(1), 183–201. https://doi.org/10.1146/annurev-polisci-031710-103823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Bank, W. (2016).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Making Politics Work for Development: Harnessing Transparency and Citizen Engagement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The World Bank.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Bhandari, A.,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Larreguy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H., &amp; Marshall, J. (n.d.). Able and Mostly Willing: An Empirical Anatomy of Information’s Effect on Voter-Driven Accountability in Senegal.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American Journal of Political Science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n/a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(n/a). https://doi.org/https://doi.org/10.1111/ajps.12591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Brennan, J. (2016).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Against democracy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Princeton University Press.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Campbell, R., &amp; Cowley, P. (2014). What Voters Want: Reactions to Candidate Characteristics in a Survey Experiment.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Political Studies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62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(4), 745–765. https://doi.org/10.1111/1467-9248.12048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Caplan, B. (2011).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Myth of the Rational Voter: Why Democracies Choose Bad Policies-New Edition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Princeton University Press. </a:t>
            </a:r>
          </a:p>
          <a:p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Dunning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T., Grossman, G., Humphreys, M., Hyde, S. D., McIntosh, C.,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Nellis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G.,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Adida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C. L.,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Arias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E.,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Bicalho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C., Boas, T. C., &amp;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others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(2019).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Voter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information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campaigns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and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political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accountability: Cumulative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findings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from a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preregistered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meta-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analysis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it-IT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coordinated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trials. </a:t>
            </a:r>
            <a:r>
              <a:rPr lang="it-IT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Science </a:t>
            </a:r>
            <a:r>
              <a:rPr lang="it-IT" sz="1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Advances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it-IT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r>
              <a:rPr lang="it-IT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(7), eaaw2612.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Fearon, J. D. (1999). Electoral Accountability and the Control of Politicians: Selecting Good Types versus Sanctioning Poor Performance. In A.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Przeworski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S. C. Stokes, &amp; B.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Manin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(Eds.),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Democracy, Accountability, and Representation 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(pp. 55–97). Cambridge University Press. https://doi.org/10.1017/CBO9781139175104.003 </a:t>
            </a:r>
          </a:p>
          <a:p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Grossman, G., </a:t>
            </a:r>
            <a:r>
              <a:rPr lang="en-US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Michelitch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K., &amp; Prato, C. (2020). </a:t>
            </a:r>
            <a:r>
              <a:rPr lang="en-US" sz="1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The Effect of Sustained Transparency on Electoral Accountability</a:t>
            </a:r>
            <a:r>
              <a:rPr lang="en-US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2A25382-5A22-41CB-863C-A07A26A0777F}"/>
              </a:ext>
            </a:extLst>
          </p:cNvPr>
          <p:cNvSpPr txBox="1"/>
          <p:nvPr/>
        </p:nvSpPr>
        <p:spPr>
          <a:xfrm>
            <a:off x="6886076" y="1774701"/>
            <a:ext cx="4847223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International, T. (2021). </a:t>
            </a:r>
            <a:r>
              <a:rPr lang="fr-FR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Corruption Perceptions Index 2020</a:t>
            </a:r>
            <a:r>
              <a:rPr lang="fr-FR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https://images.transparencycdn.org/images/CPI2020_Report_EN_0802-WEB-1_2021-02-08-103053.pdf </a:t>
            </a:r>
          </a:p>
          <a:p>
            <a:endParaRPr lang="fr-FR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Leiser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D., &amp; Shemesh, Y. (2018).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How we misunderstand economics and why it matters: The psychology of bias, distortion and conspiracy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Routledge London and New York.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McGee, R., &amp; </a:t>
            </a:r>
            <a:r>
              <a:rPr lang="en-US" sz="11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Gaventa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J. (2011). Shifting Power? Assessing the Impact of Transparency and Accountability Initiatives.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IDS Working Papers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2011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(383), 1–39. https://doi.org/https://doi.org/10.1111/j.2040-0209.2011.00383\_2.x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Mechtel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M. (2014). It’s the occupation, stupid! Explaining candidates’ success in low-information elections.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European Journal of Political Economy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33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53–70.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Pande, R. (2011). Can Informed Voters Enforce Better Governance? Experiments in Low Income Democracies.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Annual Review of Economics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215–237.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Pande, R., Banerjee, A., Green, D., &amp; McManus, J. (2014). Are Poor Voters Indifferent to Whether Elected Leaders are Criminal or Corrupt? A Vignette Experiment in Rural India.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Political Communications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31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, 391–407. </a:t>
            </a:r>
          </a:p>
          <a:p>
            <a:endParaRPr lang="en-US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Pande, R., Banerjee, A., &amp; Walton, M. (2012). </a:t>
            </a:r>
            <a:r>
              <a:rPr lang="en-US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Delhi’s Slum-Dwellers: Deprivation, Preferences, and Political Engagement among the Urban Poor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 International Growth Center. 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6199374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e">
  <a:themeElements>
    <a:clrScheme name="Integrale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e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866</TotalTime>
  <Words>2016</Words>
  <Application>Microsoft Office PowerPoint</Application>
  <PresentationFormat>Widescreen</PresentationFormat>
  <Paragraphs>279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Times New Roman</vt:lpstr>
      <vt:lpstr>Tw Cen MT</vt:lpstr>
      <vt:lpstr>Tw Cen MT Condensed</vt:lpstr>
      <vt:lpstr>Wingdings</vt:lpstr>
      <vt:lpstr>Wingdings 3</vt:lpstr>
      <vt:lpstr>Integrale</vt:lpstr>
      <vt:lpstr>L’effetto della trasparenza politica sul voto: un esperimento per le elezioni comunali di Roma 2021</vt:lpstr>
      <vt:lpstr>DI COSA PARLIAMO OGGI</vt:lpstr>
      <vt:lpstr>Che cosa è la political accountability ?</vt:lpstr>
      <vt:lpstr>Un semplice modello di political accountability</vt:lpstr>
      <vt:lpstr>PowerPoint Presentation</vt:lpstr>
      <vt:lpstr>PowerPoint Presentation</vt:lpstr>
      <vt:lpstr>Cosa c’entra il federalismo ?</vt:lpstr>
      <vt:lpstr>Cosa c’entra il federalismo ?</vt:lpstr>
      <vt:lpstr>TORNIAMO ALLA TRASPARENZA</vt:lpstr>
      <vt:lpstr>COSA DICE LA LETTERATURA</vt:lpstr>
      <vt:lpstr>SANZIONE VS SELEZIONE</vt:lpstr>
      <vt:lpstr>SANZIONE VS SELEZIONE</vt:lpstr>
      <vt:lpstr>NORMATIVE SULLA TRASPARENZA</vt:lpstr>
      <vt:lpstr>TRASPARENZA POLITICA</vt:lpstr>
      <vt:lpstr>LA RATIO</vt:lpstr>
      <vt:lpstr>LA RATIO</vt:lpstr>
      <vt:lpstr>LA RATIO</vt:lpstr>
      <vt:lpstr>PROBLEMA</vt:lpstr>
      <vt:lpstr>TEST</vt:lpstr>
      <vt:lpstr>TEST</vt:lpstr>
      <vt:lpstr>DOMANDA DI RICERCA</vt:lpstr>
      <vt:lpstr>EFFETTO CAUSALE</vt:lpstr>
      <vt:lpstr>EFFETTO CAUSALE</vt:lpstr>
      <vt:lpstr>https://www.tylervigen.com/spurious-correlations</vt:lpstr>
      <vt:lpstr>COME POSSIAMO STIMARE UN RAPPORTO DI CAUSA-EFFETTO ?</vt:lpstr>
      <vt:lpstr>L’esperimento</vt:lpstr>
      <vt:lpstr>PowerPoint Presentation</vt:lpstr>
      <vt:lpstr>CANDIDATI CONSIGLIO COMUNALE</vt:lpstr>
      <vt:lpstr>PowerPoint Presentation</vt:lpstr>
      <vt:lpstr>Il trattamento</vt:lpstr>
      <vt:lpstr>IL SITO INTERNET</vt:lpstr>
      <vt:lpstr>PowerPoint Presentation</vt:lpstr>
      <vt:lpstr>PowerPoint Presentation</vt:lpstr>
      <vt:lpstr>E poi ?</vt:lpstr>
      <vt:lpstr>RISULTATI</vt:lpstr>
      <vt:lpstr>RISULTATI 1</vt:lpstr>
      <vt:lpstr>RISULTATI 1</vt:lpstr>
      <vt:lpstr>RISULTATI 2</vt:lpstr>
      <vt:lpstr>RISULTATI 3</vt:lpstr>
      <vt:lpstr>RISULTATI 4</vt:lpstr>
      <vt:lpstr>Candidato ideale</vt:lpstr>
      <vt:lpstr>MA le persone lo hanno visitator il sito</vt:lpstr>
      <vt:lpstr>PowerPoint Presentation</vt:lpstr>
      <vt:lpstr>CONCLUSIONI</vt:lpstr>
      <vt:lpstr>LIMITAZIONI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L’effetto della trasparenza politica sul voto: un esperimento per le elezioni comunali di Roma 2021</dc:title>
  <dc:creator>Pinto Gabriele</dc:creator>
  <cp:lastModifiedBy>Gabriele Pinto</cp:lastModifiedBy>
  <cp:revision>19</cp:revision>
  <dcterms:created xsi:type="dcterms:W3CDTF">2021-11-30T09:53:06Z</dcterms:created>
  <dcterms:modified xsi:type="dcterms:W3CDTF">2021-12-02T17:40:56Z</dcterms:modified>
</cp:coreProperties>
</file>